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5143500" type="screen16x9"/>
  <p:notesSz cx="6858000" cy="9144000"/>
  <p:embeddedFontLst>
    <p:embeddedFont>
      <p:font typeface="Barlow Light" panose="020B0604020202020204" pitchFamily="2" charset="0"/>
      <p:regular r:id="rId33"/>
      <p:bold r:id="rId34"/>
      <p:italic r:id="rId35"/>
      <p:boldItalic r:id="rId36"/>
    </p:embeddedFont>
    <p:embeddedFont>
      <p:font typeface="Helvetica Neue" panose="020B0604020202020204" charset="0"/>
      <p:regular r:id="rId37"/>
      <p:bold r:id="rId38"/>
      <p:italic r:id="rId39"/>
      <p:boldItalic r:id="rId40"/>
    </p:embeddedFont>
    <p:embeddedFont>
      <p:font typeface="Poppins" panose="00000500000000000000" pitchFamily="2" charset="0"/>
      <p:regular r:id="rId41"/>
      <p:bold r:id="rId42"/>
      <p:italic r:id="rId43"/>
      <p:boldItalic r:id="rId44"/>
    </p:embeddedFont>
    <p:embeddedFont>
      <p:font typeface="Poppins Black" panose="020B0502040204020203" pitchFamily="2" charset="0"/>
      <p:bold r:id="rId45"/>
      <p:italic r:id="rId46"/>
      <p:boldItalic r:id="rId47"/>
    </p:embeddedFont>
    <p:embeddedFont>
      <p:font typeface="Roboto" panose="02000000000000000000" pitchFamily="2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6"/>
  </p:normalViewPr>
  <p:slideViewPr>
    <p:cSldViewPr snapToGrid="0">
      <p:cViewPr varScale="1">
        <p:scale>
          <a:sx n="77" d="100"/>
          <a:sy n="77" d="100"/>
        </p:scale>
        <p:origin x="732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rketing-interactive.com/arsenal-joins-the-nft-league-with-new-fan-token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78059571f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78059571f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72d16b469a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72d16b469a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dirty="0"/>
              <a:t>2005 – Nike Pigeon Dunk shoes.  Extraordinary cult following among sneakerheads culture</a:t>
            </a: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72d16b469a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72d16b469a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dirty="0"/>
              <a:t>Jeff Staples is a shoe designer who has revived the Nike Pigeon Dunk as an NFT </a:t>
            </a: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72d16b469a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72d16b469a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dirty="0"/>
              <a:t>Nike x RTFKT – shoes designed firstly as NFTs with the ‘real shoe’ as a physical souvenir should you wish</a:t>
            </a: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76daa785fb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76daa785fb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dirty="0">
                <a:solidFill>
                  <a:srgbClr val="262626"/>
                </a:solidFill>
              </a:rPr>
              <a:t>Pringles Crypto Crisps – a great way to explore new flavour innovation</a:t>
            </a:r>
            <a:endParaRPr dirty="0">
              <a:solidFill>
                <a:srgbClr val="26262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262626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76daa785fb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76daa785fb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62626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78059571fb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78059571fb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2b82f672c4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2b82f672c4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dirty="0"/>
              <a:t>NBA Top Shot ‘Trading Cards’ for live moments with a crazy array of backend features and benefits</a:t>
            </a: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2b82f672c4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2b82f672c4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dirty="0"/>
              <a:t>An Asset Bubble … that has calmed down now.  But still engaging</a:t>
            </a: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76daa785fb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76daa785fb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dirty="0"/>
              <a:t>Our favourite example – art balls from the Australian Open.  An extraordinary activation where each owner of a match winning shot NFT got a beautiful physical Art Ball</a:t>
            </a: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78059571fb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78059571fb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2b82f672c4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2b82f672c4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IE" dirty="0"/>
              <a:t>Lots of scepticism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IE" dirty="0"/>
              <a:t>This is a new technology – no one got the internet 40 years ago either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IE" dirty="0"/>
              <a:t>But the Irish are among the top 10 most sceptical about this area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IE" dirty="0"/>
              <a:t>If you win here you can win anywhere!</a:t>
            </a: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78059571fb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78059571fb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f403bd135ffb41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f403bd135ffb419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dirty="0"/>
              <a:t>Starbucks Odyssey – Built on their existing and wildly successful rewards program – the NFTs are an extension of their Third Place </a:t>
            </a:r>
            <a:r>
              <a:rPr lang="en-IE" dirty="0" err="1"/>
              <a:t>phiiosophy</a:t>
            </a:r>
            <a:r>
              <a:rPr lang="en-IE" dirty="0"/>
              <a:t> and the idea that you Drink Coffee but you also Do Coffee (a shared experience)</a:t>
            </a: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7609bd7e8d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7609bd7e8d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u="sng" dirty="0">
              <a:solidFill>
                <a:schemeClr val="hlink"/>
              </a:solidFill>
              <a:hlinkClick r:id="rId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  <a:hlinkClick r:id="rId3"/>
              </a:rPr>
              <a:t>https://www.marketing-interactive.com/arsenal-joins-the-nft-league-with-new-fan-token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rgbClr val="333333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$AFC Fan Token holders will have engagement opportunities on </a:t>
            </a:r>
            <a:r>
              <a:rPr lang="en" sz="1200" dirty="0" err="1">
                <a:solidFill>
                  <a:srgbClr val="333333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Socios.com</a:t>
            </a:r>
            <a:r>
              <a:rPr lang="en" sz="1200" dirty="0">
                <a:solidFill>
                  <a:srgbClr val="333333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, including the chance to influence the club in a series of interactive polls across a variety of decisions every season. </a:t>
            </a:r>
            <a:endParaRPr sz="1200" dirty="0">
              <a:solidFill>
                <a:srgbClr val="333333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rgbClr val="333333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Fans will also be able to access club-related content and experience </a:t>
            </a:r>
            <a:r>
              <a:rPr lang="en" sz="1200" dirty="0" err="1">
                <a:solidFill>
                  <a:srgbClr val="333333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Socios.com’s</a:t>
            </a:r>
            <a:r>
              <a:rPr lang="en" sz="1200" dirty="0">
                <a:solidFill>
                  <a:srgbClr val="333333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geolocation, augmented reality feature "Token Hunt". </a:t>
            </a:r>
            <a:endParaRPr sz="1200" dirty="0">
              <a:solidFill>
                <a:srgbClr val="333333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rgbClr val="333333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In addition, fans can also interact with other fans through club-related games, competitions and quizzes, competing in global leaderboards and earning real-life and digital club-related benefits and experiences. </a:t>
            </a: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7609bd7e8d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7609bd7e8d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dirty="0"/>
              <a:t>= Voting Rights!</a:t>
            </a: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6fe394ec7b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6fe394ec7b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IE" dirty="0"/>
              <a:t>= Voting Rights!  So many ways in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78059571fb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78059571fb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62626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76daa785fb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76daa785fb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2b82f672c4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2b82f672c4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2b82f672c4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2b82f672c4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78059571fb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178059571fb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dirty="0"/>
              <a:t>Kevin has been overlooked … his plea way back in 2004 seems ahead of its time.  NFTs offer a way to develop genuine, deeper and lasting relationships with brand fans.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7609bd7e8d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7609bd7e8d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dirty="0"/>
              <a:t>An old debate in branding: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dirty="0" err="1"/>
              <a:t>Lovemarks</a:t>
            </a:r>
            <a:r>
              <a:rPr lang="en-IE" dirty="0"/>
              <a:t> – all about how brands are becoming hollow and looks at strategies for a deeper relationship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dirty="0"/>
              <a:t>Martin </a:t>
            </a:r>
            <a:r>
              <a:rPr lang="en-IE" dirty="0" err="1"/>
              <a:t>Wiegel</a:t>
            </a:r>
            <a:r>
              <a:rPr lang="en-IE" dirty="0"/>
              <a:t> W+K – no one cares about your brand!  (Byron Sharp school)</a:t>
            </a: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782ced0da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782ced0da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Martin Wiegel took a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2b82f672c4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2b82f672c4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dirty="0"/>
              <a:t>NFTs are bringing the </a:t>
            </a:r>
            <a:r>
              <a:rPr lang="en-IE" dirty="0" err="1"/>
              <a:t>Lovemarks</a:t>
            </a:r>
            <a:r>
              <a:rPr lang="en-IE" dirty="0"/>
              <a:t> into the 20</a:t>
            </a:r>
            <a:r>
              <a:rPr lang="en-IE" baseline="30000" dirty="0"/>
              <a:t>th</a:t>
            </a:r>
            <a:r>
              <a:rPr lang="en-IE" dirty="0"/>
              <a:t> century!</a:t>
            </a:r>
            <a:br>
              <a:rPr lang="en-IE" dirty="0"/>
            </a:br>
            <a:br>
              <a:rPr lang="en-IE" dirty="0"/>
            </a:br>
            <a:r>
              <a:rPr lang="en-IE" dirty="0"/>
              <a:t>The energy here is in: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dirty="0"/>
              <a:t>Scarcity</a:t>
            </a:r>
            <a:br>
              <a:rPr lang="en-IE" dirty="0"/>
            </a:br>
            <a:r>
              <a:rPr lang="en-IE" dirty="0"/>
              <a:t>Community engagement </a:t>
            </a:r>
            <a:br>
              <a:rPr lang="en-IE" dirty="0"/>
            </a:br>
            <a:r>
              <a:rPr lang="en-IE" dirty="0"/>
              <a:t>Unique Ownership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dirty="0"/>
              <a:t>Moments that become immortalised on </a:t>
            </a:r>
            <a:r>
              <a:rPr lang="en-IE"/>
              <a:t>the blockchain …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7609bd7e8d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7609bd7e8d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dirty="0"/>
              <a:t>The best way to explain what an NFT is: it’s a digital certificate of ownership and authenticity.  This confers an aura on the product involved.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76daa785fb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76daa785fb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dirty="0"/>
              <a:t>.  Quentin Tarantino has jumped into NFT.  This Tik Tok is the best explanation we have seen.  It also predates his jumping into the area.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76daa785fb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76daa785fb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dirty="0"/>
              <a:t>Via Quentin: NFTs provide an amazing ‘backend’ to the product or experiential ‘frontend’.  This gives fans crazy deep experiences beyond the usual.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76daa785f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76daa785f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76daa785fb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76daa785fb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 rot="-113">
            <a:off x="-50" y="1866431"/>
            <a:ext cx="9144000" cy="3276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l="10103" t="25535" r="10151" b="16860"/>
          <a:stretch/>
        </p:blipFill>
        <p:spPr>
          <a:xfrm>
            <a:off x="5428575" y="1008225"/>
            <a:ext cx="2710626" cy="6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5352375" y="3348675"/>
            <a:ext cx="3977400" cy="6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Viv Chambers</a:t>
            </a:r>
            <a:r>
              <a:rPr lang="en" sz="13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| </a:t>
            </a:r>
            <a:r>
              <a:rPr lang="en" sz="13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Bricolage MD </a:t>
            </a:r>
            <a:endParaRPr sz="13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i="1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rPr>
              <a:t>Oct 2022</a:t>
            </a:r>
            <a:endParaRPr sz="1300" i="1">
              <a:solidFill>
                <a:schemeClr val="lt1"/>
              </a:solidFill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5352375" y="2097375"/>
            <a:ext cx="6228600" cy="13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 i="1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Fan Up!</a:t>
            </a:r>
            <a:endParaRPr sz="2600" i="1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The Return of Brand Love </a:t>
            </a:r>
            <a:endParaRPr sz="20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in the Age of NFT</a:t>
            </a:r>
            <a:endParaRPr sz="20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8" name="Google Shape;58;p13"/>
          <p:cNvSpPr/>
          <p:nvPr/>
        </p:nvSpPr>
        <p:spPr>
          <a:xfrm>
            <a:off x="4790775" y="4284475"/>
            <a:ext cx="4353300" cy="6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3"/>
          <p:cNvSpPr/>
          <p:nvPr/>
        </p:nvSpPr>
        <p:spPr>
          <a:xfrm>
            <a:off x="4680800" y="4549625"/>
            <a:ext cx="4463400" cy="636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3"/>
          <p:cNvSpPr/>
          <p:nvPr/>
        </p:nvSpPr>
        <p:spPr>
          <a:xfrm>
            <a:off x="4790775" y="4417050"/>
            <a:ext cx="4353300" cy="63600"/>
          </a:xfrm>
          <a:prstGeom prst="rect">
            <a:avLst/>
          </a:prstGeom>
          <a:solidFill>
            <a:srgbClr val="99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" name="Google Shape;61;p13"/>
          <p:cNvPicPr preferRelativeResize="0"/>
          <p:nvPr/>
        </p:nvPicPr>
        <p:blipFill rotWithShape="1">
          <a:blip r:embed="rId4">
            <a:alphaModFix/>
          </a:blip>
          <a:srcRect r="22142"/>
          <a:stretch/>
        </p:blipFill>
        <p:spPr>
          <a:xfrm>
            <a:off x="253400" y="210338"/>
            <a:ext cx="4902900" cy="4722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3250" y="307701"/>
            <a:ext cx="6037500" cy="45282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3"/>
          <p:cNvPicPr preferRelativeResize="0"/>
          <p:nvPr/>
        </p:nvPicPr>
        <p:blipFill rotWithShape="1">
          <a:blip r:embed="rId3">
            <a:alphaModFix/>
          </a:blip>
          <a:srcRect t="2700" r="9024" b="-175"/>
          <a:stretch/>
        </p:blipFill>
        <p:spPr>
          <a:xfrm>
            <a:off x="26" y="-25"/>
            <a:ext cx="914397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3"/>
          <p:cNvSpPr/>
          <p:nvPr/>
        </p:nvSpPr>
        <p:spPr>
          <a:xfrm>
            <a:off x="0" y="0"/>
            <a:ext cx="7886700" cy="5143500"/>
          </a:xfrm>
          <a:prstGeom prst="rect">
            <a:avLst/>
          </a:prstGeom>
          <a:solidFill>
            <a:srgbClr val="FF00FF">
              <a:alpha val="315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3"/>
          <p:cNvSpPr/>
          <p:nvPr/>
        </p:nvSpPr>
        <p:spPr>
          <a:xfrm>
            <a:off x="19050" y="-19050"/>
            <a:ext cx="4343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3"/>
          <p:cNvSpPr txBox="1"/>
          <p:nvPr/>
        </p:nvSpPr>
        <p:spPr>
          <a:xfrm>
            <a:off x="672300" y="1346400"/>
            <a:ext cx="3290100" cy="27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50" i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“Cultural game </a:t>
            </a:r>
            <a:r>
              <a:rPr lang="en" sz="1950" b="1" i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changing moments are often paired together with fear</a:t>
            </a:r>
            <a:r>
              <a:rPr lang="en" sz="1950" i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. I’ve trained myself to now run towards it rather than run away from it”</a:t>
            </a:r>
            <a:endParaRPr sz="1950" i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i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432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Poppins"/>
              <a:buChar char="-"/>
            </a:pPr>
            <a:r>
              <a:rPr lang="en" sz="1350" i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Jeff Staple </a:t>
            </a:r>
            <a:endParaRPr i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41950"/>
            <a:ext cx="9342500" cy="526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5" name="Google Shape;155;p25"/>
          <p:cNvPicPr preferRelativeResize="0"/>
          <p:nvPr/>
        </p:nvPicPr>
        <p:blipFill rotWithShape="1">
          <a:blip r:embed="rId3">
            <a:alphaModFix/>
          </a:blip>
          <a:srcRect l="17244" t="24642" r="4728" b="1708"/>
          <a:stretch/>
        </p:blipFill>
        <p:spPr>
          <a:xfrm>
            <a:off x="604575" y="243476"/>
            <a:ext cx="5048400" cy="4742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56" name="Google Shape;156;p25"/>
          <p:cNvSpPr/>
          <p:nvPr/>
        </p:nvSpPr>
        <p:spPr>
          <a:xfrm>
            <a:off x="3790950" y="2343150"/>
            <a:ext cx="5048400" cy="1276800"/>
          </a:xfrm>
          <a:prstGeom prst="roundRect">
            <a:avLst>
              <a:gd name="adj" fmla="val 16667"/>
            </a:avLst>
          </a:prstGeom>
          <a:solidFill>
            <a:srgbClr val="FF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7" name="Google Shape;157;p25"/>
          <p:cNvPicPr preferRelativeResize="0"/>
          <p:nvPr/>
        </p:nvPicPr>
        <p:blipFill rotWithShape="1">
          <a:blip r:embed="rId3">
            <a:alphaModFix/>
          </a:blip>
          <a:srcRect b="75915"/>
          <a:stretch/>
        </p:blipFill>
        <p:spPr>
          <a:xfrm>
            <a:off x="3988019" y="2509924"/>
            <a:ext cx="4675515" cy="929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6"/>
          <p:cNvPicPr preferRelativeResize="0"/>
          <p:nvPr/>
        </p:nvPicPr>
        <p:blipFill rotWithShape="1">
          <a:blip r:embed="rId3">
            <a:alphaModFix/>
          </a:blip>
          <a:srcRect l="17244" t="24642" r="4728" b="1708"/>
          <a:stretch/>
        </p:blipFill>
        <p:spPr>
          <a:xfrm>
            <a:off x="604575" y="243476"/>
            <a:ext cx="5048400" cy="4742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63" name="Google Shape;163;p26"/>
          <p:cNvSpPr txBox="1"/>
          <p:nvPr/>
        </p:nvSpPr>
        <p:spPr>
          <a:xfrm>
            <a:off x="6200350" y="481350"/>
            <a:ext cx="2295900" cy="21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WHAT THIS</a:t>
            </a:r>
            <a:endParaRPr sz="28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 b="1">
                <a:solidFill>
                  <a:srgbClr val="FF00FF"/>
                </a:solidFill>
                <a:latin typeface="Poppins"/>
                <a:ea typeface="Poppins"/>
                <a:cs typeface="Poppins"/>
                <a:sym typeface="Poppins"/>
              </a:rPr>
              <a:t>MEANS</a:t>
            </a:r>
            <a:endParaRPr sz="4300" b="1">
              <a:solidFill>
                <a:srgbClr val="FF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FOR BRANDS?</a:t>
            </a:r>
            <a:r>
              <a:rPr lang="en" sz="27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27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64" name="Google Shape;164;p26"/>
          <p:cNvSpPr/>
          <p:nvPr/>
        </p:nvSpPr>
        <p:spPr>
          <a:xfrm>
            <a:off x="4145875" y="2372250"/>
            <a:ext cx="4653300" cy="2075400"/>
          </a:xfrm>
          <a:prstGeom prst="roundRect">
            <a:avLst>
              <a:gd name="adj" fmla="val 16667"/>
            </a:avLst>
          </a:prstGeom>
          <a:solidFill>
            <a:srgbClr val="FF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6"/>
          <p:cNvSpPr txBox="1"/>
          <p:nvPr/>
        </p:nvSpPr>
        <p:spPr>
          <a:xfrm>
            <a:off x="4453375" y="2548050"/>
            <a:ext cx="40383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&gt;&gt;</a:t>
            </a:r>
            <a:r>
              <a:rPr lang="en" sz="2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 New Product Development</a:t>
            </a:r>
            <a:endParaRPr sz="20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&gt;&gt; </a:t>
            </a:r>
            <a:r>
              <a:rPr lang="en" sz="2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Interesting Collaborations</a:t>
            </a:r>
            <a:endParaRPr sz="20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&gt;&gt;</a:t>
            </a:r>
            <a:r>
              <a:rPr lang="en" sz="2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 Audience Engagement</a:t>
            </a:r>
            <a:endParaRPr sz="20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7"/>
          <p:cNvSpPr txBox="1"/>
          <p:nvPr/>
        </p:nvSpPr>
        <p:spPr>
          <a:xfrm>
            <a:off x="3565750" y="1793625"/>
            <a:ext cx="10731000" cy="8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Love Moments</a:t>
            </a:r>
            <a:endParaRPr sz="50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i="1">
                <a:solidFill>
                  <a:srgbClr val="9900FF"/>
                </a:solidFill>
                <a:latin typeface="Poppins"/>
                <a:ea typeface="Poppins"/>
                <a:cs typeface="Poppins"/>
                <a:sym typeface="Poppins"/>
              </a:rPr>
              <a:t>Elevated Experiences</a:t>
            </a:r>
            <a:endParaRPr sz="30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0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0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0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1" name="Google Shape;171;p27"/>
          <p:cNvSpPr/>
          <p:nvPr/>
        </p:nvSpPr>
        <p:spPr>
          <a:xfrm>
            <a:off x="2171150" y="1970624"/>
            <a:ext cx="1190100" cy="1190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7"/>
          <p:cNvSpPr txBox="1"/>
          <p:nvPr/>
        </p:nvSpPr>
        <p:spPr>
          <a:xfrm>
            <a:off x="2449049" y="1740600"/>
            <a:ext cx="6345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rPr>
              <a:t>2</a:t>
            </a:r>
            <a:endParaRPr sz="9600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pic>
        <p:nvPicPr>
          <p:cNvPr id="173" name="Google Shape;173;p27"/>
          <p:cNvPicPr preferRelativeResize="0"/>
          <p:nvPr/>
        </p:nvPicPr>
        <p:blipFill rotWithShape="1">
          <a:blip r:embed="rId3">
            <a:alphaModFix/>
          </a:blip>
          <a:srcRect l="41920" r="20846"/>
          <a:stretch/>
        </p:blipFill>
        <p:spPr>
          <a:xfrm>
            <a:off x="-215025" y="-286600"/>
            <a:ext cx="2128475" cy="5716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475" y="366475"/>
            <a:ext cx="8401050" cy="4410550"/>
          </a:xfrm>
          <a:prstGeom prst="rect">
            <a:avLst/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7538" y="152400"/>
            <a:ext cx="7188927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414383-92D3-FEA7-4105-8C94B52F40E1}"/>
              </a:ext>
            </a:extLst>
          </p:cNvPr>
          <p:cNvSpPr txBox="1"/>
          <p:nvPr/>
        </p:nvSpPr>
        <p:spPr>
          <a:xfrm>
            <a:off x="2286000" y="2417296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dirty="0"/>
              <a:t>benefits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0"/>
          <p:cNvSpPr/>
          <p:nvPr/>
        </p:nvSpPr>
        <p:spPr>
          <a:xfrm>
            <a:off x="-19050" y="933450"/>
            <a:ext cx="9162900" cy="4210200"/>
          </a:xfrm>
          <a:prstGeom prst="rect">
            <a:avLst/>
          </a:prstGeom>
          <a:solidFill>
            <a:srgbClr val="99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9" name="Google Shape;189;p30" descr="Australian Open To Release 6,776 NFTs And Virtual Tennis Arena - Ministry  of Spo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9975" y="1136813"/>
            <a:ext cx="3699200" cy="18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0" descr="Bid Price for Australian Open NFT for Rafael Nadal Shot Soars 4,000%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250" y="3134675"/>
            <a:ext cx="2466133" cy="18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0"/>
          <p:cNvPicPr preferRelativeResize="0"/>
          <p:nvPr/>
        </p:nvPicPr>
        <p:blipFill rotWithShape="1">
          <a:blip r:embed="rId5">
            <a:alphaModFix/>
          </a:blip>
          <a:srcRect l="3087" r="7928"/>
          <a:stretch/>
        </p:blipFill>
        <p:spPr>
          <a:xfrm>
            <a:off x="3497925" y="3141500"/>
            <a:ext cx="4937175" cy="184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0"/>
          <p:cNvSpPr txBox="1"/>
          <p:nvPr/>
        </p:nvSpPr>
        <p:spPr>
          <a:xfrm>
            <a:off x="585950" y="224425"/>
            <a:ext cx="5924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AUSTRALIAN OPEN 2022 </a:t>
            </a:r>
            <a:r>
              <a:rPr lang="en"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&gt;&gt;</a:t>
            </a:r>
            <a:endParaRPr sz="24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93" name="Google Shape;193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0250" y="1071176"/>
            <a:ext cx="3856950" cy="192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1"/>
          <p:cNvSpPr txBox="1"/>
          <p:nvPr/>
        </p:nvSpPr>
        <p:spPr>
          <a:xfrm>
            <a:off x="5857450" y="463050"/>
            <a:ext cx="2295900" cy="21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WHAT THIS</a:t>
            </a:r>
            <a:endParaRPr sz="28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 b="1">
                <a:solidFill>
                  <a:srgbClr val="9900FF"/>
                </a:solidFill>
                <a:latin typeface="Poppins"/>
                <a:ea typeface="Poppins"/>
                <a:cs typeface="Poppins"/>
                <a:sym typeface="Poppins"/>
              </a:rPr>
              <a:t>MEANS</a:t>
            </a:r>
            <a:endParaRPr sz="4300" b="1">
              <a:solidFill>
                <a:srgbClr val="99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FOR BRANDS?</a:t>
            </a:r>
            <a:r>
              <a:rPr lang="en" sz="27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27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pic>
        <p:nvPicPr>
          <p:cNvPr id="199" name="Google Shape;199;p31" descr="Australian Open ventures into the metaverse with dynamic NFT collecti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125" y="200550"/>
            <a:ext cx="4742400" cy="4742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00" name="Google Shape;200;p31"/>
          <p:cNvSpPr/>
          <p:nvPr/>
        </p:nvSpPr>
        <p:spPr>
          <a:xfrm>
            <a:off x="4572000" y="2372250"/>
            <a:ext cx="4227300" cy="2075400"/>
          </a:xfrm>
          <a:prstGeom prst="roundRect">
            <a:avLst>
              <a:gd name="adj" fmla="val 16667"/>
            </a:avLst>
          </a:prstGeom>
          <a:solidFill>
            <a:srgbClr val="99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31"/>
          <p:cNvSpPr txBox="1"/>
          <p:nvPr/>
        </p:nvSpPr>
        <p:spPr>
          <a:xfrm>
            <a:off x="4872475" y="2548050"/>
            <a:ext cx="40383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&gt;&gt; </a:t>
            </a:r>
            <a:r>
              <a:rPr lang="en" sz="2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Enhanced Experiences</a:t>
            </a:r>
            <a:endParaRPr sz="20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&gt;&gt; </a:t>
            </a:r>
            <a:r>
              <a:rPr lang="en" sz="2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Souvenir Touchpoint</a:t>
            </a:r>
            <a:endParaRPr sz="20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&gt;&gt; </a:t>
            </a:r>
            <a:r>
              <a:rPr lang="en" sz="2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Scarcity and Access</a:t>
            </a:r>
            <a:endParaRPr sz="2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/>
          <p:nvPr/>
        </p:nvSpPr>
        <p:spPr>
          <a:xfrm>
            <a:off x="-100" y="4284475"/>
            <a:ext cx="9144000" cy="6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4"/>
          <p:cNvSpPr/>
          <p:nvPr/>
        </p:nvSpPr>
        <p:spPr>
          <a:xfrm>
            <a:off x="200" y="4549625"/>
            <a:ext cx="9144000" cy="636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4"/>
          <p:cNvSpPr/>
          <p:nvPr/>
        </p:nvSpPr>
        <p:spPr>
          <a:xfrm>
            <a:off x="-100" y="4440913"/>
            <a:ext cx="9144000" cy="39600"/>
          </a:xfrm>
          <a:prstGeom prst="rect">
            <a:avLst/>
          </a:prstGeom>
          <a:solidFill>
            <a:srgbClr val="99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7575" y="217900"/>
            <a:ext cx="5788800" cy="47076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2"/>
          <p:cNvSpPr txBox="1"/>
          <p:nvPr/>
        </p:nvSpPr>
        <p:spPr>
          <a:xfrm>
            <a:off x="2194150" y="1793625"/>
            <a:ext cx="10731000" cy="8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All My Love</a:t>
            </a:r>
            <a:endParaRPr sz="50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Loyalty + Ownership</a:t>
            </a:r>
            <a:endParaRPr sz="30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0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0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0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7" name="Google Shape;207;p32"/>
          <p:cNvSpPr/>
          <p:nvPr/>
        </p:nvSpPr>
        <p:spPr>
          <a:xfrm>
            <a:off x="799550" y="1970624"/>
            <a:ext cx="1190100" cy="1190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32"/>
          <p:cNvSpPr txBox="1"/>
          <p:nvPr/>
        </p:nvSpPr>
        <p:spPr>
          <a:xfrm>
            <a:off x="1077449" y="1740600"/>
            <a:ext cx="6345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rPr>
              <a:t>3</a:t>
            </a:r>
            <a:endParaRPr sz="9600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pic>
        <p:nvPicPr>
          <p:cNvPr id="209" name="Google Shape;209;p32"/>
          <p:cNvPicPr preferRelativeResize="0"/>
          <p:nvPr/>
        </p:nvPicPr>
        <p:blipFill rotWithShape="1">
          <a:blip r:embed="rId3">
            <a:alphaModFix/>
          </a:blip>
          <a:srcRect l="27048" r="32314"/>
          <a:stretch/>
        </p:blipFill>
        <p:spPr>
          <a:xfrm>
            <a:off x="6286500" y="-123825"/>
            <a:ext cx="2190750" cy="5391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375" y="10"/>
            <a:ext cx="915874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500" y="426225"/>
            <a:ext cx="7754702" cy="4406651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0" name="Google Shape;220;p34"/>
          <p:cNvSpPr txBox="1"/>
          <p:nvPr/>
        </p:nvSpPr>
        <p:spPr>
          <a:xfrm>
            <a:off x="133075" y="944800"/>
            <a:ext cx="3847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900"/>
              </a:spcAft>
              <a:buNone/>
            </a:pPr>
            <a:endParaRPr sz="1200">
              <a:solidFill>
                <a:srgbClr val="33333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1400" y="507038"/>
            <a:ext cx="7341202" cy="4129426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36"/>
          <p:cNvPicPr preferRelativeResize="0"/>
          <p:nvPr/>
        </p:nvPicPr>
        <p:blipFill rotWithShape="1">
          <a:blip r:embed="rId3">
            <a:alphaModFix/>
          </a:blip>
          <a:srcRect l="635" t="2824" r="67879" b="52119"/>
          <a:stretch/>
        </p:blipFill>
        <p:spPr>
          <a:xfrm>
            <a:off x="314325" y="976313"/>
            <a:ext cx="2667000" cy="1457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1" name="Google Shape;231;p36"/>
          <p:cNvPicPr preferRelativeResize="0"/>
          <p:nvPr/>
        </p:nvPicPr>
        <p:blipFill rotWithShape="1">
          <a:blip r:embed="rId3">
            <a:alphaModFix/>
          </a:blip>
          <a:srcRect l="34257" t="2239" r="34257" b="52705"/>
          <a:stretch/>
        </p:blipFill>
        <p:spPr>
          <a:xfrm>
            <a:off x="3233737" y="976313"/>
            <a:ext cx="2667000" cy="1457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2" name="Google Shape;232;p36"/>
          <p:cNvPicPr preferRelativeResize="0"/>
          <p:nvPr/>
        </p:nvPicPr>
        <p:blipFill rotWithShape="1">
          <a:blip r:embed="rId3">
            <a:alphaModFix/>
          </a:blip>
          <a:srcRect l="67653" t="2829" r="862" b="52115"/>
          <a:stretch/>
        </p:blipFill>
        <p:spPr>
          <a:xfrm>
            <a:off x="6153150" y="976313"/>
            <a:ext cx="2667000" cy="1457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3" name="Google Shape;233;p36"/>
          <p:cNvPicPr preferRelativeResize="0"/>
          <p:nvPr/>
        </p:nvPicPr>
        <p:blipFill rotWithShape="1">
          <a:blip r:embed="rId3">
            <a:alphaModFix/>
          </a:blip>
          <a:srcRect l="1581" t="51932" r="68009" b="4551"/>
          <a:stretch/>
        </p:blipFill>
        <p:spPr>
          <a:xfrm>
            <a:off x="314325" y="2867025"/>
            <a:ext cx="2667000" cy="1457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4" name="Google Shape;234;p36"/>
          <p:cNvPicPr preferRelativeResize="0"/>
          <p:nvPr/>
        </p:nvPicPr>
        <p:blipFill rotWithShape="1">
          <a:blip r:embed="rId3">
            <a:alphaModFix/>
          </a:blip>
          <a:srcRect l="34797" t="53067" r="34793" b="3416"/>
          <a:stretch/>
        </p:blipFill>
        <p:spPr>
          <a:xfrm>
            <a:off x="3257550" y="2867025"/>
            <a:ext cx="2667000" cy="1457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5" name="Google Shape;235;p36"/>
          <p:cNvPicPr preferRelativeResize="0"/>
          <p:nvPr/>
        </p:nvPicPr>
        <p:blipFill rotWithShape="1">
          <a:blip r:embed="rId3">
            <a:alphaModFix/>
          </a:blip>
          <a:srcRect l="67812" t="52214" r="1778" b="4268"/>
          <a:stretch/>
        </p:blipFill>
        <p:spPr>
          <a:xfrm>
            <a:off x="6200775" y="2867025"/>
            <a:ext cx="2667000" cy="1457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7"/>
          <p:cNvSpPr txBox="1"/>
          <p:nvPr/>
        </p:nvSpPr>
        <p:spPr>
          <a:xfrm>
            <a:off x="5857450" y="463050"/>
            <a:ext cx="2295900" cy="21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WHAT THIS</a:t>
            </a:r>
            <a:endParaRPr sz="28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MEANS</a:t>
            </a:r>
            <a:endParaRPr sz="4300" b="1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FOR BRANDS?</a:t>
            </a:r>
            <a:r>
              <a:rPr lang="en" sz="27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27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pic>
        <p:nvPicPr>
          <p:cNvPr id="241" name="Google Shape;241;p37"/>
          <p:cNvPicPr preferRelativeResize="0"/>
          <p:nvPr/>
        </p:nvPicPr>
        <p:blipFill rotWithShape="1">
          <a:blip r:embed="rId3">
            <a:alphaModFix/>
          </a:blip>
          <a:srcRect l="1650" t="3174" r="38317" b="38"/>
          <a:stretch/>
        </p:blipFill>
        <p:spPr>
          <a:xfrm>
            <a:off x="274550" y="295275"/>
            <a:ext cx="5135700" cy="4705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42" name="Google Shape;242;p37"/>
          <p:cNvSpPr/>
          <p:nvPr/>
        </p:nvSpPr>
        <p:spPr>
          <a:xfrm>
            <a:off x="4279500" y="2372250"/>
            <a:ext cx="4519800" cy="2075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37"/>
          <p:cNvSpPr txBox="1"/>
          <p:nvPr/>
        </p:nvSpPr>
        <p:spPr>
          <a:xfrm>
            <a:off x="4467225" y="2548050"/>
            <a:ext cx="45198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&gt;&gt;</a:t>
            </a:r>
            <a:r>
              <a:rPr lang="en" sz="2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Next Level Rewards </a:t>
            </a:r>
            <a:endParaRPr sz="20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&gt;&gt;</a:t>
            </a:r>
            <a:r>
              <a:rPr lang="en" sz="2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Genuine Brand Community</a:t>
            </a:r>
            <a:endParaRPr sz="20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&gt;&gt;</a:t>
            </a:r>
            <a:r>
              <a:rPr lang="en" sz="2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Distributed Ownership</a:t>
            </a:r>
            <a:endParaRPr sz="2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8"/>
          <p:cNvSpPr txBox="1"/>
          <p:nvPr/>
        </p:nvSpPr>
        <p:spPr>
          <a:xfrm>
            <a:off x="2706750" y="2002575"/>
            <a:ext cx="70278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WAIT</a:t>
            </a:r>
            <a:r>
              <a:rPr lang="en" sz="7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!</a:t>
            </a:r>
            <a:endParaRPr sz="72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9" name="Google Shape;249;p38"/>
          <p:cNvSpPr/>
          <p:nvPr/>
        </p:nvSpPr>
        <p:spPr>
          <a:xfrm>
            <a:off x="2802048" y="3767775"/>
            <a:ext cx="6341700" cy="6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8"/>
          <p:cNvSpPr/>
          <p:nvPr/>
        </p:nvSpPr>
        <p:spPr>
          <a:xfrm>
            <a:off x="2802049" y="3640575"/>
            <a:ext cx="6341700" cy="636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38"/>
          <p:cNvSpPr/>
          <p:nvPr/>
        </p:nvSpPr>
        <p:spPr>
          <a:xfrm>
            <a:off x="2802048" y="3704179"/>
            <a:ext cx="6341700" cy="63600"/>
          </a:xfrm>
          <a:prstGeom prst="rect">
            <a:avLst/>
          </a:prstGeom>
          <a:solidFill>
            <a:srgbClr val="99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2" name="Google Shape;252;p38"/>
          <p:cNvPicPr preferRelativeResize="0"/>
          <p:nvPr/>
        </p:nvPicPr>
        <p:blipFill rotWithShape="1">
          <a:blip r:embed="rId3">
            <a:alphaModFix/>
          </a:blip>
          <a:srcRect l="30779" t="37214" r="26649" b="23275"/>
          <a:stretch/>
        </p:blipFill>
        <p:spPr>
          <a:xfrm>
            <a:off x="647700" y="605962"/>
            <a:ext cx="4402974" cy="4086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9"/>
          <p:cNvSpPr txBox="1"/>
          <p:nvPr/>
        </p:nvSpPr>
        <p:spPr>
          <a:xfrm>
            <a:off x="466300" y="304425"/>
            <a:ext cx="7722600" cy="11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SOME </a:t>
            </a:r>
            <a:r>
              <a:rPr lang="en" sz="24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WATCHOUTS</a:t>
            </a:r>
            <a:endParaRPr sz="24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39"/>
          <p:cNvSpPr txBox="1"/>
          <p:nvPr/>
        </p:nvSpPr>
        <p:spPr>
          <a:xfrm>
            <a:off x="4980950" y="1404525"/>
            <a:ext cx="3089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9" name="Google Shape;259;p39"/>
          <p:cNvPicPr preferRelativeResize="0"/>
          <p:nvPr/>
        </p:nvPicPr>
        <p:blipFill rotWithShape="1">
          <a:blip r:embed="rId3">
            <a:alphaModFix/>
          </a:blip>
          <a:srcRect t="38328" b="38104"/>
          <a:stretch/>
        </p:blipFill>
        <p:spPr>
          <a:xfrm>
            <a:off x="3249963" y="3917275"/>
            <a:ext cx="1698077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9"/>
          <p:cNvSpPr/>
          <p:nvPr/>
        </p:nvSpPr>
        <p:spPr>
          <a:xfrm>
            <a:off x="-249" y="3767775"/>
            <a:ext cx="9144000" cy="6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39"/>
          <p:cNvSpPr/>
          <p:nvPr/>
        </p:nvSpPr>
        <p:spPr>
          <a:xfrm>
            <a:off x="-248" y="3640575"/>
            <a:ext cx="9144000" cy="636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39"/>
          <p:cNvSpPr/>
          <p:nvPr/>
        </p:nvSpPr>
        <p:spPr>
          <a:xfrm>
            <a:off x="-249" y="3704179"/>
            <a:ext cx="9144000" cy="63600"/>
          </a:xfrm>
          <a:prstGeom prst="rect">
            <a:avLst/>
          </a:prstGeom>
          <a:solidFill>
            <a:srgbClr val="99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3" name="Google Shape;263;p39"/>
          <p:cNvPicPr preferRelativeResize="0"/>
          <p:nvPr/>
        </p:nvPicPr>
        <p:blipFill rotWithShape="1">
          <a:blip r:embed="rId4">
            <a:alphaModFix/>
          </a:blip>
          <a:srcRect l="9560" t="9552" r="9552" b="9560"/>
          <a:stretch/>
        </p:blipFill>
        <p:spPr>
          <a:xfrm>
            <a:off x="5510625" y="1086950"/>
            <a:ext cx="3089100" cy="3600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64" name="Google Shape;264;p39"/>
          <p:cNvPicPr preferRelativeResize="0"/>
          <p:nvPr/>
        </p:nvPicPr>
        <p:blipFill rotWithShape="1">
          <a:blip r:embed="rId5">
            <a:alphaModFix/>
          </a:blip>
          <a:srcRect l="4727" r="6415" b="6803"/>
          <a:stretch/>
        </p:blipFill>
        <p:spPr>
          <a:xfrm>
            <a:off x="466300" y="1086950"/>
            <a:ext cx="4557900" cy="3600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0"/>
          <p:cNvSpPr txBox="1"/>
          <p:nvPr/>
        </p:nvSpPr>
        <p:spPr>
          <a:xfrm>
            <a:off x="5234150" y="180975"/>
            <a:ext cx="6377400" cy="3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400">
                <a:solidFill>
                  <a:srgbClr val="FFFFFF"/>
                </a:solidFill>
                <a:latin typeface="Poppins Black"/>
                <a:ea typeface="Poppins Black"/>
                <a:cs typeface="Poppins Black"/>
                <a:sym typeface="Poppins Black"/>
              </a:rPr>
              <a:t>BACK</a:t>
            </a:r>
            <a:endParaRPr sz="6400">
              <a:solidFill>
                <a:srgbClr val="FFFFFF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 i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TO THE </a:t>
            </a:r>
            <a:endParaRPr sz="5000" b="1" i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FFFFFF"/>
                </a:solidFill>
                <a:latin typeface="Poppins Black"/>
                <a:ea typeface="Poppins Black"/>
                <a:cs typeface="Poppins Black"/>
                <a:sym typeface="Poppins Black"/>
              </a:rPr>
              <a:t>FUTURE</a:t>
            </a:r>
            <a:endParaRPr sz="5000">
              <a:solidFill>
                <a:srgbClr val="FFFFFF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270" name="Google Shape;270;p40"/>
          <p:cNvSpPr/>
          <p:nvPr/>
        </p:nvSpPr>
        <p:spPr>
          <a:xfrm>
            <a:off x="2802298" y="4111125"/>
            <a:ext cx="6341700" cy="6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40"/>
          <p:cNvSpPr/>
          <p:nvPr/>
        </p:nvSpPr>
        <p:spPr>
          <a:xfrm>
            <a:off x="2802299" y="3983925"/>
            <a:ext cx="6341700" cy="636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40"/>
          <p:cNvSpPr/>
          <p:nvPr/>
        </p:nvSpPr>
        <p:spPr>
          <a:xfrm>
            <a:off x="2802298" y="4047529"/>
            <a:ext cx="6341700" cy="63600"/>
          </a:xfrm>
          <a:prstGeom prst="rect">
            <a:avLst/>
          </a:prstGeom>
          <a:solidFill>
            <a:srgbClr val="99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3" name="Google Shape;273;p40"/>
          <p:cNvPicPr preferRelativeResize="0"/>
          <p:nvPr/>
        </p:nvPicPr>
        <p:blipFill rotWithShape="1">
          <a:blip r:embed="rId3">
            <a:alphaModFix/>
          </a:blip>
          <a:srcRect l="13586" r="22237"/>
          <a:stretch/>
        </p:blipFill>
        <p:spPr>
          <a:xfrm>
            <a:off x="381000" y="295275"/>
            <a:ext cx="4409401" cy="455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41"/>
          <p:cNvPicPr preferRelativeResize="0"/>
          <p:nvPr/>
        </p:nvPicPr>
        <p:blipFill rotWithShape="1">
          <a:blip r:embed="rId3">
            <a:alphaModFix/>
          </a:blip>
          <a:srcRect l="23048" t="2171" r="4471"/>
          <a:stretch/>
        </p:blipFill>
        <p:spPr>
          <a:xfrm>
            <a:off x="0" y="0"/>
            <a:ext cx="677474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41"/>
          <p:cNvSpPr/>
          <p:nvPr/>
        </p:nvSpPr>
        <p:spPr>
          <a:xfrm>
            <a:off x="5029200" y="0"/>
            <a:ext cx="43815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41"/>
          <p:cNvSpPr/>
          <p:nvPr/>
        </p:nvSpPr>
        <p:spPr>
          <a:xfrm rot="5400000">
            <a:off x="2489250" y="2539950"/>
            <a:ext cx="5143500" cy="6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41"/>
          <p:cNvSpPr/>
          <p:nvPr/>
        </p:nvSpPr>
        <p:spPr>
          <a:xfrm rot="5400000">
            <a:off x="2616450" y="2539951"/>
            <a:ext cx="5143500" cy="636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41"/>
          <p:cNvSpPr/>
          <p:nvPr/>
        </p:nvSpPr>
        <p:spPr>
          <a:xfrm rot="5400000">
            <a:off x="2552846" y="2539950"/>
            <a:ext cx="5143500" cy="63600"/>
          </a:xfrm>
          <a:prstGeom prst="rect">
            <a:avLst/>
          </a:prstGeom>
          <a:solidFill>
            <a:srgbClr val="99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41"/>
          <p:cNvSpPr txBox="1"/>
          <p:nvPr/>
        </p:nvSpPr>
        <p:spPr>
          <a:xfrm>
            <a:off x="5435400" y="965400"/>
            <a:ext cx="3569100" cy="3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"Creating a </a:t>
            </a:r>
            <a:r>
              <a:rPr lang="en" sz="2000" dirty="0" err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lovemark</a:t>
            </a:r>
            <a:r>
              <a:rPr lang="en" sz="2000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is </a:t>
            </a:r>
            <a:endParaRPr sz="2000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all about the ability to </a:t>
            </a:r>
            <a:r>
              <a:rPr lang="en" sz="2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understand consumers’ </a:t>
            </a:r>
            <a:r>
              <a:rPr lang="en" sz="200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dreams, to know what they want and when they want it</a:t>
            </a:r>
            <a:r>
              <a:rPr lang="en" sz="2000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and to create great experiences that make your brands a part of their lives."</a:t>
            </a:r>
            <a:endParaRPr sz="2000" i="1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i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5560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oppins"/>
              <a:buChar char="-"/>
            </a:pPr>
            <a:r>
              <a:rPr lang="en" sz="2000" i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Kevin Roberts</a:t>
            </a:r>
            <a:endParaRPr sz="2000" i="1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/>
          <p:nvPr/>
        </p:nvSpPr>
        <p:spPr>
          <a:xfrm rot="-113">
            <a:off x="0" y="2248300"/>
            <a:ext cx="9144000" cy="2895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5" name="Google Shape;75;p15"/>
          <p:cNvPicPr preferRelativeResize="0"/>
          <p:nvPr/>
        </p:nvPicPr>
        <p:blipFill rotWithShape="1">
          <a:blip r:embed="rId3">
            <a:alphaModFix/>
          </a:blip>
          <a:srcRect l="20041" r="22599" b="6916"/>
          <a:stretch/>
        </p:blipFill>
        <p:spPr>
          <a:xfrm>
            <a:off x="249175" y="534699"/>
            <a:ext cx="4300200" cy="39294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6" name="Google Shape;76;p15"/>
          <p:cNvPicPr preferRelativeResize="0"/>
          <p:nvPr/>
        </p:nvPicPr>
        <p:blipFill rotWithShape="1">
          <a:blip r:embed="rId4">
            <a:alphaModFix/>
          </a:blip>
          <a:srcRect l="22692" t="19485" r="22692" b="1532"/>
          <a:stretch/>
        </p:blipFill>
        <p:spPr>
          <a:xfrm>
            <a:off x="4820825" y="534700"/>
            <a:ext cx="4074000" cy="39294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7" name="Google Shape;77;p15"/>
          <p:cNvSpPr/>
          <p:nvPr/>
        </p:nvSpPr>
        <p:spPr>
          <a:xfrm>
            <a:off x="6065550" y="4125825"/>
            <a:ext cx="3078600" cy="611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  MARTIN WEIGEL</a:t>
            </a:r>
            <a:endParaRPr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8" name="Google Shape;78;p15"/>
          <p:cNvSpPr/>
          <p:nvPr/>
        </p:nvSpPr>
        <p:spPr>
          <a:xfrm>
            <a:off x="0" y="4125825"/>
            <a:ext cx="3277200" cy="611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                               </a:t>
            </a:r>
            <a:r>
              <a:rPr lang="en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KEVIN ROBERTS </a:t>
            </a:r>
            <a:endParaRPr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2"/>
          <p:cNvSpPr txBox="1"/>
          <p:nvPr/>
        </p:nvSpPr>
        <p:spPr>
          <a:xfrm>
            <a:off x="5234150" y="180975"/>
            <a:ext cx="6377400" cy="27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400">
                <a:solidFill>
                  <a:srgbClr val="FFFFFF"/>
                </a:solidFill>
                <a:latin typeface="Poppins Black"/>
                <a:ea typeface="Poppins Black"/>
                <a:cs typeface="Poppins Black"/>
                <a:sym typeface="Poppins Black"/>
              </a:rPr>
              <a:t>THANK</a:t>
            </a:r>
            <a:br>
              <a:rPr lang="en" sz="6400">
                <a:solidFill>
                  <a:srgbClr val="FFFFFF"/>
                </a:solidFill>
                <a:latin typeface="Poppins Black"/>
                <a:ea typeface="Poppins Black"/>
                <a:cs typeface="Poppins Black"/>
                <a:sym typeface="Poppins Black"/>
              </a:rPr>
            </a:br>
            <a:r>
              <a:rPr lang="en" sz="6400">
                <a:solidFill>
                  <a:srgbClr val="FFFFFF"/>
                </a:solidFill>
                <a:latin typeface="Poppins Black"/>
                <a:ea typeface="Poppins Black"/>
                <a:cs typeface="Poppins Black"/>
                <a:sym typeface="Poppins Black"/>
              </a:rPr>
              <a:t>YOU!</a:t>
            </a:r>
            <a:endParaRPr sz="5000">
              <a:solidFill>
                <a:srgbClr val="FFFFFF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289" name="Google Shape;289;p42"/>
          <p:cNvSpPr/>
          <p:nvPr/>
        </p:nvSpPr>
        <p:spPr>
          <a:xfrm>
            <a:off x="2802298" y="4111125"/>
            <a:ext cx="6341700" cy="6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42"/>
          <p:cNvSpPr/>
          <p:nvPr/>
        </p:nvSpPr>
        <p:spPr>
          <a:xfrm>
            <a:off x="2802299" y="3983925"/>
            <a:ext cx="6341700" cy="636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42"/>
          <p:cNvSpPr/>
          <p:nvPr/>
        </p:nvSpPr>
        <p:spPr>
          <a:xfrm>
            <a:off x="2802298" y="4047529"/>
            <a:ext cx="6341700" cy="63600"/>
          </a:xfrm>
          <a:prstGeom prst="rect">
            <a:avLst/>
          </a:prstGeom>
          <a:solidFill>
            <a:srgbClr val="99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2" name="Google Shape;29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150" y="357450"/>
            <a:ext cx="4051150" cy="405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/>
          <p:nvPr/>
        </p:nvSpPr>
        <p:spPr>
          <a:xfrm>
            <a:off x="530250" y="233325"/>
            <a:ext cx="8081100" cy="4644900"/>
          </a:xfrm>
          <a:prstGeom prst="roundRect">
            <a:avLst>
              <a:gd name="adj" fmla="val 16667"/>
            </a:avLst>
          </a:prstGeom>
          <a:solidFill>
            <a:srgbClr val="99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4650" y="149550"/>
            <a:ext cx="7274700" cy="4844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/>
          <p:nvPr/>
        </p:nvSpPr>
        <p:spPr>
          <a:xfrm>
            <a:off x="-25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0" name="Google Shape;90;p17"/>
          <p:cNvPicPr preferRelativeResize="0"/>
          <p:nvPr/>
        </p:nvPicPr>
        <p:blipFill rotWithShape="1">
          <a:blip r:embed="rId3">
            <a:alphaModFix/>
          </a:blip>
          <a:srcRect l="10574" t="10297" r="5029" b="2654"/>
          <a:stretch/>
        </p:blipFill>
        <p:spPr>
          <a:xfrm rot="-310248">
            <a:off x="967563" y="538707"/>
            <a:ext cx="4084321" cy="415662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1" name="Google Shape;91;p17"/>
          <p:cNvSpPr/>
          <p:nvPr/>
        </p:nvSpPr>
        <p:spPr>
          <a:xfrm>
            <a:off x="4535075" y="222000"/>
            <a:ext cx="3711600" cy="4789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57074">
            <a:off x="4078973" y="353600"/>
            <a:ext cx="4345779" cy="428389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7"/>
          <p:cNvSpPr/>
          <p:nvPr/>
        </p:nvSpPr>
        <p:spPr>
          <a:xfrm>
            <a:off x="3753838" y="353625"/>
            <a:ext cx="1913100" cy="1786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4" name="Google Shape;9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4712" y="538664"/>
            <a:ext cx="1751373" cy="1541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/>
          <p:nvPr/>
        </p:nvSpPr>
        <p:spPr>
          <a:xfrm>
            <a:off x="-100" y="74000"/>
            <a:ext cx="9144000" cy="1088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QUENTIN TARANTINO</a:t>
            </a:r>
            <a:endParaRPr sz="1800" b="1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endParaRPr sz="1800" dirty="0"/>
          </a:p>
        </p:txBody>
      </p:sp>
      <p:pic>
        <p:nvPicPr>
          <p:cNvPr id="2" name="v09044g40000c7rabbbc77uboc6vpt9g" descr="v09044g40000c7rabbbc77uboc6vpt9g">
            <a:hlinkClick r:id="" action="ppaction://media"/>
            <a:extLst>
              <a:ext uri="{FF2B5EF4-FFF2-40B4-BE49-F238E27FC236}">
                <a16:creationId xmlns:a16="http://schemas.microsoft.com/office/drawing/2014/main" id="{57B57277-CE7F-DE81-A0CF-7F0D27F8DE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86348" y="-74000"/>
            <a:ext cx="2373313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17350" y="-1072375"/>
            <a:ext cx="9943050" cy="7099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9"/>
          <p:cNvSpPr txBox="1"/>
          <p:nvPr/>
        </p:nvSpPr>
        <p:spPr>
          <a:xfrm>
            <a:off x="-417425" y="2000475"/>
            <a:ext cx="9943200" cy="954300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NFT </a:t>
            </a:r>
            <a:r>
              <a:rPr lang="en" sz="5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=</a:t>
            </a:r>
            <a:r>
              <a:rPr lang="en" sz="5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FANDOM</a:t>
            </a:r>
            <a:endParaRPr sz="50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7" name="Google Shape;107;p19"/>
          <p:cNvSpPr/>
          <p:nvPr/>
        </p:nvSpPr>
        <p:spPr>
          <a:xfrm>
            <a:off x="-417350" y="3081975"/>
            <a:ext cx="9942900" cy="6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9"/>
          <p:cNvSpPr/>
          <p:nvPr/>
        </p:nvSpPr>
        <p:spPr>
          <a:xfrm>
            <a:off x="-417349" y="2954775"/>
            <a:ext cx="9942900" cy="636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9"/>
          <p:cNvSpPr/>
          <p:nvPr/>
        </p:nvSpPr>
        <p:spPr>
          <a:xfrm>
            <a:off x="-417350" y="3018379"/>
            <a:ext cx="9942900" cy="63600"/>
          </a:xfrm>
          <a:prstGeom prst="rect">
            <a:avLst/>
          </a:prstGeom>
          <a:solidFill>
            <a:srgbClr val="99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/>
          <p:nvPr/>
        </p:nvSpPr>
        <p:spPr>
          <a:xfrm>
            <a:off x="-25" y="0"/>
            <a:ext cx="9144000" cy="1643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0"/>
          <p:cNvSpPr txBox="1"/>
          <p:nvPr/>
        </p:nvSpPr>
        <p:spPr>
          <a:xfrm>
            <a:off x="706725" y="587750"/>
            <a:ext cx="6377400" cy="8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X</a:t>
            </a:r>
            <a:r>
              <a:rPr lang="en" sz="4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3 Approaches </a:t>
            </a:r>
            <a:r>
              <a:rPr lang="en" sz="4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&gt;&gt;</a:t>
            </a:r>
            <a:endParaRPr sz="4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0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0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0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6" name="Google Shape;116;p20"/>
          <p:cNvSpPr txBox="1"/>
          <p:nvPr/>
        </p:nvSpPr>
        <p:spPr>
          <a:xfrm>
            <a:off x="1365800" y="1857525"/>
            <a:ext cx="9992100" cy="30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Love Objects </a:t>
            </a:r>
            <a:endParaRPr sz="2400" i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FF00FF"/>
                </a:solidFill>
                <a:latin typeface="Poppins"/>
                <a:ea typeface="Poppins"/>
                <a:cs typeface="Poppins"/>
                <a:sym typeface="Poppins"/>
              </a:rPr>
              <a:t>Enhanced Collectables</a:t>
            </a:r>
            <a:endParaRPr sz="2700" i="1">
              <a:solidFill>
                <a:srgbClr val="FF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Love Moments</a:t>
            </a:r>
            <a:endParaRPr sz="27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9900FF"/>
                </a:solidFill>
                <a:latin typeface="Poppins"/>
                <a:ea typeface="Poppins"/>
                <a:cs typeface="Poppins"/>
                <a:sym typeface="Poppins"/>
              </a:rPr>
              <a:t>Elevated Experiences</a:t>
            </a:r>
            <a:endParaRPr sz="2400" i="1">
              <a:solidFill>
                <a:srgbClr val="99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All My Love </a:t>
            </a:r>
            <a:endParaRPr sz="27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Loyalty + Ownership</a:t>
            </a:r>
            <a:endParaRPr sz="2400" i="1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7" name="Google Shape;117;p20"/>
          <p:cNvSpPr/>
          <p:nvPr/>
        </p:nvSpPr>
        <p:spPr>
          <a:xfrm>
            <a:off x="736100" y="2002200"/>
            <a:ext cx="477300" cy="4773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0"/>
          <p:cNvSpPr txBox="1"/>
          <p:nvPr/>
        </p:nvSpPr>
        <p:spPr>
          <a:xfrm>
            <a:off x="847550" y="1909950"/>
            <a:ext cx="2544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1</a:t>
            </a:r>
            <a:endParaRPr sz="3100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119" name="Google Shape;119;p20"/>
          <p:cNvSpPr/>
          <p:nvPr/>
        </p:nvSpPr>
        <p:spPr>
          <a:xfrm>
            <a:off x="736100" y="3069475"/>
            <a:ext cx="477300" cy="4773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0"/>
          <p:cNvSpPr txBox="1"/>
          <p:nvPr/>
        </p:nvSpPr>
        <p:spPr>
          <a:xfrm>
            <a:off x="794525" y="2977225"/>
            <a:ext cx="2544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2</a:t>
            </a:r>
            <a:endParaRPr sz="3100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121" name="Google Shape;121;p20"/>
          <p:cNvSpPr/>
          <p:nvPr/>
        </p:nvSpPr>
        <p:spPr>
          <a:xfrm>
            <a:off x="736100" y="4136750"/>
            <a:ext cx="477300" cy="4773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0"/>
          <p:cNvSpPr txBox="1"/>
          <p:nvPr/>
        </p:nvSpPr>
        <p:spPr>
          <a:xfrm>
            <a:off x="794525" y="4044500"/>
            <a:ext cx="2544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3</a:t>
            </a:r>
            <a:endParaRPr sz="3100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pic>
        <p:nvPicPr>
          <p:cNvPr id="123" name="Google Shape;12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2775" y="721150"/>
            <a:ext cx="4051150" cy="405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 txBox="1"/>
          <p:nvPr/>
        </p:nvSpPr>
        <p:spPr>
          <a:xfrm>
            <a:off x="2098900" y="1610425"/>
            <a:ext cx="10731000" cy="8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Love Objects</a:t>
            </a:r>
            <a:endParaRPr sz="50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i="1">
                <a:solidFill>
                  <a:srgbClr val="FF00FF"/>
                </a:solidFill>
                <a:latin typeface="Poppins"/>
                <a:ea typeface="Poppins"/>
                <a:cs typeface="Poppins"/>
                <a:sym typeface="Poppins"/>
              </a:rPr>
              <a:t>Enhanced Collectables</a:t>
            </a:r>
            <a:endParaRPr sz="3000" i="1">
              <a:solidFill>
                <a:srgbClr val="FF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0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0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0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29" name="Google Shape;129;p21"/>
          <p:cNvPicPr preferRelativeResize="0"/>
          <p:nvPr/>
        </p:nvPicPr>
        <p:blipFill rotWithShape="1">
          <a:blip r:embed="rId3">
            <a:alphaModFix/>
          </a:blip>
          <a:srcRect r="71409"/>
          <a:stretch/>
        </p:blipFill>
        <p:spPr>
          <a:xfrm>
            <a:off x="7222100" y="-575900"/>
            <a:ext cx="1921901" cy="6722249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1"/>
          <p:cNvSpPr/>
          <p:nvPr/>
        </p:nvSpPr>
        <p:spPr>
          <a:xfrm>
            <a:off x="704300" y="1787424"/>
            <a:ext cx="1190100" cy="1190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1"/>
          <p:cNvSpPr txBox="1"/>
          <p:nvPr/>
        </p:nvSpPr>
        <p:spPr>
          <a:xfrm>
            <a:off x="982199" y="1557400"/>
            <a:ext cx="6345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rPr>
              <a:t>1</a:t>
            </a:r>
            <a:endParaRPr sz="9600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716</Words>
  <Application>Microsoft Office PowerPoint</Application>
  <PresentationFormat>On-screen Show (16:9)</PresentationFormat>
  <Paragraphs>110</Paragraphs>
  <Slides>30</Slides>
  <Notes>30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Helvetica Neue</vt:lpstr>
      <vt:lpstr>Roboto</vt:lpstr>
      <vt:lpstr>Poppins</vt:lpstr>
      <vt:lpstr>Barlow Light</vt:lpstr>
      <vt:lpstr>Poppins Black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Irene McEvoy</dc:creator>
  <cp:lastModifiedBy>Irene McEvoy</cp:lastModifiedBy>
  <cp:revision>3</cp:revision>
  <dcterms:modified xsi:type="dcterms:W3CDTF">2022-11-02T10:38:50Z</dcterms:modified>
</cp:coreProperties>
</file>