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Lst>
  <p:notesMasterIdLst>
    <p:notesMasterId r:id="rId24"/>
  </p:notesMasterIdLst>
  <p:sldIdLst>
    <p:sldId id="256" r:id="rId4"/>
    <p:sldId id="277" r:id="rId5"/>
    <p:sldId id="259" r:id="rId6"/>
    <p:sldId id="2147378333" r:id="rId7"/>
    <p:sldId id="270" r:id="rId8"/>
    <p:sldId id="2147378327" r:id="rId9"/>
    <p:sldId id="279" r:id="rId10"/>
    <p:sldId id="284" r:id="rId11"/>
    <p:sldId id="317" r:id="rId12"/>
    <p:sldId id="2147378329" r:id="rId13"/>
    <p:sldId id="2147378330" r:id="rId14"/>
    <p:sldId id="312" r:id="rId15"/>
    <p:sldId id="2147378336" r:id="rId16"/>
    <p:sldId id="2147378337" r:id="rId17"/>
    <p:sldId id="2147378335" r:id="rId18"/>
    <p:sldId id="295" r:id="rId19"/>
    <p:sldId id="2147378307" r:id="rId20"/>
    <p:sldId id="309" r:id="rId21"/>
    <p:sldId id="2147378298" r:id="rId22"/>
    <p:sldId id="2147378339" r:id="rId23"/>
  </p:sldIdLst>
  <p:sldSz cx="24384000" cy="13716000"/>
  <p:notesSz cx="6858000" cy="9144000"/>
  <p:embeddedFontLst>
    <p:embeddedFont>
      <p:font typeface="Helvetica Neue"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40" roundtripDataSignature="AMtx7mi5Dsy6xVJVSfwP7EdxiytW/oRME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1BECC6-19AF-6DF4-8997-4B79335B9E13}" name="Peter Sweeney" initials="PS" userId="S::peter.sweeney@groupm.com::67299f14-2c42-4838-aefd-1673ea62c9ff" providerId="AD"/>
  <p188:author id="{B505F9D7-ACF0-003C-055D-330E62BB9F08}" name="Amar Jacob" initials="AJ" userId="S::amar.jacob@groupm.com::654a7a03-3504-4b5a-85f7-26459e21d9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BB4B28-D288-7D45-AA61-168FA27F4A1F}" v="7" dt="2022-10-23T16:11:33.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15"/>
    <p:restoredTop sz="72245"/>
  </p:normalViewPr>
  <p:slideViewPr>
    <p:cSldViewPr snapToGrid="0">
      <p:cViewPr varScale="1">
        <p:scale>
          <a:sx n="22" d="100"/>
          <a:sy n="22" d="100"/>
        </p:scale>
        <p:origin x="1320" y="1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 Type="http://schemas.openxmlformats.org/officeDocument/2006/relationships/slideMaster" Target="slideMasters/slideMaster1.xml"/><Relationship Id="rId21" Type="http://schemas.openxmlformats.org/officeDocument/2006/relationships/slide" Target="slides/slide18.xml"/><Relationship Id="rId141" Type="http://schemas.openxmlformats.org/officeDocument/2006/relationships/presProps" Target="presProps.xml"/><Relationship Id="rId146"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40" Type="http://customschemas.google.com/relationships/presentationmetadata" Target="metadata"/><Relationship Id="rId14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14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14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8" Type="http://schemas.openxmlformats.org/officeDocument/2006/relationships/slide" Target="slides/slide5.xml"/><Relationship Id="rId14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121381b996_0_19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1121381b996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33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121381b996_0_16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1121381b996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2108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121381b996_0_19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1121381b996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5605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121381b996_0_19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1121381b996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2224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121381b996_0_19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1121381b996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8482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121381b996_0_19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1121381b996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5283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121381b996_0_19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1121381b996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700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121381b996_0_19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571500" marR="0" lvl="0" indent="-571500" algn="l" rtl="0">
              <a:lnSpc>
                <a:spcPct val="100000"/>
              </a:lnSpc>
              <a:spcBef>
                <a:spcPts val="0"/>
              </a:spcBef>
              <a:spcAft>
                <a:spcPts val="0"/>
              </a:spcAft>
              <a:buFont typeface="Arial" panose="020B0604020202020204" pitchFamily="34" charset="0"/>
              <a:buChar char="•"/>
            </a:pPr>
            <a:r>
              <a:rPr lang="en-IE" sz="2400" b="1" dirty="0">
                <a:solidFill>
                  <a:srgbClr val="692201"/>
                </a:solidFill>
              </a:rPr>
              <a:t>The people have spoken and they love </a:t>
            </a:r>
            <a:r>
              <a:rPr lang="en-IE" sz="2400" b="1" dirty="0" err="1">
                <a:solidFill>
                  <a:srgbClr val="692201"/>
                </a:solidFill>
              </a:rPr>
              <a:t>Brennans</a:t>
            </a:r>
            <a:r>
              <a:rPr lang="en-IE" sz="2400" b="1" dirty="0">
                <a:solidFill>
                  <a:srgbClr val="692201"/>
                </a:solidFill>
              </a:rPr>
              <a:t> </a:t>
            </a:r>
            <a:r>
              <a:rPr lang="en-IE" sz="2400" dirty="0">
                <a:solidFill>
                  <a:srgbClr val="692201"/>
                </a:solidFill>
              </a:rPr>
              <a:t>– the success of NFT’s is based on ‘Hype attributed towards brand value, the fact that users purchased these and are reselling them shows what people think of the brand</a:t>
            </a:r>
            <a:br>
              <a:rPr lang="en-IE" sz="2400" dirty="0">
                <a:solidFill>
                  <a:srgbClr val="692201"/>
                </a:solidFill>
              </a:rPr>
            </a:br>
            <a:endParaRPr lang="en-IE" sz="2400" dirty="0">
              <a:solidFill>
                <a:srgbClr val="692201"/>
              </a:solidFill>
            </a:endParaRPr>
          </a:p>
          <a:p>
            <a:pPr marL="571500" marR="0" lvl="0" indent="-571500" algn="l" rtl="0">
              <a:lnSpc>
                <a:spcPct val="100000"/>
              </a:lnSpc>
              <a:spcBef>
                <a:spcPts val="0"/>
              </a:spcBef>
              <a:spcAft>
                <a:spcPts val="0"/>
              </a:spcAft>
              <a:buFont typeface="Arial" panose="020B0604020202020204" pitchFamily="34" charset="0"/>
              <a:buChar char="•"/>
            </a:pPr>
            <a:r>
              <a:rPr lang="en-IE" sz="2400" b="1" dirty="0">
                <a:solidFill>
                  <a:srgbClr val="692201"/>
                </a:solidFill>
              </a:rPr>
              <a:t>Keep innovation going focusing on </a:t>
            </a:r>
            <a:r>
              <a:rPr lang="en-IE" sz="2400" b="1" dirty="0" err="1">
                <a:solidFill>
                  <a:srgbClr val="692201"/>
                </a:solidFill>
              </a:rPr>
              <a:t>GenZ</a:t>
            </a:r>
            <a:r>
              <a:rPr lang="en-IE" sz="2400" b="1" dirty="0">
                <a:solidFill>
                  <a:srgbClr val="692201"/>
                </a:solidFill>
              </a:rPr>
              <a:t> Audience </a:t>
            </a:r>
            <a:r>
              <a:rPr lang="en-IE" sz="2400" dirty="0">
                <a:solidFill>
                  <a:srgbClr val="692201"/>
                </a:solidFill>
              </a:rPr>
              <a:t>– This could be anything across digital, experiential, product placement, messaging etc. But we need to consistently speak their language</a:t>
            </a:r>
            <a:br>
              <a:rPr lang="en-IE" sz="2400" dirty="0">
                <a:solidFill>
                  <a:srgbClr val="692201"/>
                </a:solidFill>
              </a:rPr>
            </a:br>
            <a:endParaRPr lang="en-IE" sz="2400" dirty="0">
              <a:solidFill>
                <a:srgbClr val="692201"/>
              </a:solidFill>
            </a:endParaRPr>
          </a:p>
          <a:p>
            <a:pPr marL="571500" marR="0" lvl="0" indent="-571500" algn="l" rtl="0">
              <a:lnSpc>
                <a:spcPct val="100000"/>
              </a:lnSpc>
              <a:spcBef>
                <a:spcPts val="0"/>
              </a:spcBef>
              <a:spcAft>
                <a:spcPts val="0"/>
              </a:spcAft>
              <a:buFont typeface="Arial" panose="020B0604020202020204" pitchFamily="34" charset="0"/>
              <a:buChar char="•"/>
            </a:pPr>
            <a:r>
              <a:rPr lang="en-IE" sz="2400" b="1" dirty="0">
                <a:solidFill>
                  <a:srgbClr val="692201"/>
                </a:solidFill>
              </a:rPr>
              <a:t>Future NFTs need utility </a:t>
            </a:r>
            <a:r>
              <a:rPr lang="en-IE" sz="2400" dirty="0">
                <a:solidFill>
                  <a:srgbClr val="692201"/>
                </a:solidFill>
              </a:rPr>
              <a:t>– With this success of this campaign, we see that the audience want to be part of this movement but in order to drive further brand connections, we need to connect the Virtual world with Reality and drive product usage.</a:t>
            </a:r>
          </a:p>
          <a:p>
            <a:pPr marL="0" marR="0" lvl="0" indent="0" algn="l" rtl="0">
              <a:lnSpc>
                <a:spcPct val="100000"/>
              </a:lnSpc>
              <a:spcBef>
                <a:spcPts val="0"/>
              </a:spcBef>
              <a:spcAft>
                <a:spcPts val="0"/>
              </a:spcAft>
              <a:buNone/>
            </a:pPr>
            <a:endParaRPr lang="en-IE" sz="2400" dirty="0">
              <a:solidFill>
                <a:srgbClr val="692201"/>
              </a:solidFill>
            </a:endParaRPr>
          </a:p>
          <a:p>
            <a:pPr marL="0" marR="0" lvl="0" indent="0" algn="l" rtl="0">
              <a:lnSpc>
                <a:spcPct val="100000"/>
              </a:lnSpc>
              <a:spcBef>
                <a:spcPts val="0"/>
              </a:spcBef>
              <a:spcAft>
                <a:spcPts val="0"/>
              </a:spcAft>
              <a:buNone/>
            </a:pPr>
            <a:endParaRPr lang="en-IE" sz="2400" dirty="0">
              <a:solidFill>
                <a:srgbClr val="692201"/>
              </a:solidFill>
            </a:endParaRPr>
          </a:p>
          <a:p>
            <a:pPr marL="0" marR="0" lvl="0" indent="0" algn="l" rtl="0">
              <a:lnSpc>
                <a:spcPct val="100000"/>
              </a:lnSpc>
              <a:spcBef>
                <a:spcPts val="0"/>
              </a:spcBef>
              <a:spcAft>
                <a:spcPts val="0"/>
              </a:spcAft>
              <a:buNone/>
            </a:pPr>
            <a:endParaRPr lang="en-IE" sz="2400" dirty="0">
              <a:solidFill>
                <a:srgbClr val="692201"/>
              </a:solidFill>
            </a:endParaRPr>
          </a:p>
          <a:p>
            <a:pPr marL="0" lvl="0" indent="0" algn="l" rtl="0">
              <a:spcBef>
                <a:spcPts val="0"/>
              </a:spcBef>
              <a:spcAft>
                <a:spcPts val="0"/>
              </a:spcAft>
              <a:buNone/>
            </a:pPr>
            <a:endParaRPr dirty="0"/>
          </a:p>
        </p:txBody>
      </p:sp>
      <p:sp>
        <p:nvSpPr>
          <p:cNvPr id="302" name="Google Shape;302;g1121381b996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792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121381b996_0_16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1121381b996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6414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121381b996_0_16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1121381b996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121381b996_0_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1121381b99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121381b996_0_16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1121381b996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1412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121381b996_0_9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IE"/>
              <a:t>Timely, Trend, Consistency, Not ”Overly” Produced, Authentic, Personality</a:t>
            </a:r>
            <a:endParaRPr/>
          </a:p>
        </p:txBody>
      </p:sp>
      <p:sp>
        <p:nvSpPr>
          <p:cNvPr id="200" name="Google Shape;200;g1121381b99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121381b996_1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g1121381b99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8936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121381b996_0_19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1121381b996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9553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14"/>
          <p:cNvSpPr txBox="1">
            <a:spLocks noGrp="1"/>
          </p:cNvSpPr>
          <p:nvPr>
            <p:ph type="body" idx="1"/>
          </p:nvPr>
        </p:nvSpPr>
        <p:spPr>
          <a:xfrm>
            <a:off x="1201340" y="11859862"/>
            <a:ext cx="21971003"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 name="Google Shape;11;p14"/>
          <p:cNvSpPr txBox="1">
            <a:spLocks noGrp="1"/>
          </p:cNvSpPr>
          <p:nvPr>
            <p:ph type="title"/>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2" name="Google Shape;12;p14"/>
          <p:cNvSpPr txBox="1">
            <a:spLocks noGrp="1"/>
          </p:cNvSpPr>
          <p:nvPr>
            <p:ph type="body" idx="2"/>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 name="Google Shape;13;p1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51"/>
        <p:cNvGrpSpPr/>
        <p:nvPr/>
      </p:nvGrpSpPr>
      <p:grpSpPr>
        <a:xfrm>
          <a:off x="0" y="0"/>
          <a:ext cx="0" cy="0"/>
          <a:chOff x="0" y="0"/>
          <a:chExt cx="0" cy="0"/>
        </a:xfrm>
      </p:grpSpPr>
      <p:sp>
        <p:nvSpPr>
          <p:cNvPr id="52" name="Google Shape;52;p23"/>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3" name="Google Shape;53;p23"/>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4" name="Google Shape;54;p23"/>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Helvetica Neue"/>
              <a:buNone/>
              <a:defRPr sz="5500"/>
            </a:lvl1pPr>
            <a:lvl2pPr marL="914400" lvl="1" indent="-228600" algn="l">
              <a:lnSpc>
                <a:spcPct val="100000"/>
              </a:lnSpc>
              <a:spcBef>
                <a:spcPts val="1800"/>
              </a:spcBef>
              <a:spcAft>
                <a:spcPts val="0"/>
              </a:spcAft>
              <a:buClr>
                <a:srgbClr val="000000"/>
              </a:buClr>
              <a:buSzPts val="5500"/>
              <a:buFont typeface="Helvetica Neue"/>
              <a:buNone/>
              <a:defRPr sz="5500"/>
            </a:lvl2pPr>
            <a:lvl3pPr marL="1371600" lvl="2" indent="-228600" algn="l">
              <a:lnSpc>
                <a:spcPct val="100000"/>
              </a:lnSpc>
              <a:spcBef>
                <a:spcPts val="1800"/>
              </a:spcBef>
              <a:spcAft>
                <a:spcPts val="0"/>
              </a:spcAft>
              <a:buClr>
                <a:srgbClr val="000000"/>
              </a:buClr>
              <a:buSzPts val="5500"/>
              <a:buFont typeface="Helvetica Neue"/>
              <a:buNone/>
              <a:defRPr sz="5500"/>
            </a:lvl3pPr>
            <a:lvl4pPr marL="1828800" lvl="3" indent="-228600" algn="l">
              <a:lnSpc>
                <a:spcPct val="100000"/>
              </a:lnSpc>
              <a:spcBef>
                <a:spcPts val="1800"/>
              </a:spcBef>
              <a:spcAft>
                <a:spcPts val="0"/>
              </a:spcAft>
              <a:buClr>
                <a:srgbClr val="000000"/>
              </a:buClr>
              <a:buSzPts val="5500"/>
              <a:buFont typeface="Helvetica Neue"/>
              <a:buNone/>
              <a:defRPr sz="5500"/>
            </a:lvl4pPr>
            <a:lvl5pPr marL="2286000" lvl="4" indent="-228600" algn="l">
              <a:lnSpc>
                <a:spcPct val="100000"/>
              </a:lnSpc>
              <a:spcBef>
                <a:spcPts val="1800"/>
              </a:spcBef>
              <a:spcAft>
                <a:spcPts val="0"/>
              </a:spcAft>
              <a:buClr>
                <a:srgbClr val="000000"/>
              </a:buClr>
              <a:buSzPts val="5500"/>
              <a:buFont typeface="Helvetica Neue"/>
              <a:buNone/>
              <a:defRPr sz="5500"/>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5" name="Google Shape;55;p2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56"/>
        <p:cNvGrpSpPr/>
        <p:nvPr/>
      </p:nvGrpSpPr>
      <p:grpSpPr>
        <a:xfrm>
          <a:off x="0" y="0"/>
          <a:ext cx="0" cy="0"/>
          <a:chOff x="0" y="0"/>
          <a:chExt cx="0" cy="0"/>
        </a:xfrm>
      </p:grpSpPr>
      <p:sp>
        <p:nvSpPr>
          <p:cNvPr id="57" name="Google Shape;57;p24"/>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8" name="Google Shape;58;p2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59"/>
        <p:cNvGrpSpPr/>
        <p:nvPr/>
      </p:nvGrpSpPr>
      <p:grpSpPr>
        <a:xfrm>
          <a:off x="0" y="0"/>
          <a:ext cx="0" cy="0"/>
          <a:chOff x="0" y="0"/>
          <a:chExt cx="0" cy="0"/>
        </a:xfrm>
      </p:grpSpPr>
      <p:sp>
        <p:nvSpPr>
          <p:cNvPr id="60" name="Google Shape;60;p25"/>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5000"/>
              <a:buFont typeface="Helvetica Neue"/>
              <a:buNone/>
              <a:defRPr sz="25000" b="1"/>
            </a:lvl1pPr>
            <a:lvl2pPr marL="914400" lvl="1" indent="-228600" algn="ctr">
              <a:lnSpc>
                <a:spcPct val="80000"/>
              </a:lnSpc>
              <a:spcBef>
                <a:spcPts val="0"/>
              </a:spcBef>
              <a:spcAft>
                <a:spcPts val="0"/>
              </a:spcAft>
              <a:buClr>
                <a:srgbClr val="000000"/>
              </a:buClr>
              <a:buSzPts val="25000"/>
              <a:buFont typeface="Helvetica Neue"/>
              <a:buNone/>
              <a:defRPr sz="25000" b="1"/>
            </a:lvl2pPr>
            <a:lvl3pPr marL="1371600" lvl="2" indent="-228600" algn="ctr">
              <a:lnSpc>
                <a:spcPct val="80000"/>
              </a:lnSpc>
              <a:spcBef>
                <a:spcPts val="0"/>
              </a:spcBef>
              <a:spcAft>
                <a:spcPts val="0"/>
              </a:spcAft>
              <a:buClr>
                <a:srgbClr val="000000"/>
              </a:buClr>
              <a:buSzPts val="25000"/>
              <a:buFont typeface="Helvetica Neue"/>
              <a:buNone/>
              <a:defRPr sz="25000" b="1"/>
            </a:lvl3pPr>
            <a:lvl4pPr marL="1828800" lvl="3" indent="-228600" algn="ctr">
              <a:lnSpc>
                <a:spcPct val="80000"/>
              </a:lnSpc>
              <a:spcBef>
                <a:spcPts val="0"/>
              </a:spcBef>
              <a:spcAft>
                <a:spcPts val="0"/>
              </a:spcAft>
              <a:buClr>
                <a:srgbClr val="000000"/>
              </a:buClr>
              <a:buSzPts val="25000"/>
              <a:buFont typeface="Helvetica Neue"/>
              <a:buNone/>
              <a:defRPr sz="25000" b="1"/>
            </a:lvl4pPr>
            <a:lvl5pPr marL="2286000" lvl="4" indent="-228600" algn="ctr">
              <a:lnSpc>
                <a:spcPct val="80000"/>
              </a:lnSpc>
              <a:spcBef>
                <a:spcPts val="0"/>
              </a:spcBef>
              <a:spcAft>
                <a:spcPts val="0"/>
              </a:spcAft>
              <a:buClr>
                <a:srgbClr val="000000"/>
              </a:buClr>
              <a:buSzPts val="25000"/>
              <a:buFont typeface="Helvetica Neue"/>
              <a:buNone/>
              <a:defRPr sz="250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1" name="Google Shape;61;p25"/>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2" name="Google Shape;62;p2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
        <p:cNvGrpSpPr/>
        <p:nvPr/>
      </p:nvGrpSpPr>
      <p:grpSpPr>
        <a:xfrm>
          <a:off x="0" y="0"/>
          <a:ext cx="0" cy="0"/>
          <a:chOff x="0" y="0"/>
          <a:chExt cx="0" cy="0"/>
        </a:xfrm>
      </p:grpSpPr>
      <p:sp>
        <p:nvSpPr>
          <p:cNvPr id="64" name="Google Shape;64;p26"/>
          <p:cNvSpPr txBox="1">
            <a:spLocks noGrp="1"/>
          </p:cNvSpPr>
          <p:nvPr>
            <p:ph type="body" idx="1"/>
          </p:nvPr>
        </p:nvSpPr>
        <p:spPr>
          <a:xfrm>
            <a:off x="2430025" y="10675453"/>
            <a:ext cx="20200052"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5" name="Google Shape;65;p26"/>
          <p:cNvSpPr txBox="1">
            <a:spLocks noGrp="1"/>
          </p:cNvSpPr>
          <p:nvPr>
            <p:ph type="body" idx="2"/>
          </p:nvPr>
        </p:nvSpPr>
        <p:spPr>
          <a:xfrm>
            <a:off x="1753923" y="4939860"/>
            <a:ext cx="20876154" cy="3836280"/>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marL="914400" lvl="1"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marL="1371600" lvl="2"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marL="1828800" lvl="3"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marL="2286000" lvl="4"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6" name="Google Shape;66;p2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67"/>
        <p:cNvGrpSpPr/>
        <p:nvPr/>
      </p:nvGrpSpPr>
      <p:grpSpPr>
        <a:xfrm>
          <a:off x="0" y="0"/>
          <a:ext cx="0" cy="0"/>
          <a:chOff x="0" y="0"/>
          <a:chExt cx="0" cy="0"/>
        </a:xfrm>
      </p:grpSpPr>
      <p:sp>
        <p:nvSpPr>
          <p:cNvPr id="68" name="Google Shape;68;p27"/>
          <p:cNvSpPr>
            <a:spLocks noGrp="1"/>
          </p:cNvSpPr>
          <p:nvPr>
            <p:ph type="pic" idx="2"/>
          </p:nvPr>
        </p:nvSpPr>
        <p:spPr>
          <a:xfrm>
            <a:off x="15760700" y="1016000"/>
            <a:ext cx="7439099" cy="5949678"/>
          </a:xfrm>
          <a:prstGeom prst="rect">
            <a:avLst/>
          </a:prstGeom>
          <a:noFill/>
          <a:ln>
            <a:noFill/>
          </a:ln>
        </p:spPr>
      </p:sp>
      <p:sp>
        <p:nvSpPr>
          <p:cNvPr id="69" name="Google Shape;69;p27"/>
          <p:cNvSpPr>
            <a:spLocks noGrp="1"/>
          </p:cNvSpPr>
          <p:nvPr>
            <p:ph type="pic" idx="3"/>
          </p:nvPr>
        </p:nvSpPr>
        <p:spPr>
          <a:xfrm>
            <a:off x="13500100" y="3978275"/>
            <a:ext cx="10439400" cy="12150181"/>
          </a:xfrm>
          <a:prstGeom prst="rect">
            <a:avLst/>
          </a:prstGeom>
          <a:noFill/>
          <a:ln>
            <a:noFill/>
          </a:ln>
        </p:spPr>
      </p:sp>
      <p:sp>
        <p:nvSpPr>
          <p:cNvPr id="70" name="Google Shape;70;p27"/>
          <p:cNvSpPr>
            <a:spLocks noGrp="1"/>
          </p:cNvSpPr>
          <p:nvPr>
            <p:ph type="pic" idx="4"/>
          </p:nvPr>
        </p:nvSpPr>
        <p:spPr>
          <a:xfrm>
            <a:off x="-139700" y="495300"/>
            <a:ext cx="16611600" cy="12458700"/>
          </a:xfrm>
          <a:prstGeom prst="rect">
            <a:avLst/>
          </a:prstGeom>
          <a:noFill/>
          <a:ln>
            <a:noFill/>
          </a:ln>
        </p:spPr>
      </p:sp>
      <p:sp>
        <p:nvSpPr>
          <p:cNvPr id="71" name="Google Shape;71;p2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72"/>
        <p:cNvGrpSpPr/>
        <p:nvPr/>
      </p:nvGrpSpPr>
      <p:grpSpPr>
        <a:xfrm>
          <a:off x="0" y="0"/>
          <a:ext cx="0" cy="0"/>
          <a:chOff x="0" y="0"/>
          <a:chExt cx="0" cy="0"/>
        </a:xfrm>
      </p:grpSpPr>
      <p:sp>
        <p:nvSpPr>
          <p:cNvPr id="73" name="Google Shape;73;p28"/>
          <p:cNvSpPr>
            <a:spLocks noGrp="1"/>
          </p:cNvSpPr>
          <p:nvPr>
            <p:ph type="pic" idx="2"/>
          </p:nvPr>
        </p:nvSpPr>
        <p:spPr>
          <a:xfrm>
            <a:off x="-1333500" y="-5524500"/>
            <a:ext cx="27051000" cy="21640800"/>
          </a:xfrm>
          <a:prstGeom prst="rect">
            <a:avLst/>
          </a:prstGeom>
          <a:noFill/>
          <a:ln>
            <a:noFill/>
          </a:ln>
        </p:spPr>
      </p:sp>
      <p:sp>
        <p:nvSpPr>
          <p:cNvPr id="74" name="Google Shape;74;p2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a:solidFill>
                  <a:srgbClr val="FFFFFF"/>
                </a:solidFill>
              </a:defRPr>
            </a:lvl1pPr>
            <a:lvl2pPr marL="0" lvl="1" indent="0" algn="ctr">
              <a:lnSpc>
                <a:spcPct val="100000"/>
              </a:lnSpc>
              <a:spcBef>
                <a:spcPts val="0"/>
              </a:spcBef>
              <a:spcAft>
                <a:spcPts val="0"/>
              </a:spcAft>
              <a:buClr>
                <a:srgbClr val="FFFFFF"/>
              </a:buClr>
              <a:buSzPts val="1800"/>
              <a:buFont typeface="Helvetica Neue"/>
              <a:buNone/>
              <a:defRPr>
                <a:solidFill>
                  <a:srgbClr val="FFFFFF"/>
                </a:solidFill>
              </a:defRPr>
            </a:lvl2pPr>
            <a:lvl3pPr marL="0" lvl="2" indent="0" algn="ctr">
              <a:lnSpc>
                <a:spcPct val="100000"/>
              </a:lnSpc>
              <a:spcBef>
                <a:spcPts val="0"/>
              </a:spcBef>
              <a:spcAft>
                <a:spcPts val="0"/>
              </a:spcAft>
              <a:buClr>
                <a:srgbClr val="FFFFFF"/>
              </a:buClr>
              <a:buSzPts val="1800"/>
              <a:buFont typeface="Helvetica Neue"/>
              <a:buNone/>
              <a:defRPr>
                <a:solidFill>
                  <a:srgbClr val="FFFFFF"/>
                </a:solidFill>
              </a:defRPr>
            </a:lvl3pPr>
            <a:lvl4pPr marL="0" lvl="3" indent="0" algn="ctr">
              <a:lnSpc>
                <a:spcPct val="100000"/>
              </a:lnSpc>
              <a:spcBef>
                <a:spcPts val="0"/>
              </a:spcBef>
              <a:spcAft>
                <a:spcPts val="0"/>
              </a:spcAft>
              <a:buClr>
                <a:srgbClr val="FFFFFF"/>
              </a:buClr>
              <a:buSzPts val="1800"/>
              <a:buFont typeface="Helvetica Neue"/>
              <a:buNone/>
              <a:defRPr>
                <a:solidFill>
                  <a:srgbClr val="FFFFFF"/>
                </a:solidFill>
              </a:defRPr>
            </a:lvl4pPr>
            <a:lvl5pPr marL="0" lvl="4" indent="0" algn="ctr">
              <a:lnSpc>
                <a:spcPct val="100000"/>
              </a:lnSpc>
              <a:spcBef>
                <a:spcPts val="0"/>
              </a:spcBef>
              <a:spcAft>
                <a:spcPts val="0"/>
              </a:spcAft>
              <a:buClr>
                <a:srgbClr val="FFFFFF"/>
              </a:buClr>
              <a:buSzPts val="1800"/>
              <a:buFont typeface="Helvetica Neue"/>
              <a:buNone/>
              <a:defRPr>
                <a:solidFill>
                  <a:srgbClr val="FFFFFF"/>
                </a:solidFill>
              </a:defRPr>
            </a:lvl5pPr>
            <a:lvl6pPr marL="0" lvl="5" indent="0" algn="ctr">
              <a:lnSpc>
                <a:spcPct val="100000"/>
              </a:lnSpc>
              <a:spcBef>
                <a:spcPts val="0"/>
              </a:spcBef>
              <a:spcAft>
                <a:spcPts val="0"/>
              </a:spcAft>
              <a:buClr>
                <a:srgbClr val="FFFFFF"/>
              </a:buClr>
              <a:buSzPts val="1800"/>
              <a:buFont typeface="Helvetica Neue"/>
              <a:buNone/>
              <a:defRPr>
                <a:solidFill>
                  <a:srgbClr val="FFFFFF"/>
                </a:solidFill>
              </a:defRPr>
            </a:lvl6pPr>
            <a:lvl7pPr marL="0" lvl="6" indent="0" algn="ctr">
              <a:lnSpc>
                <a:spcPct val="100000"/>
              </a:lnSpc>
              <a:spcBef>
                <a:spcPts val="0"/>
              </a:spcBef>
              <a:spcAft>
                <a:spcPts val="0"/>
              </a:spcAft>
              <a:buClr>
                <a:srgbClr val="FFFFFF"/>
              </a:buClr>
              <a:buSzPts val="1800"/>
              <a:buFont typeface="Helvetica Neue"/>
              <a:buNone/>
              <a:defRPr>
                <a:solidFill>
                  <a:srgbClr val="FFFFFF"/>
                </a:solidFill>
              </a:defRPr>
            </a:lvl7pPr>
            <a:lvl8pPr marL="0" lvl="7" indent="0" algn="ctr">
              <a:lnSpc>
                <a:spcPct val="100000"/>
              </a:lnSpc>
              <a:spcBef>
                <a:spcPts val="0"/>
              </a:spcBef>
              <a:spcAft>
                <a:spcPts val="0"/>
              </a:spcAft>
              <a:buClr>
                <a:srgbClr val="FFFFFF"/>
              </a:buClr>
              <a:buSzPts val="1800"/>
              <a:buFont typeface="Helvetica Neue"/>
              <a:buNone/>
              <a:defRPr>
                <a:solidFill>
                  <a:srgbClr val="FFFFFF"/>
                </a:solidFill>
              </a:defRPr>
            </a:lvl8pPr>
            <a:lvl9pPr marL="0" lvl="8" indent="0" algn="ctr">
              <a:lnSpc>
                <a:spcPct val="100000"/>
              </a:lnSpc>
              <a:spcBef>
                <a:spcPts val="0"/>
              </a:spcBef>
              <a:spcAft>
                <a:spcPts val="0"/>
              </a:spcAft>
              <a:buClr>
                <a:srgbClr val="FFFFFF"/>
              </a:buClr>
              <a:buSzPts val="1800"/>
              <a:buFont typeface="Helvetica Neue"/>
              <a:buNone/>
              <a:defRPr>
                <a:solidFill>
                  <a:srgbClr val="FFFFFF"/>
                </a:solidFill>
              </a:defRPr>
            </a:lvl9pPr>
          </a:lstStyle>
          <a:p>
            <a:pPr marL="0" lvl="0" indent="0" algn="ctr" rtl="0">
              <a:spcBef>
                <a:spcPts val="0"/>
              </a:spcBef>
              <a:spcAft>
                <a:spcPts val="0"/>
              </a:spcAft>
              <a:buNone/>
            </a:pPr>
            <a:fld id="{00000000-1234-1234-1234-123412341234}" type="slidenum">
              <a:rPr lang="en-IE"/>
              <a:t>‹#›</a:t>
            </a:fld>
            <a:endParaRPr sz="1800" b="0" i="0" u="none" strike="noStrike" cap="none">
              <a:latin typeface="Helvetica Neue"/>
              <a:ea typeface="Helvetica Neue"/>
              <a:cs typeface="Helvetica Neue"/>
              <a:sym typeface="Helvetica Neue"/>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77"/>
        <p:cNvGrpSpPr/>
        <p:nvPr/>
      </p:nvGrpSpPr>
      <p:grpSpPr>
        <a:xfrm>
          <a:off x="0" y="0"/>
          <a:ext cx="0" cy="0"/>
          <a:chOff x="0" y="0"/>
          <a:chExt cx="0" cy="0"/>
        </a:xfrm>
      </p:grpSpPr>
      <p:sp>
        <p:nvSpPr>
          <p:cNvPr id="78" name="Google Shape;78;g1121381b996_0_296"/>
          <p:cNvSpPr txBox="1">
            <a:spLocks noGrp="1"/>
          </p:cNvSpPr>
          <p:nvPr>
            <p:ph type="title"/>
          </p:nvPr>
        </p:nvSpPr>
        <p:spPr>
          <a:xfrm>
            <a:off x="1676400" y="730250"/>
            <a:ext cx="21031200" cy="2651400"/>
          </a:xfrm>
          <a:prstGeom prst="rect">
            <a:avLst/>
          </a:prstGeom>
          <a:noFill/>
          <a:ln>
            <a:noFill/>
          </a:ln>
        </p:spPr>
        <p:txBody>
          <a:bodyPr spcFirstLastPara="1" wrap="square" lIns="182850" tIns="91400" rIns="182850" bIns="91400" anchor="ctr" anchorCtr="0">
            <a:normAutofit/>
          </a:bodyPr>
          <a:lstStyle>
            <a:lvl1pPr lvl="0" algn="l" rtl="0">
              <a:lnSpc>
                <a:spcPct val="90000"/>
              </a:lnSpc>
              <a:spcBef>
                <a:spcPts val="0"/>
              </a:spcBef>
              <a:spcAft>
                <a:spcPts val="0"/>
              </a:spcAft>
              <a:buClr>
                <a:schemeClr val="dk1"/>
              </a:buClr>
              <a:buSzPts val="3600"/>
              <a:buNone/>
              <a:defRPr/>
            </a:lvl1pPr>
            <a:lvl2pPr lvl="1" rtl="0">
              <a:spcBef>
                <a:spcPts val="0"/>
              </a:spcBef>
              <a:spcAft>
                <a:spcPts val="0"/>
              </a:spcAft>
              <a:buSzPts val="8500"/>
              <a:buNone/>
              <a:defRPr/>
            </a:lvl2pPr>
            <a:lvl3pPr lvl="2" rtl="0">
              <a:spcBef>
                <a:spcPts val="0"/>
              </a:spcBef>
              <a:spcAft>
                <a:spcPts val="0"/>
              </a:spcAft>
              <a:buSzPts val="8500"/>
              <a:buNone/>
              <a:defRPr/>
            </a:lvl3pPr>
            <a:lvl4pPr lvl="3" rtl="0">
              <a:spcBef>
                <a:spcPts val="0"/>
              </a:spcBef>
              <a:spcAft>
                <a:spcPts val="0"/>
              </a:spcAft>
              <a:buSzPts val="8500"/>
              <a:buNone/>
              <a:defRPr/>
            </a:lvl4pPr>
            <a:lvl5pPr lvl="4" rtl="0">
              <a:spcBef>
                <a:spcPts val="0"/>
              </a:spcBef>
              <a:spcAft>
                <a:spcPts val="0"/>
              </a:spcAft>
              <a:buSzPts val="8500"/>
              <a:buNone/>
              <a:defRPr/>
            </a:lvl5pPr>
            <a:lvl6pPr lvl="5" rtl="0">
              <a:spcBef>
                <a:spcPts val="0"/>
              </a:spcBef>
              <a:spcAft>
                <a:spcPts val="0"/>
              </a:spcAft>
              <a:buSzPts val="8500"/>
              <a:buNone/>
              <a:defRPr/>
            </a:lvl6pPr>
            <a:lvl7pPr lvl="6" rtl="0">
              <a:spcBef>
                <a:spcPts val="0"/>
              </a:spcBef>
              <a:spcAft>
                <a:spcPts val="0"/>
              </a:spcAft>
              <a:buSzPts val="8500"/>
              <a:buNone/>
              <a:defRPr/>
            </a:lvl7pPr>
            <a:lvl8pPr lvl="7" rtl="0">
              <a:spcBef>
                <a:spcPts val="0"/>
              </a:spcBef>
              <a:spcAft>
                <a:spcPts val="0"/>
              </a:spcAft>
              <a:buSzPts val="8500"/>
              <a:buNone/>
              <a:defRPr/>
            </a:lvl8pPr>
            <a:lvl9pPr lvl="8" rtl="0">
              <a:spcBef>
                <a:spcPts val="0"/>
              </a:spcBef>
              <a:spcAft>
                <a:spcPts val="0"/>
              </a:spcAft>
              <a:buSzPts val="8500"/>
              <a:buNone/>
              <a:defRPr/>
            </a:lvl9pPr>
          </a:lstStyle>
          <a:p>
            <a:endParaRPr/>
          </a:p>
        </p:txBody>
      </p:sp>
      <p:sp>
        <p:nvSpPr>
          <p:cNvPr id="79" name="Google Shape;79;g1121381b996_0_296"/>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sz="2800"/>
            </a:lvl1pPr>
            <a:lvl2pPr lvl="1" algn="l" rtl="0">
              <a:spcBef>
                <a:spcPts val="0"/>
              </a:spcBef>
              <a:spcAft>
                <a:spcPts val="0"/>
              </a:spcAft>
              <a:buSzPts val="2800"/>
              <a:buNone/>
              <a:defRPr sz="2800"/>
            </a:lvl2pPr>
            <a:lvl3pPr lvl="2" algn="l" rtl="0">
              <a:spcBef>
                <a:spcPts val="0"/>
              </a:spcBef>
              <a:spcAft>
                <a:spcPts val="0"/>
              </a:spcAft>
              <a:buSzPts val="2800"/>
              <a:buNone/>
              <a:defRPr sz="2800"/>
            </a:lvl3pPr>
            <a:lvl4pPr lvl="3" algn="l" rtl="0">
              <a:spcBef>
                <a:spcPts val="0"/>
              </a:spcBef>
              <a:spcAft>
                <a:spcPts val="0"/>
              </a:spcAft>
              <a:buSzPts val="2800"/>
              <a:buNone/>
              <a:defRPr sz="2800"/>
            </a:lvl4pPr>
            <a:lvl5pPr lvl="4" algn="l" rtl="0">
              <a:spcBef>
                <a:spcPts val="0"/>
              </a:spcBef>
              <a:spcAft>
                <a:spcPts val="0"/>
              </a:spcAft>
              <a:buSzPts val="2800"/>
              <a:buNone/>
              <a:defRPr sz="2800"/>
            </a:lvl5pPr>
            <a:lvl6pPr lvl="5" algn="l" rtl="0">
              <a:spcBef>
                <a:spcPts val="0"/>
              </a:spcBef>
              <a:spcAft>
                <a:spcPts val="0"/>
              </a:spcAft>
              <a:buSzPts val="2800"/>
              <a:buNone/>
              <a:defRPr sz="2800"/>
            </a:lvl6pPr>
            <a:lvl7pPr lvl="6" algn="l" rtl="0">
              <a:spcBef>
                <a:spcPts val="0"/>
              </a:spcBef>
              <a:spcAft>
                <a:spcPts val="0"/>
              </a:spcAft>
              <a:buSzPts val="2800"/>
              <a:buNone/>
              <a:defRPr sz="2800"/>
            </a:lvl7pPr>
            <a:lvl8pPr lvl="7" algn="l" rtl="0">
              <a:spcBef>
                <a:spcPts val="0"/>
              </a:spcBef>
              <a:spcAft>
                <a:spcPts val="0"/>
              </a:spcAft>
              <a:buSzPts val="2800"/>
              <a:buNone/>
              <a:defRPr sz="2800"/>
            </a:lvl8pPr>
            <a:lvl9pPr lvl="8" algn="l" rtl="0">
              <a:spcBef>
                <a:spcPts val="0"/>
              </a:spcBef>
              <a:spcAft>
                <a:spcPts val="0"/>
              </a:spcAft>
              <a:buSzPts val="2800"/>
              <a:buNone/>
              <a:defRPr sz="2800"/>
            </a:lvl9pPr>
          </a:lstStyle>
          <a:p>
            <a:endParaRPr/>
          </a:p>
        </p:txBody>
      </p:sp>
      <p:sp>
        <p:nvSpPr>
          <p:cNvPr id="80" name="Google Shape;80;g1121381b996_0_296"/>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sz="2800"/>
            </a:lvl1pPr>
            <a:lvl2pPr lvl="1" algn="l" rtl="0">
              <a:spcBef>
                <a:spcPts val="0"/>
              </a:spcBef>
              <a:spcAft>
                <a:spcPts val="0"/>
              </a:spcAft>
              <a:buSzPts val="2800"/>
              <a:buNone/>
              <a:defRPr sz="2800"/>
            </a:lvl2pPr>
            <a:lvl3pPr lvl="2" algn="l" rtl="0">
              <a:spcBef>
                <a:spcPts val="0"/>
              </a:spcBef>
              <a:spcAft>
                <a:spcPts val="0"/>
              </a:spcAft>
              <a:buSzPts val="2800"/>
              <a:buNone/>
              <a:defRPr sz="2800"/>
            </a:lvl3pPr>
            <a:lvl4pPr lvl="3" algn="l" rtl="0">
              <a:spcBef>
                <a:spcPts val="0"/>
              </a:spcBef>
              <a:spcAft>
                <a:spcPts val="0"/>
              </a:spcAft>
              <a:buSzPts val="2800"/>
              <a:buNone/>
              <a:defRPr sz="2800"/>
            </a:lvl4pPr>
            <a:lvl5pPr lvl="4" algn="l" rtl="0">
              <a:spcBef>
                <a:spcPts val="0"/>
              </a:spcBef>
              <a:spcAft>
                <a:spcPts val="0"/>
              </a:spcAft>
              <a:buSzPts val="2800"/>
              <a:buNone/>
              <a:defRPr sz="2800"/>
            </a:lvl5pPr>
            <a:lvl6pPr lvl="5" algn="l" rtl="0">
              <a:spcBef>
                <a:spcPts val="0"/>
              </a:spcBef>
              <a:spcAft>
                <a:spcPts val="0"/>
              </a:spcAft>
              <a:buSzPts val="2800"/>
              <a:buNone/>
              <a:defRPr sz="2800"/>
            </a:lvl6pPr>
            <a:lvl7pPr lvl="6" algn="l" rtl="0">
              <a:spcBef>
                <a:spcPts val="0"/>
              </a:spcBef>
              <a:spcAft>
                <a:spcPts val="0"/>
              </a:spcAft>
              <a:buSzPts val="2800"/>
              <a:buNone/>
              <a:defRPr sz="2800"/>
            </a:lvl7pPr>
            <a:lvl8pPr lvl="7" algn="l" rtl="0">
              <a:spcBef>
                <a:spcPts val="0"/>
              </a:spcBef>
              <a:spcAft>
                <a:spcPts val="0"/>
              </a:spcAft>
              <a:buSzPts val="2800"/>
              <a:buNone/>
              <a:defRPr sz="2800"/>
            </a:lvl8pPr>
            <a:lvl9pPr lvl="8" algn="l" rtl="0">
              <a:spcBef>
                <a:spcPts val="0"/>
              </a:spcBef>
              <a:spcAft>
                <a:spcPts val="0"/>
              </a:spcAft>
              <a:buSzPts val="2800"/>
              <a:buNone/>
              <a:defRPr sz="2800"/>
            </a:lvl9pPr>
          </a:lstStyle>
          <a:p>
            <a:endParaRPr/>
          </a:p>
        </p:txBody>
      </p:sp>
      <p:sp>
        <p:nvSpPr>
          <p:cNvPr id="81" name="Google Shape;81;g1121381b996_0_296"/>
          <p:cNvSpPr txBox="1">
            <a:spLocks noGrp="1"/>
          </p:cNvSpPr>
          <p:nvPr>
            <p:ph type="sldNum" idx="12"/>
          </p:nvPr>
        </p:nvSpPr>
        <p:spPr>
          <a:xfrm>
            <a:off x="17221200" y="12712700"/>
            <a:ext cx="5486400" cy="461700"/>
          </a:xfrm>
          <a:prstGeom prst="rect">
            <a:avLst/>
          </a:prstGeom>
          <a:noFill/>
          <a:ln>
            <a:noFill/>
          </a:ln>
        </p:spPr>
        <p:txBody>
          <a:bodyPr spcFirstLastPara="1" wrap="square" lIns="182850" tIns="91400" rIns="182850" bIns="91400" anchor="ctr" anchorCtr="0">
            <a:sp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ype styles and sizes">
    <p:bg>
      <p:bgRef idx="1001">
        <a:schemeClr val="bg1"/>
      </p:bgRef>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D2CF3CC-CEFA-6E4F-B760-F32ED2C27D8D}"/>
              </a:ext>
            </a:extLst>
          </p:cNvPr>
          <p:cNvSpPr>
            <a:spLocks noGrp="1"/>
          </p:cNvSpPr>
          <p:nvPr>
            <p:ph idx="1" hasCustomPrompt="1"/>
          </p:nvPr>
        </p:nvSpPr>
        <p:spPr>
          <a:xfrm>
            <a:off x="960001" y="1016222"/>
            <a:ext cx="22467266" cy="11696480"/>
          </a:xfrm>
          <a:prstGeom prst="rect">
            <a:avLst/>
          </a:prstGeom>
        </p:spPr>
        <p:txBody>
          <a:bodyPr vert="horz" lIns="0" tIns="0" rIns="0" bIns="0" spcCol="288000" rtlCol="0">
            <a:noAutofit/>
          </a:bodyPr>
          <a:lstStyle>
            <a:lvl1pPr marL="0" marR="0" indent="0" algn="l" defTabSz="2438368" rtl="0" eaLnBrk="1" fontAlgn="auto" latinLnBrk="0" hangingPunct="1">
              <a:lnSpc>
                <a:spcPct val="100000"/>
              </a:lnSpc>
              <a:spcBef>
                <a:spcPts val="0"/>
              </a:spcBef>
              <a:spcAft>
                <a:spcPts val="2666"/>
              </a:spcAft>
              <a:buClrTx/>
              <a:buSzTx/>
              <a:buFont typeface="Arial" pitchFamily="34" charset="0"/>
              <a:buNone/>
              <a:tabLst/>
              <a:defRPr sz="11734"/>
            </a:lvl1pPr>
            <a:lvl2pPr>
              <a:lnSpc>
                <a:spcPct val="100000"/>
              </a:lnSpc>
              <a:defRPr sz="8000" b="0"/>
            </a:lvl2pPr>
            <a:lvl3pPr>
              <a:lnSpc>
                <a:spcPct val="100000"/>
              </a:lnSpc>
              <a:defRPr sz="5334"/>
            </a:lvl3pPr>
            <a:lvl4pPr marL="0" indent="0">
              <a:lnSpc>
                <a:spcPct val="100000"/>
              </a:lnSpc>
              <a:buNone/>
              <a:defRPr b="1"/>
            </a:lvl4pPr>
            <a:lvl5pPr>
              <a:lnSpc>
                <a:spcPct val="100000"/>
              </a:lnSpc>
              <a:defRPr sz="3734" b="0"/>
            </a:lvl5pPr>
            <a:lvl6pPr marL="383990" indent="-383990">
              <a:lnSpc>
                <a:spcPct val="100000"/>
              </a:lnSpc>
              <a:buFont typeface="Arial" panose="020B0604020202020204" pitchFamily="34" charset="0"/>
              <a:buChar char="•"/>
              <a:defRPr sz="3734"/>
            </a:lvl6pPr>
            <a:lvl7pPr marL="0" indent="0">
              <a:lnSpc>
                <a:spcPct val="100000"/>
              </a:lnSpc>
              <a:buNone/>
              <a:defRPr b="1"/>
            </a:lvl7pPr>
            <a:lvl8pPr>
              <a:lnSpc>
                <a:spcPct val="100000"/>
              </a:lnSpc>
              <a:defRPr/>
            </a:lvl8pPr>
            <a:lvl9pPr>
              <a:lnSpc>
                <a:spcPct val="100000"/>
              </a:lnSpc>
              <a:defRPr/>
            </a:lvl9pPr>
          </a:lstStyle>
          <a:p>
            <a:pPr marL="0" marR="0" lvl="0" indent="0" algn="l" defTabSz="2438368" rtl="0" eaLnBrk="1" fontAlgn="auto" latinLnBrk="0" hangingPunct="1">
              <a:lnSpc>
                <a:spcPct val="90000"/>
              </a:lnSpc>
              <a:spcBef>
                <a:spcPts val="0"/>
              </a:spcBef>
              <a:spcAft>
                <a:spcPts val="2666"/>
              </a:spcAft>
              <a:buClrTx/>
              <a:buSzTx/>
              <a:buFont typeface="Arial" pitchFamily="34" charset="0"/>
              <a:buNone/>
              <a:tabLst/>
              <a:defRPr/>
            </a:pPr>
            <a:r>
              <a:rPr lang="en-GB" noProof="0"/>
              <a:t>Presentation and divider title 44pt</a:t>
            </a:r>
          </a:p>
          <a:p>
            <a:pPr lvl="1"/>
            <a:r>
              <a:rPr lang="en-GB" noProof="0"/>
              <a:t>Small presentation and divider title 30pt</a:t>
            </a:r>
          </a:p>
          <a:p>
            <a:pPr lvl="2"/>
            <a:r>
              <a:rPr lang="en-GB" noProof="0"/>
              <a:t>Slide title and large body copy 20pt</a:t>
            </a:r>
          </a:p>
          <a:p>
            <a:pPr lvl="3"/>
            <a:r>
              <a:rPr lang="en-GB" noProof="0"/>
              <a:t>Paragraph headings 14pt</a:t>
            </a:r>
          </a:p>
          <a:p>
            <a:pPr lvl="4"/>
            <a:r>
              <a:rPr lang="en-GB" noProof="0"/>
              <a:t>Body copy 14pt</a:t>
            </a:r>
          </a:p>
          <a:p>
            <a:pPr lvl="5"/>
            <a:r>
              <a:rPr lang="en-GB" noProof="0"/>
              <a:t>Bullets 14pt</a:t>
            </a:r>
          </a:p>
          <a:p>
            <a:pPr lvl="6"/>
            <a:r>
              <a:rPr lang="en-GB" noProof="0"/>
              <a:t>Small paragraph headings 12pt</a:t>
            </a:r>
          </a:p>
          <a:p>
            <a:pPr lvl="7"/>
            <a:r>
              <a:rPr lang="en-GB" noProof="0"/>
              <a:t>Small body 12pt</a:t>
            </a:r>
          </a:p>
          <a:p>
            <a:pPr lvl="8"/>
            <a:r>
              <a:rPr lang="en-GB" noProof="0"/>
              <a:t>Small bullets 12pt</a:t>
            </a:r>
          </a:p>
        </p:txBody>
      </p:sp>
    </p:spTree>
    <p:extLst>
      <p:ext uri="{BB962C8B-B14F-4D97-AF65-F5344CB8AC3E}">
        <p14:creationId xmlns:p14="http://schemas.microsoft.com/office/powerpoint/2010/main" val="46352846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wo column text">
    <p:bg>
      <p:bgPr>
        <a:solidFill>
          <a:schemeClr val="bg1"/>
        </a:solidFill>
        <a:effectLst/>
      </p:bgPr>
    </p:bg>
    <p:spTree>
      <p:nvGrpSpPr>
        <p:cNvPr id="1" name=""/>
        <p:cNvGrpSpPr/>
        <p:nvPr/>
      </p:nvGrpSpPr>
      <p:grpSpPr>
        <a:xfrm>
          <a:off x="0" y="0"/>
          <a:ext cx="0" cy="0"/>
          <a:chOff x="0" y="0"/>
          <a:chExt cx="0" cy="0"/>
        </a:xfrm>
      </p:grpSpPr>
      <p:sp>
        <p:nvSpPr>
          <p:cNvPr id="9" name="Graphic 7">
            <a:extLst>
              <a:ext uri="{FF2B5EF4-FFF2-40B4-BE49-F238E27FC236}">
                <a16:creationId xmlns:a16="http://schemas.microsoft.com/office/drawing/2014/main" id="{ADEC77A3-DA30-9046-BA7A-3A1DE6BA4519}"/>
              </a:ext>
            </a:extLst>
          </p:cNvPr>
          <p:cNvSpPr/>
          <p:nvPr/>
        </p:nvSpPr>
        <p:spPr>
          <a:xfrm>
            <a:off x="0" y="6763638"/>
            <a:ext cx="24384000" cy="6960360"/>
          </a:xfrm>
          <a:custGeom>
            <a:avLst/>
            <a:gdLst>
              <a:gd name="connsiteX0" fmla="*/ 0 w 9144000"/>
              <a:gd name="connsiteY0" fmla="*/ 2610136 h 2610135"/>
              <a:gd name="connsiteX1" fmla="*/ 9144000 w 9144000"/>
              <a:gd name="connsiteY1" fmla="*/ 2610136 h 2610135"/>
              <a:gd name="connsiteX2" fmla="*/ 0 w 9144000"/>
              <a:gd name="connsiteY2" fmla="*/ 0 h 2610135"/>
            </a:gdLst>
            <a:ahLst/>
            <a:cxnLst>
              <a:cxn ang="0">
                <a:pos x="connsiteX0" y="connsiteY0"/>
              </a:cxn>
              <a:cxn ang="0">
                <a:pos x="connsiteX1" y="connsiteY1"/>
              </a:cxn>
              <a:cxn ang="0">
                <a:pos x="connsiteX2" y="connsiteY2"/>
              </a:cxn>
            </a:cxnLst>
            <a:rect l="l" t="t" r="r" b="b"/>
            <a:pathLst>
              <a:path w="9144000" h="2610135">
                <a:moveTo>
                  <a:pt x="0" y="2610136"/>
                </a:moveTo>
                <a:lnTo>
                  <a:pt x="9144000" y="2610136"/>
                </a:lnTo>
                <a:cubicBezTo>
                  <a:pt x="7317248" y="881777"/>
                  <a:pt x="4512802" y="3143"/>
                  <a:pt x="0" y="0"/>
                </a:cubicBezTo>
                <a:close/>
              </a:path>
            </a:pathLst>
          </a:custGeom>
          <a:solidFill>
            <a:srgbClr val="F2F2F2"/>
          </a:solidFill>
          <a:ln w="4763" cap="flat">
            <a:noFill/>
            <a:prstDash val="solid"/>
            <a:miter/>
          </a:ln>
        </p:spPr>
        <p:txBody>
          <a:bodyPr rtlCol="0" anchor="ctr"/>
          <a:lstStyle/>
          <a:p>
            <a:endParaRPr lang="en-GB" sz="4800"/>
          </a:p>
        </p:txBody>
      </p:sp>
      <p:sp>
        <p:nvSpPr>
          <p:cNvPr id="2" name="Title 1">
            <a:extLst>
              <a:ext uri="{FF2B5EF4-FFF2-40B4-BE49-F238E27FC236}">
                <a16:creationId xmlns:a16="http://schemas.microsoft.com/office/drawing/2014/main" id="{05ECE434-FB84-804C-83F9-F4AB20E70F30}"/>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27A977B-41F1-C443-9C83-3944F15E3DBA}"/>
              </a:ext>
            </a:extLst>
          </p:cNvPr>
          <p:cNvSpPr>
            <a:spLocks noGrp="1"/>
          </p:cNvSpPr>
          <p:nvPr>
            <p:ph type="ftr" sz="quarter" idx="11"/>
          </p:nvPr>
        </p:nvSpPr>
        <p:spPr>
          <a:xfrm>
            <a:off x="956740" y="12712701"/>
            <a:ext cx="16704728" cy="1003298"/>
          </a:xfrm>
          <a:prstGeom prst="rect">
            <a:avLst/>
          </a:prstGeom>
        </p:spPr>
        <p:txBody>
          <a:bodyPr/>
          <a:lstStyle/>
          <a:p>
            <a:endParaRPr lang="en-IE"/>
          </a:p>
        </p:txBody>
      </p:sp>
      <p:sp>
        <p:nvSpPr>
          <p:cNvPr id="7" name="Text Placeholder 6">
            <a:extLst>
              <a:ext uri="{FF2B5EF4-FFF2-40B4-BE49-F238E27FC236}">
                <a16:creationId xmlns:a16="http://schemas.microsoft.com/office/drawing/2014/main" id="{18DA2867-2E51-A443-9312-B3662DB106D9}"/>
              </a:ext>
            </a:extLst>
          </p:cNvPr>
          <p:cNvSpPr>
            <a:spLocks noGrp="1"/>
          </p:cNvSpPr>
          <p:nvPr>
            <p:ph type="body" sz="quarter" idx="13" hasCustomPrompt="1"/>
          </p:nvPr>
        </p:nvSpPr>
        <p:spPr>
          <a:xfrm>
            <a:off x="960969" y="3018368"/>
            <a:ext cx="11040534" cy="8737600"/>
          </a:xfrm>
        </p:spPr>
        <p:txBody>
          <a:bodyPr/>
          <a:lstStyle/>
          <a:p>
            <a:pPr lvl="0"/>
            <a:r>
              <a:rPr lang="en-GB" noProof="0" dirty="0"/>
              <a:t>Large body copy</a:t>
            </a:r>
          </a:p>
          <a:p>
            <a:pPr lvl="1"/>
            <a:r>
              <a:rPr lang="en-GB" noProof="0" dirty="0"/>
              <a:t>Paragraph heading</a:t>
            </a:r>
          </a:p>
          <a:p>
            <a:pPr lvl="2"/>
            <a:r>
              <a:rPr lang="en-GB" noProof="0" dirty="0"/>
              <a:t>Body copy</a:t>
            </a:r>
          </a:p>
          <a:p>
            <a:pPr lvl="3"/>
            <a:r>
              <a:rPr lang="en-GB" noProof="0" dirty="0"/>
              <a:t>Bullet points</a:t>
            </a:r>
          </a:p>
          <a:p>
            <a:pPr lvl="4"/>
            <a:r>
              <a:rPr lang="en-GB" noProof="0" dirty="0"/>
              <a:t>Small paragraph heading</a:t>
            </a:r>
          </a:p>
          <a:p>
            <a:pPr lvl="5"/>
            <a:r>
              <a:rPr lang="en-GB" noProof="0" dirty="0"/>
              <a:t>Small body copy</a:t>
            </a:r>
          </a:p>
          <a:p>
            <a:pPr lvl="6"/>
            <a:r>
              <a:rPr lang="en-GB" noProof="0" dirty="0"/>
              <a:t>Small bullet points</a:t>
            </a:r>
          </a:p>
        </p:txBody>
      </p:sp>
      <p:sp>
        <p:nvSpPr>
          <p:cNvPr id="10" name="Text Placeholder 9">
            <a:extLst>
              <a:ext uri="{FF2B5EF4-FFF2-40B4-BE49-F238E27FC236}">
                <a16:creationId xmlns:a16="http://schemas.microsoft.com/office/drawing/2014/main" id="{0998311F-0BC1-194A-B0A8-BA903BD35F37}"/>
              </a:ext>
            </a:extLst>
          </p:cNvPr>
          <p:cNvSpPr>
            <a:spLocks noGrp="1"/>
          </p:cNvSpPr>
          <p:nvPr>
            <p:ph type="body" sz="quarter" idx="15" hasCustomPrompt="1"/>
          </p:nvPr>
        </p:nvSpPr>
        <p:spPr>
          <a:xfrm>
            <a:off x="12382503" y="3018368"/>
            <a:ext cx="11044766" cy="8737600"/>
          </a:xfrm>
        </p:spPr>
        <p:txBody>
          <a:bodyPr/>
          <a:lstStyle/>
          <a:p>
            <a:pPr lvl="0"/>
            <a:r>
              <a:rPr lang="en-GB" noProof="0" dirty="0"/>
              <a:t>Large body copy</a:t>
            </a:r>
          </a:p>
          <a:p>
            <a:pPr lvl="1"/>
            <a:r>
              <a:rPr lang="en-GB" noProof="0" dirty="0"/>
              <a:t>Paragraph heading</a:t>
            </a:r>
          </a:p>
          <a:p>
            <a:pPr lvl="2"/>
            <a:r>
              <a:rPr lang="en-GB" noProof="0" dirty="0"/>
              <a:t>Body copy</a:t>
            </a:r>
          </a:p>
          <a:p>
            <a:pPr lvl="3"/>
            <a:r>
              <a:rPr lang="en-GB" noProof="0" dirty="0"/>
              <a:t>Bullet points</a:t>
            </a:r>
          </a:p>
          <a:p>
            <a:pPr lvl="4"/>
            <a:r>
              <a:rPr lang="en-GB" noProof="0" dirty="0"/>
              <a:t>Small paragraph heading</a:t>
            </a:r>
          </a:p>
          <a:p>
            <a:pPr lvl="5"/>
            <a:r>
              <a:rPr lang="en-GB" noProof="0" dirty="0"/>
              <a:t>Small body copy</a:t>
            </a:r>
          </a:p>
          <a:p>
            <a:pPr lvl="6"/>
            <a:r>
              <a:rPr lang="en-GB" noProof="0" dirty="0"/>
              <a:t>Small bullet points</a:t>
            </a:r>
          </a:p>
        </p:txBody>
      </p:sp>
    </p:spTree>
    <p:extLst>
      <p:ext uri="{BB962C8B-B14F-4D97-AF65-F5344CB8AC3E}">
        <p14:creationId xmlns:p14="http://schemas.microsoft.com/office/powerpoint/2010/main" val="3416339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rennans Slide" type="tx">
  <p:cSld name="TITLE_AND_BODY">
    <p:spTree>
      <p:nvGrpSpPr>
        <p:cNvPr id="1" name="Shape 14"/>
        <p:cNvGrpSpPr/>
        <p:nvPr/>
      </p:nvGrpSpPr>
      <p:grpSpPr>
        <a:xfrm>
          <a:off x="0" y="0"/>
          <a:ext cx="0" cy="0"/>
          <a:chOff x="0" y="0"/>
          <a:chExt cx="0" cy="0"/>
        </a:xfrm>
      </p:grpSpPr>
      <p:pic>
        <p:nvPicPr>
          <p:cNvPr id="15" name="Google Shape;15;p15" descr="Picture 2"/>
          <p:cNvPicPr preferRelativeResize="0"/>
          <p:nvPr/>
        </p:nvPicPr>
        <p:blipFill rotWithShape="1">
          <a:blip r:embed="rId2">
            <a:alphaModFix/>
          </a:blip>
          <a:srcRect l="21798" t="26772" r="20777" b="23867"/>
          <a:stretch/>
        </p:blipFill>
        <p:spPr>
          <a:xfrm>
            <a:off x="21244807" y="12294136"/>
            <a:ext cx="2542394" cy="1238370"/>
          </a:xfrm>
          <a:prstGeom prst="rect">
            <a:avLst/>
          </a:prstGeom>
          <a:noFill/>
          <a:ln>
            <a:noFill/>
          </a:ln>
        </p:spPr>
      </p:pic>
      <p:pic>
        <p:nvPicPr>
          <p:cNvPr id="16" name="Google Shape;16;p15" descr="Picture 4"/>
          <p:cNvPicPr preferRelativeResize="0"/>
          <p:nvPr/>
        </p:nvPicPr>
        <p:blipFill rotWithShape="1">
          <a:blip r:embed="rId3">
            <a:alphaModFix/>
          </a:blip>
          <a:srcRect t="15713" r="988" b="1085"/>
          <a:stretch/>
        </p:blipFill>
        <p:spPr>
          <a:xfrm>
            <a:off x="522450" y="12286759"/>
            <a:ext cx="2412139" cy="1407575"/>
          </a:xfrm>
          <a:prstGeom prst="rect">
            <a:avLst/>
          </a:prstGeom>
          <a:noFill/>
          <a:ln>
            <a:noFill/>
          </a:ln>
        </p:spPr>
      </p:pic>
      <p:sp>
        <p:nvSpPr>
          <p:cNvPr id="17" name="Google Shape;17;p15"/>
          <p:cNvSpPr/>
          <p:nvPr/>
        </p:nvSpPr>
        <p:spPr>
          <a:xfrm>
            <a:off x="-82802" y="-23672"/>
            <a:ext cx="24549604" cy="2096814"/>
          </a:xfrm>
          <a:prstGeom prst="rect">
            <a:avLst/>
          </a:prstGeom>
          <a:solidFill>
            <a:srgbClr val="FFDE0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8" name="Google Shape;18;p1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19"/>
        <p:cNvGrpSpPr/>
        <p:nvPr/>
      </p:nvGrpSpPr>
      <p:grpSpPr>
        <a:xfrm>
          <a:off x="0" y="0"/>
          <a:ext cx="0" cy="0"/>
          <a:chOff x="0" y="0"/>
          <a:chExt cx="0" cy="0"/>
        </a:xfrm>
      </p:grpSpPr>
      <p:sp>
        <p:nvSpPr>
          <p:cNvPr id="20" name="Google Shape;20;p16"/>
          <p:cNvSpPr>
            <a:spLocks noGrp="1"/>
          </p:cNvSpPr>
          <p:nvPr>
            <p:ph type="pic" idx="2"/>
          </p:nvPr>
        </p:nvSpPr>
        <p:spPr>
          <a:xfrm>
            <a:off x="-1155700" y="-1295400"/>
            <a:ext cx="26746200" cy="16018933"/>
          </a:xfrm>
          <a:prstGeom prst="rect">
            <a:avLst/>
          </a:prstGeom>
          <a:noFill/>
          <a:ln>
            <a:noFill/>
          </a:ln>
        </p:spPr>
      </p:sp>
      <p:sp>
        <p:nvSpPr>
          <p:cNvPr id="21" name="Google Shape;21;p16"/>
          <p:cNvSpPr txBox="1">
            <a:spLocks noGrp="1"/>
          </p:cNvSpPr>
          <p:nvPr>
            <p:ph type="title"/>
          </p:nvPr>
        </p:nvSpPr>
        <p:spPr>
          <a:xfrm>
            <a:off x="1206500" y="7124700"/>
            <a:ext cx="21971000" cy="4648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2" name="Google Shape;22;p16"/>
          <p:cNvSpPr txBox="1">
            <a:spLocks noGrp="1"/>
          </p:cNvSpPr>
          <p:nvPr>
            <p:ph type="body" idx="1"/>
          </p:nvPr>
        </p:nvSpPr>
        <p:spPr>
          <a:xfrm>
            <a:off x="1207690" y="1106137"/>
            <a:ext cx="21968621"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3" name="Google Shape;23;p16"/>
          <p:cNvSpPr txBox="1">
            <a:spLocks noGrp="1"/>
          </p:cNvSpPr>
          <p:nvPr>
            <p:ph type="body" idx="3"/>
          </p:nvPr>
        </p:nvSpPr>
        <p:spPr>
          <a:xfrm>
            <a:off x="1206500" y="11609910"/>
            <a:ext cx="21971000" cy="111695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4" name="Google Shape;24;p1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25"/>
        <p:cNvGrpSpPr/>
        <p:nvPr/>
      </p:nvGrpSpPr>
      <p:grpSpPr>
        <a:xfrm>
          <a:off x="0" y="0"/>
          <a:ext cx="0" cy="0"/>
          <a:chOff x="0" y="0"/>
          <a:chExt cx="0" cy="0"/>
        </a:xfrm>
      </p:grpSpPr>
      <p:sp>
        <p:nvSpPr>
          <p:cNvPr id="26" name="Google Shape;26;p17"/>
          <p:cNvSpPr>
            <a:spLocks noGrp="1"/>
          </p:cNvSpPr>
          <p:nvPr>
            <p:ph type="pic" idx="2"/>
          </p:nvPr>
        </p:nvSpPr>
        <p:spPr>
          <a:xfrm>
            <a:off x="10972800" y="-203200"/>
            <a:ext cx="12144837" cy="14135100"/>
          </a:xfrm>
          <a:prstGeom prst="rect">
            <a:avLst/>
          </a:prstGeom>
          <a:noFill/>
          <a:ln>
            <a:noFill/>
          </a:ln>
        </p:spPr>
      </p:sp>
      <p:sp>
        <p:nvSpPr>
          <p:cNvPr id="27" name="Google Shape;27;p17"/>
          <p:cNvSpPr txBox="1">
            <a:spLocks noGrp="1"/>
          </p:cNvSpPr>
          <p:nvPr>
            <p:ph type="title"/>
          </p:nvPr>
        </p:nvSpPr>
        <p:spPr>
          <a:xfrm>
            <a:off x="1206500" y="1270000"/>
            <a:ext cx="9779000" cy="5882273"/>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8" name="Google Shape;28;p17"/>
          <p:cNvSpPr txBox="1">
            <a:spLocks noGrp="1"/>
          </p:cNvSpPr>
          <p:nvPr>
            <p:ph type="body" idx="1"/>
          </p:nvPr>
        </p:nvSpPr>
        <p:spPr>
          <a:xfrm>
            <a:off x="1206500" y="7060576"/>
            <a:ext cx="9779000" cy="5385424"/>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9" name="Google Shape;29;p17"/>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0"/>
        <p:cNvGrpSpPr/>
        <p:nvPr/>
      </p:nvGrpSpPr>
      <p:grpSpPr>
        <a:xfrm>
          <a:off x="0" y="0"/>
          <a:ext cx="0" cy="0"/>
          <a:chOff x="0" y="0"/>
          <a:chExt cx="0" cy="0"/>
        </a:xfrm>
      </p:grpSpPr>
      <p:sp>
        <p:nvSpPr>
          <p:cNvPr id="31" name="Google Shape;31;p18"/>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2" name="Google Shape;32;p18"/>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3" name="Google Shape;33;p18"/>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4" name="Google Shape;34;p1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5"/>
        <p:cNvGrpSpPr/>
        <p:nvPr/>
      </p:nvGrpSpPr>
      <p:grpSpPr>
        <a:xfrm>
          <a:off x="0" y="0"/>
          <a:ext cx="0" cy="0"/>
          <a:chOff x="0" y="0"/>
          <a:chExt cx="0" cy="0"/>
        </a:xfrm>
      </p:grpSpPr>
      <p:sp>
        <p:nvSpPr>
          <p:cNvPr id="36" name="Google Shape;36;p19"/>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7" name="Google Shape;37;p1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8"/>
        <p:cNvGrpSpPr/>
        <p:nvPr/>
      </p:nvGrpSpPr>
      <p:grpSpPr>
        <a:xfrm>
          <a:off x="0" y="0"/>
          <a:ext cx="0" cy="0"/>
          <a:chOff x="0" y="0"/>
          <a:chExt cx="0" cy="0"/>
        </a:xfrm>
      </p:grpSpPr>
      <p:sp>
        <p:nvSpPr>
          <p:cNvPr id="39" name="Google Shape;39;p20"/>
          <p:cNvSpPr txBox="1">
            <a:spLocks noGrp="1"/>
          </p:cNvSpPr>
          <p:nvPr>
            <p:ph type="body" idx="1"/>
          </p:nvPr>
        </p:nvSpPr>
        <p:spPr>
          <a:xfrm>
            <a:off x="1206500" y="2372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0" name="Google Shape;40;p20"/>
          <p:cNvSpPr txBox="1">
            <a:spLocks noGrp="1"/>
          </p:cNvSpPr>
          <p:nvPr>
            <p:ph type="body" idx="2"/>
          </p:nvPr>
        </p:nvSpPr>
        <p:spPr>
          <a:xfrm>
            <a:off x="1206500" y="4248504"/>
            <a:ext cx="9779000" cy="8256630"/>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1" name="Google Shape;41;p20"/>
          <p:cNvSpPr>
            <a:spLocks noGrp="1"/>
          </p:cNvSpPr>
          <p:nvPr>
            <p:ph type="pic" idx="3"/>
          </p:nvPr>
        </p:nvSpPr>
        <p:spPr>
          <a:xfrm>
            <a:off x="12192000" y="-407266"/>
            <a:ext cx="10916874" cy="14555832"/>
          </a:xfrm>
          <a:prstGeom prst="rect">
            <a:avLst/>
          </a:prstGeom>
          <a:noFill/>
          <a:ln>
            <a:noFill/>
          </a:ln>
        </p:spPr>
      </p:sp>
      <p:sp>
        <p:nvSpPr>
          <p:cNvPr id="42" name="Google Shape;42;p20"/>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3" name="Google Shape;43;p2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44"/>
        <p:cNvGrpSpPr/>
        <p:nvPr/>
      </p:nvGrpSpPr>
      <p:grpSpPr>
        <a:xfrm>
          <a:off x="0" y="0"/>
          <a:ext cx="0" cy="0"/>
          <a:chOff x="0" y="0"/>
          <a:chExt cx="0" cy="0"/>
        </a:xfrm>
      </p:grpSpPr>
      <p:sp>
        <p:nvSpPr>
          <p:cNvPr id="45" name="Google Shape;45;p21"/>
          <p:cNvSpPr txBox="1">
            <a:spLocks noGrp="1"/>
          </p:cNvSpPr>
          <p:nvPr>
            <p:ph type="title"/>
          </p:nvPr>
        </p:nvSpPr>
        <p:spPr>
          <a:xfrm>
            <a:off x="1206496" y="4533900"/>
            <a:ext cx="21971004" cy="46482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11600"/>
              <a:buFont typeface="Helvetica Neue"/>
              <a:buNone/>
              <a:defRPr sz="11600" b="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6" name="Google Shape;46;p21"/>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7"/>
        <p:cNvGrpSpPr/>
        <p:nvPr/>
      </p:nvGrpSpPr>
      <p:grpSpPr>
        <a:xfrm>
          <a:off x="0" y="0"/>
          <a:ext cx="0" cy="0"/>
          <a:chOff x="0" y="0"/>
          <a:chExt cx="0" cy="0"/>
        </a:xfrm>
      </p:grpSpPr>
      <p:sp>
        <p:nvSpPr>
          <p:cNvPr id="48" name="Google Shape;48;p22"/>
          <p:cNvSpPr txBox="1">
            <a:spLocks noGrp="1"/>
          </p:cNvSpPr>
          <p:nvPr>
            <p:ph type="title"/>
          </p:nvPr>
        </p:nvSpPr>
        <p:spPr>
          <a:xfrm>
            <a:off x="1206500" y="1079500"/>
            <a:ext cx="21971000" cy="1434949"/>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9" name="Google Shape;49;p22"/>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0" name="Google Shape;50;p2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3"/>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7" r:id="rId17"/>
    <p:sldLayoutId id="214748367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13.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0.png"/><Relationship Id="rId9" Type="http://schemas.openxmlformats.org/officeDocument/2006/relationships/image" Target="../media/image30.png"/><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00"/>
        </a:solidFill>
        <a:effectLst/>
      </p:bgPr>
    </p:bg>
    <p:spTree>
      <p:nvGrpSpPr>
        <p:cNvPr id="1" name="Shape 85"/>
        <p:cNvGrpSpPr/>
        <p:nvPr/>
      </p:nvGrpSpPr>
      <p:grpSpPr>
        <a:xfrm>
          <a:off x="0" y="0"/>
          <a:ext cx="0" cy="0"/>
          <a:chOff x="0" y="0"/>
          <a:chExt cx="0" cy="0"/>
        </a:xfrm>
      </p:grpSpPr>
      <p:sp>
        <p:nvSpPr>
          <p:cNvPr id="86" name="Google Shape;86;p1"/>
          <p:cNvSpPr/>
          <p:nvPr/>
        </p:nvSpPr>
        <p:spPr>
          <a:xfrm>
            <a:off x="-112525" y="12115117"/>
            <a:ext cx="24609051" cy="1802586"/>
          </a:xfrm>
          <a:prstGeom prst="rect">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87" name="Google Shape;87;p1" descr="26198147_1163359870465307_4799567823175661552_o.jpg"/>
          <p:cNvPicPr preferRelativeResize="0"/>
          <p:nvPr/>
        </p:nvPicPr>
        <p:blipFill rotWithShape="1">
          <a:blip r:embed="rId3">
            <a:alphaModFix/>
          </a:blip>
          <a:srcRect t="24052" b="24052"/>
          <a:stretch/>
        </p:blipFill>
        <p:spPr>
          <a:xfrm>
            <a:off x="9122757" y="3686514"/>
            <a:ext cx="7495910" cy="3889952"/>
          </a:xfrm>
          <a:prstGeom prst="rect">
            <a:avLst/>
          </a:prstGeom>
          <a:noFill/>
          <a:ln>
            <a:noFill/>
          </a:ln>
        </p:spPr>
      </p:pic>
      <p:pic>
        <p:nvPicPr>
          <p:cNvPr id="88" name="Google Shape;88;p1" descr="GroupM_Hero_Logo_RGB_png.png"/>
          <p:cNvPicPr preferRelativeResize="0"/>
          <p:nvPr/>
        </p:nvPicPr>
        <p:blipFill rotWithShape="1">
          <a:blip r:embed="rId4">
            <a:alphaModFix/>
          </a:blip>
          <a:srcRect/>
          <a:stretch/>
        </p:blipFill>
        <p:spPr>
          <a:xfrm>
            <a:off x="657499" y="12622948"/>
            <a:ext cx="2142109" cy="612393"/>
          </a:xfrm>
          <a:prstGeom prst="rect">
            <a:avLst/>
          </a:prstGeom>
          <a:noFill/>
          <a:ln>
            <a:noFill/>
          </a:ln>
        </p:spPr>
      </p:pic>
      <p:sp>
        <p:nvSpPr>
          <p:cNvPr id="2" name="TextBox 1">
            <a:extLst>
              <a:ext uri="{FF2B5EF4-FFF2-40B4-BE49-F238E27FC236}">
                <a16:creationId xmlns:a16="http://schemas.microsoft.com/office/drawing/2014/main" id="{6A277AD9-BF2C-BD96-4EFF-38DC11454FAD}"/>
              </a:ext>
            </a:extLst>
          </p:cNvPr>
          <p:cNvSpPr txBox="1"/>
          <p:nvPr/>
        </p:nvSpPr>
        <p:spPr>
          <a:xfrm>
            <a:off x="3996267" y="15612533"/>
            <a:ext cx="184731" cy="307777"/>
          </a:xfrm>
          <a:prstGeom prst="rect">
            <a:avLst/>
          </a:prstGeom>
          <a:noFill/>
        </p:spPr>
        <p:txBody>
          <a:bodyPr wrap="none" rtlCol="0">
            <a:spAutoFit/>
          </a:bodyPr>
          <a:lstStyle/>
          <a:p>
            <a:endParaRPr lang="en-US" dirty="0"/>
          </a:p>
        </p:txBody>
      </p:sp>
      <p:pic>
        <p:nvPicPr>
          <p:cNvPr id="3" name="Google Shape;89;p1">
            <a:extLst>
              <a:ext uri="{FF2B5EF4-FFF2-40B4-BE49-F238E27FC236}">
                <a16:creationId xmlns:a16="http://schemas.microsoft.com/office/drawing/2014/main" id="{CEC68E24-290F-581F-02C5-8ECC751CB120}"/>
              </a:ext>
            </a:extLst>
          </p:cNvPr>
          <p:cNvPicPr preferRelativeResize="0"/>
          <p:nvPr/>
        </p:nvPicPr>
        <p:blipFill>
          <a:blip r:embed="rId5">
            <a:alphaModFix/>
          </a:blip>
          <a:stretch>
            <a:fillRect/>
          </a:stretch>
        </p:blipFill>
        <p:spPr>
          <a:xfrm>
            <a:off x="18517383" y="3774461"/>
            <a:ext cx="3889950" cy="3889950"/>
          </a:xfrm>
          <a:prstGeom prst="rect">
            <a:avLst/>
          </a:prstGeom>
          <a:noFill/>
          <a:ln>
            <a:noFill/>
          </a:ln>
        </p:spPr>
      </p:pic>
      <p:pic>
        <p:nvPicPr>
          <p:cNvPr id="4" name="Picture 2">
            <a:extLst>
              <a:ext uri="{FF2B5EF4-FFF2-40B4-BE49-F238E27FC236}">
                <a16:creationId xmlns:a16="http://schemas.microsoft.com/office/drawing/2014/main" id="{16C41412-73BE-F0CE-022C-A93EED4FE0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1946" y="3927850"/>
            <a:ext cx="3583172" cy="35831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121381b996_0_197"/>
          <p:cNvSpPr txBox="1"/>
          <p:nvPr/>
        </p:nvSpPr>
        <p:spPr>
          <a:xfrm>
            <a:off x="402578" y="580232"/>
            <a:ext cx="20842200" cy="1103187"/>
          </a:xfrm>
          <a:prstGeom prst="rect">
            <a:avLst/>
          </a:prstGeom>
          <a:noFill/>
          <a:ln>
            <a:noFill/>
          </a:ln>
        </p:spPr>
        <p:txBody>
          <a:bodyPr spcFirstLastPara="1" wrap="square" lIns="50800" tIns="50800" rIns="50800" bIns="50800" anchor="ctr" anchorCtr="0">
            <a:spAutoFit/>
          </a:bodyPr>
          <a:lstStyle/>
          <a:p>
            <a:pPr>
              <a:buClr>
                <a:srgbClr val="EE2F24"/>
              </a:buClr>
              <a:buSzPts val="6500"/>
            </a:pPr>
            <a:r>
              <a:rPr lang="en-IE" sz="6502" b="1" dirty="0">
                <a:solidFill>
                  <a:srgbClr val="EE2F24"/>
                </a:solidFill>
              </a:rPr>
              <a:t>THE CREATIVE – LAUNCH </a:t>
            </a:r>
            <a:endParaRPr sz="6502" b="1" dirty="0">
              <a:solidFill>
                <a:srgbClr val="EE2F24"/>
              </a:solidFill>
            </a:endParaRPr>
          </a:p>
        </p:txBody>
      </p:sp>
      <p:pic>
        <p:nvPicPr>
          <p:cNvPr id="14" name="Picture 13" descr="A picture containing text, electronics, monitor, indoor&#10;&#10;Description automatically generated">
            <a:extLst>
              <a:ext uri="{FF2B5EF4-FFF2-40B4-BE49-F238E27FC236}">
                <a16:creationId xmlns:a16="http://schemas.microsoft.com/office/drawing/2014/main" id="{514CD15E-6804-E92D-8B9D-463347F66833}"/>
              </a:ext>
            </a:extLst>
          </p:cNvPr>
          <p:cNvPicPr>
            <a:picLocks noChangeAspect="1"/>
          </p:cNvPicPr>
          <p:nvPr/>
        </p:nvPicPr>
        <p:blipFill>
          <a:blip r:embed="rId5"/>
          <a:stretch>
            <a:fillRect/>
          </a:stretch>
        </p:blipFill>
        <p:spPr>
          <a:xfrm>
            <a:off x="2127504" y="2116667"/>
            <a:ext cx="19390388" cy="11513043"/>
          </a:xfrm>
          <a:prstGeom prst="rect">
            <a:avLst/>
          </a:prstGeom>
        </p:spPr>
      </p:pic>
      <p:pic>
        <p:nvPicPr>
          <p:cNvPr id="17" name="Brennans_NFT_Video_To_Animation_1-1" descr="Brennans_NFT_Video_To_Animation_1-1">
            <a:hlinkClick r:id="" action="ppaction://media"/>
            <a:extLst>
              <a:ext uri="{FF2B5EF4-FFF2-40B4-BE49-F238E27FC236}">
                <a16:creationId xmlns:a16="http://schemas.microsoft.com/office/drawing/2014/main" id="{58053149-60EB-61AE-2B5C-0A67311FE2C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15200" y="2820198"/>
            <a:ext cx="9330217" cy="9330217"/>
          </a:xfrm>
          <a:prstGeom prst="rect">
            <a:avLst/>
          </a:prstGeom>
        </p:spPr>
      </p:pic>
      <p:sp>
        <p:nvSpPr>
          <p:cNvPr id="18" name="Google Shape;280;p6">
            <a:extLst>
              <a:ext uri="{FF2B5EF4-FFF2-40B4-BE49-F238E27FC236}">
                <a16:creationId xmlns:a16="http://schemas.microsoft.com/office/drawing/2014/main" id="{4B7C8289-C221-8748-5522-4E6BC73310A4}"/>
              </a:ext>
            </a:extLst>
          </p:cNvPr>
          <p:cNvSpPr txBox="1"/>
          <p:nvPr/>
        </p:nvSpPr>
        <p:spPr>
          <a:xfrm>
            <a:off x="738450" y="7145179"/>
            <a:ext cx="3542728" cy="71814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EE2F24"/>
              </a:buClr>
              <a:buSzPts val="6500"/>
              <a:buFont typeface="Arial"/>
              <a:buNone/>
            </a:pPr>
            <a:r>
              <a:rPr lang="en-IE" sz="4000" b="1">
                <a:solidFill>
                  <a:srgbClr val="EE2F24"/>
                </a:solidFill>
              </a:rPr>
              <a:t>Launch</a:t>
            </a:r>
            <a:endParaRPr sz="4000" b="1" i="0" u="none" strike="noStrike" cap="none">
              <a:solidFill>
                <a:srgbClr val="EE2F24"/>
              </a:solidFill>
              <a:latin typeface="Arial"/>
              <a:ea typeface="Arial"/>
              <a:cs typeface="Arial"/>
              <a:sym typeface="Arial"/>
            </a:endParaRPr>
          </a:p>
        </p:txBody>
      </p:sp>
    </p:spTree>
    <p:extLst>
      <p:ext uri="{BB962C8B-B14F-4D97-AF65-F5344CB8AC3E}">
        <p14:creationId xmlns:p14="http://schemas.microsoft.com/office/powerpoint/2010/main" val="172669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121381b996_0_197"/>
          <p:cNvSpPr txBox="1"/>
          <p:nvPr/>
        </p:nvSpPr>
        <p:spPr>
          <a:xfrm>
            <a:off x="402578" y="580232"/>
            <a:ext cx="20842200" cy="1103187"/>
          </a:xfrm>
          <a:prstGeom prst="rect">
            <a:avLst/>
          </a:prstGeom>
          <a:noFill/>
          <a:ln>
            <a:noFill/>
          </a:ln>
        </p:spPr>
        <p:txBody>
          <a:bodyPr spcFirstLastPara="1" wrap="square" lIns="50800" tIns="50800" rIns="50800" bIns="50800" anchor="ctr" anchorCtr="0">
            <a:spAutoFit/>
          </a:bodyPr>
          <a:lstStyle/>
          <a:p>
            <a:pPr>
              <a:buClr>
                <a:srgbClr val="EE2F24"/>
              </a:buClr>
              <a:buSzPts val="6500"/>
            </a:pPr>
            <a:r>
              <a:rPr lang="en-IE" sz="6502" b="1" dirty="0">
                <a:solidFill>
                  <a:srgbClr val="EE2F24"/>
                </a:solidFill>
              </a:rPr>
              <a:t>THE CREATIVE – THE SANDWICHES</a:t>
            </a:r>
            <a:endParaRPr sz="6502" b="1" dirty="0">
              <a:solidFill>
                <a:srgbClr val="EE2F24"/>
              </a:solidFill>
            </a:endParaRPr>
          </a:p>
        </p:txBody>
      </p:sp>
      <p:pic>
        <p:nvPicPr>
          <p:cNvPr id="3" name="Picture 2" descr="A picture containing text, electronics, monitor, indoor&#10;&#10;Description automatically generated">
            <a:extLst>
              <a:ext uri="{FF2B5EF4-FFF2-40B4-BE49-F238E27FC236}">
                <a16:creationId xmlns:a16="http://schemas.microsoft.com/office/drawing/2014/main" id="{5A2D8F39-BDBC-4659-486A-5CE1E07E7FAE}"/>
              </a:ext>
            </a:extLst>
          </p:cNvPr>
          <p:cNvPicPr>
            <a:picLocks noChangeAspect="1"/>
          </p:cNvPicPr>
          <p:nvPr/>
        </p:nvPicPr>
        <p:blipFill>
          <a:blip r:embed="rId3"/>
          <a:stretch>
            <a:fillRect/>
          </a:stretch>
        </p:blipFill>
        <p:spPr>
          <a:xfrm>
            <a:off x="2127504" y="2116667"/>
            <a:ext cx="19390388" cy="11513043"/>
          </a:xfrm>
          <a:prstGeom prst="rect">
            <a:avLst/>
          </a:prstGeom>
        </p:spPr>
      </p:pic>
      <p:pic>
        <p:nvPicPr>
          <p:cNvPr id="6" name="Picture 5">
            <a:extLst>
              <a:ext uri="{FF2B5EF4-FFF2-40B4-BE49-F238E27FC236}">
                <a16:creationId xmlns:a16="http://schemas.microsoft.com/office/drawing/2014/main" id="{78E45AB9-2DD2-9AE2-5FAB-482A0B4C6F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7209" y="2810933"/>
            <a:ext cx="13225324" cy="9327334"/>
          </a:xfrm>
          <a:prstGeom prst="rect">
            <a:avLst/>
          </a:prstGeom>
        </p:spPr>
      </p:pic>
    </p:spTree>
    <p:extLst>
      <p:ext uri="{BB962C8B-B14F-4D97-AF65-F5344CB8AC3E}">
        <p14:creationId xmlns:p14="http://schemas.microsoft.com/office/powerpoint/2010/main" val="102085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00"/>
        </a:solidFill>
        <a:effectLst/>
      </p:bgPr>
    </p:bg>
    <p:spTree>
      <p:nvGrpSpPr>
        <p:cNvPr id="1" name="Shape 262"/>
        <p:cNvGrpSpPr/>
        <p:nvPr/>
      </p:nvGrpSpPr>
      <p:grpSpPr>
        <a:xfrm>
          <a:off x="0" y="0"/>
          <a:ext cx="0" cy="0"/>
          <a:chOff x="0" y="0"/>
          <a:chExt cx="0" cy="0"/>
        </a:xfrm>
      </p:grpSpPr>
      <p:pic>
        <p:nvPicPr>
          <p:cNvPr id="264" name="Google Shape;264;g1121381b996_0_167" descr="GroupM_Hero_Logo_RGB_png.png"/>
          <p:cNvPicPr preferRelativeResize="0"/>
          <p:nvPr/>
        </p:nvPicPr>
        <p:blipFill rotWithShape="1">
          <a:blip r:embed="rId3">
            <a:alphaModFix/>
          </a:blip>
          <a:srcRect/>
          <a:stretch/>
        </p:blipFill>
        <p:spPr>
          <a:xfrm>
            <a:off x="657499" y="12622948"/>
            <a:ext cx="2142110" cy="612393"/>
          </a:xfrm>
          <a:prstGeom prst="rect">
            <a:avLst/>
          </a:prstGeom>
          <a:noFill/>
          <a:ln>
            <a:noFill/>
          </a:ln>
        </p:spPr>
      </p:pic>
      <p:sp>
        <p:nvSpPr>
          <p:cNvPr id="265" name="Google Shape;265;g1121381b996_0_167"/>
          <p:cNvSpPr txBox="1"/>
          <p:nvPr/>
        </p:nvSpPr>
        <p:spPr>
          <a:xfrm>
            <a:off x="7359275" y="5216525"/>
            <a:ext cx="9665400" cy="164147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EE2E24"/>
              </a:buClr>
              <a:buSzPts val="10000"/>
              <a:buFont typeface="Arial"/>
              <a:buNone/>
            </a:pPr>
            <a:r>
              <a:rPr lang="en-IE" sz="10000" b="1" dirty="0">
                <a:solidFill>
                  <a:srgbClr val="EE2E24"/>
                </a:solidFill>
              </a:rPr>
              <a:t>Engagement</a:t>
            </a:r>
            <a:endParaRPr dirty="0"/>
          </a:p>
        </p:txBody>
      </p:sp>
      <p:pic>
        <p:nvPicPr>
          <p:cNvPr id="266" name="Google Shape;266;g1121381b996_0_167" descr="Picture 2"/>
          <p:cNvPicPr preferRelativeResize="0"/>
          <p:nvPr/>
        </p:nvPicPr>
        <p:blipFill rotWithShape="1">
          <a:blip r:embed="rId4">
            <a:alphaModFix/>
          </a:blip>
          <a:srcRect l="21798" t="26773" r="20776" b="23865"/>
          <a:stretch/>
        </p:blipFill>
        <p:spPr>
          <a:xfrm>
            <a:off x="21244807" y="12294136"/>
            <a:ext cx="2542393" cy="1238370"/>
          </a:xfrm>
          <a:prstGeom prst="rect">
            <a:avLst/>
          </a:prstGeom>
          <a:noFill/>
          <a:ln>
            <a:noFill/>
          </a:ln>
        </p:spPr>
      </p:pic>
      <p:pic>
        <p:nvPicPr>
          <p:cNvPr id="3074" name="Picture 2" descr="Beans and Toast">
            <a:extLst>
              <a:ext uri="{FF2B5EF4-FFF2-40B4-BE49-F238E27FC236}">
                <a16:creationId xmlns:a16="http://schemas.microsoft.com/office/drawing/2014/main" id="{7F63D327-B2A2-7AD7-BD2B-E0BD04345E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333" y="-2301240"/>
            <a:ext cx="24384000" cy="1831848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65;g1121381b996_0_167">
            <a:extLst>
              <a:ext uri="{FF2B5EF4-FFF2-40B4-BE49-F238E27FC236}">
                <a16:creationId xmlns:a16="http://schemas.microsoft.com/office/drawing/2014/main" id="{9D4FE41A-2673-3A14-0FF1-F7C32CE38631}"/>
              </a:ext>
            </a:extLst>
          </p:cNvPr>
          <p:cNvSpPr txBox="1"/>
          <p:nvPr/>
        </p:nvSpPr>
        <p:spPr>
          <a:xfrm>
            <a:off x="7511675" y="5368925"/>
            <a:ext cx="9665400" cy="164147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EE2E24"/>
              </a:buClr>
              <a:buSzPts val="10000"/>
              <a:buFont typeface="Arial"/>
              <a:buNone/>
            </a:pPr>
            <a:r>
              <a:rPr lang="en-IE" sz="10000" b="1" dirty="0">
                <a:solidFill>
                  <a:schemeClr val="bg1"/>
                </a:solidFill>
                <a:highlight>
                  <a:srgbClr val="FF0000"/>
                </a:highlight>
              </a:rPr>
              <a:t>RESULTS</a:t>
            </a:r>
            <a:endParaRPr dirty="0">
              <a:solidFill>
                <a:schemeClr val="bg1"/>
              </a:solidFill>
              <a:highlight>
                <a:srgbClr val="FF0000"/>
              </a:highlight>
            </a:endParaRPr>
          </a:p>
        </p:txBody>
      </p:sp>
    </p:spTree>
    <p:extLst>
      <p:ext uri="{BB962C8B-B14F-4D97-AF65-F5344CB8AC3E}">
        <p14:creationId xmlns:p14="http://schemas.microsoft.com/office/powerpoint/2010/main" val="2868879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 name="Picture 2" descr="A picture containing text, electronics, monitor, indoor&#10;&#10;Description automatically generated">
            <a:extLst>
              <a:ext uri="{FF2B5EF4-FFF2-40B4-BE49-F238E27FC236}">
                <a16:creationId xmlns:a16="http://schemas.microsoft.com/office/drawing/2014/main" id="{5A2D8F39-BDBC-4659-486A-5CE1E07E7FAE}"/>
              </a:ext>
            </a:extLst>
          </p:cNvPr>
          <p:cNvPicPr>
            <a:picLocks noChangeAspect="1"/>
          </p:cNvPicPr>
          <p:nvPr/>
        </p:nvPicPr>
        <p:blipFill>
          <a:blip r:embed="rId3"/>
          <a:stretch>
            <a:fillRect/>
          </a:stretch>
        </p:blipFill>
        <p:spPr>
          <a:xfrm>
            <a:off x="0" y="3747247"/>
            <a:ext cx="10478326" cy="6221506"/>
          </a:xfrm>
          <a:prstGeom prst="rect">
            <a:avLst/>
          </a:prstGeom>
        </p:spPr>
      </p:pic>
      <p:pic>
        <p:nvPicPr>
          <p:cNvPr id="2" name="Google Shape;106;p18">
            <a:extLst>
              <a:ext uri="{FF2B5EF4-FFF2-40B4-BE49-F238E27FC236}">
                <a16:creationId xmlns:a16="http://schemas.microsoft.com/office/drawing/2014/main" id="{9D86FFE8-90AE-269F-1AE4-6ECBD4D76E37}"/>
              </a:ext>
            </a:extLst>
          </p:cNvPr>
          <p:cNvPicPr preferRelativeResize="0"/>
          <p:nvPr/>
        </p:nvPicPr>
        <p:blipFill>
          <a:blip r:embed="rId4">
            <a:alphaModFix/>
          </a:blip>
          <a:stretch>
            <a:fillRect/>
          </a:stretch>
        </p:blipFill>
        <p:spPr>
          <a:xfrm>
            <a:off x="1392451" y="4177553"/>
            <a:ext cx="7530015" cy="4948518"/>
          </a:xfrm>
          <a:prstGeom prst="rect">
            <a:avLst/>
          </a:prstGeom>
          <a:noFill/>
          <a:ln>
            <a:noFill/>
          </a:ln>
        </p:spPr>
      </p:pic>
      <p:pic>
        <p:nvPicPr>
          <p:cNvPr id="4" name="Google Shape;107;p18">
            <a:extLst>
              <a:ext uri="{FF2B5EF4-FFF2-40B4-BE49-F238E27FC236}">
                <a16:creationId xmlns:a16="http://schemas.microsoft.com/office/drawing/2014/main" id="{14734E09-46BF-E042-7003-ABA69D2A4F2B}"/>
              </a:ext>
            </a:extLst>
          </p:cNvPr>
          <p:cNvPicPr preferRelativeResize="0"/>
          <p:nvPr/>
        </p:nvPicPr>
        <p:blipFill>
          <a:blip r:embed="rId5">
            <a:alphaModFix/>
          </a:blip>
          <a:stretch>
            <a:fillRect/>
          </a:stretch>
        </p:blipFill>
        <p:spPr>
          <a:xfrm>
            <a:off x="534128" y="9811371"/>
            <a:ext cx="3198943" cy="856630"/>
          </a:xfrm>
          <a:prstGeom prst="rect">
            <a:avLst/>
          </a:prstGeom>
          <a:noFill/>
          <a:ln>
            <a:noFill/>
          </a:ln>
        </p:spPr>
      </p:pic>
      <p:sp>
        <p:nvSpPr>
          <p:cNvPr id="8" name="Google Shape;304;g1121381b996_0_197">
            <a:extLst>
              <a:ext uri="{FF2B5EF4-FFF2-40B4-BE49-F238E27FC236}">
                <a16:creationId xmlns:a16="http://schemas.microsoft.com/office/drawing/2014/main" id="{CDCA904E-6838-C0D6-5506-03D3095AA85F}"/>
              </a:ext>
            </a:extLst>
          </p:cNvPr>
          <p:cNvSpPr txBox="1"/>
          <p:nvPr/>
        </p:nvSpPr>
        <p:spPr>
          <a:xfrm>
            <a:off x="402578" y="580232"/>
            <a:ext cx="20842200" cy="1103187"/>
          </a:xfrm>
          <a:prstGeom prst="rect">
            <a:avLst/>
          </a:prstGeom>
          <a:noFill/>
          <a:ln>
            <a:noFill/>
          </a:ln>
        </p:spPr>
        <p:txBody>
          <a:bodyPr spcFirstLastPara="1" wrap="square" lIns="50800" tIns="50800" rIns="50800" bIns="50800" anchor="ctr" anchorCtr="0">
            <a:spAutoFit/>
          </a:bodyPr>
          <a:lstStyle/>
          <a:p>
            <a:pPr>
              <a:buClr>
                <a:srgbClr val="EE2F24"/>
              </a:buClr>
              <a:buSzPts val="6500"/>
            </a:pPr>
            <a:r>
              <a:rPr lang="en-IE" sz="6502" b="1" dirty="0">
                <a:solidFill>
                  <a:srgbClr val="EE2F24"/>
                </a:solidFill>
              </a:rPr>
              <a:t>EARNED MEDIA COVERAGE </a:t>
            </a:r>
            <a:endParaRPr sz="6502" b="1" dirty="0">
              <a:solidFill>
                <a:srgbClr val="EE2F24"/>
              </a:solidFill>
            </a:endParaRPr>
          </a:p>
        </p:txBody>
      </p:sp>
      <p:pic>
        <p:nvPicPr>
          <p:cNvPr id="13" name="Picture 12" descr="A picture containing text, electronics, monitor, indoor&#10;&#10;Description automatically generated">
            <a:extLst>
              <a:ext uri="{FF2B5EF4-FFF2-40B4-BE49-F238E27FC236}">
                <a16:creationId xmlns:a16="http://schemas.microsoft.com/office/drawing/2014/main" id="{DF7CBD06-B38E-BA9C-0638-39F0AF42E37F}"/>
              </a:ext>
            </a:extLst>
          </p:cNvPr>
          <p:cNvPicPr>
            <a:picLocks noChangeAspect="1"/>
          </p:cNvPicPr>
          <p:nvPr/>
        </p:nvPicPr>
        <p:blipFill>
          <a:blip r:embed="rId3"/>
          <a:stretch>
            <a:fillRect/>
          </a:stretch>
        </p:blipFill>
        <p:spPr>
          <a:xfrm>
            <a:off x="7306236" y="6858000"/>
            <a:ext cx="10478326" cy="6221506"/>
          </a:xfrm>
          <a:prstGeom prst="rect">
            <a:avLst/>
          </a:prstGeom>
        </p:spPr>
      </p:pic>
      <p:pic>
        <p:nvPicPr>
          <p:cNvPr id="14" name="Google Shape;117;p19">
            <a:extLst>
              <a:ext uri="{FF2B5EF4-FFF2-40B4-BE49-F238E27FC236}">
                <a16:creationId xmlns:a16="http://schemas.microsoft.com/office/drawing/2014/main" id="{ADA670AD-7731-ECBB-F636-AB5235EA09E4}"/>
              </a:ext>
            </a:extLst>
          </p:cNvPr>
          <p:cNvPicPr preferRelativeResize="0"/>
          <p:nvPr/>
        </p:nvPicPr>
        <p:blipFill rotWithShape="1">
          <a:blip r:embed="rId6">
            <a:alphaModFix/>
          </a:blip>
          <a:srcRect r="1215"/>
          <a:stretch/>
        </p:blipFill>
        <p:spPr>
          <a:xfrm>
            <a:off x="8496893" y="7171434"/>
            <a:ext cx="8087813" cy="5065390"/>
          </a:xfrm>
          <a:prstGeom prst="rect">
            <a:avLst/>
          </a:prstGeom>
          <a:noFill/>
          <a:ln>
            <a:noFill/>
          </a:ln>
        </p:spPr>
      </p:pic>
      <p:pic>
        <p:nvPicPr>
          <p:cNvPr id="16" name="Picture 15" descr="A picture containing text, electronics, screenshot&#10;&#10;Description automatically generated">
            <a:extLst>
              <a:ext uri="{FF2B5EF4-FFF2-40B4-BE49-F238E27FC236}">
                <a16:creationId xmlns:a16="http://schemas.microsoft.com/office/drawing/2014/main" id="{A5C6D66E-390C-C375-9A53-68B2C4355A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26977" y="1479176"/>
            <a:ext cx="11419681" cy="11419681"/>
          </a:xfrm>
          <a:prstGeom prst="rect">
            <a:avLst/>
          </a:prstGeom>
        </p:spPr>
      </p:pic>
      <p:pic>
        <p:nvPicPr>
          <p:cNvPr id="17" name="Google Shape;128;p20">
            <a:extLst>
              <a:ext uri="{FF2B5EF4-FFF2-40B4-BE49-F238E27FC236}">
                <a16:creationId xmlns:a16="http://schemas.microsoft.com/office/drawing/2014/main" id="{85705808-FB9A-0D1C-1549-6F28D067BEE9}"/>
              </a:ext>
            </a:extLst>
          </p:cNvPr>
          <p:cNvPicPr preferRelativeResize="0"/>
          <p:nvPr/>
        </p:nvPicPr>
        <p:blipFill>
          <a:blip r:embed="rId8">
            <a:alphaModFix/>
          </a:blip>
          <a:stretch>
            <a:fillRect/>
          </a:stretch>
        </p:blipFill>
        <p:spPr>
          <a:xfrm>
            <a:off x="18878791" y="3827102"/>
            <a:ext cx="3723355" cy="6723828"/>
          </a:xfrm>
          <a:prstGeom prst="rect">
            <a:avLst/>
          </a:prstGeom>
          <a:noFill/>
          <a:ln>
            <a:noFill/>
          </a:ln>
        </p:spPr>
      </p:pic>
      <p:pic>
        <p:nvPicPr>
          <p:cNvPr id="18" name="Google Shape;118;p19" descr="How LADbible is changing its image to champion everyday heroes as 'lads'  after move away from banter culture">
            <a:extLst>
              <a:ext uri="{FF2B5EF4-FFF2-40B4-BE49-F238E27FC236}">
                <a16:creationId xmlns:a16="http://schemas.microsoft.com/office/drawing/2014/main" id="{F62CD18F-6F8C-B0BB-E205-89D7070A3326}"/>
              </a:ext>
            </a:extLst>
          </p:cNvPr>
          <p:cNvPicPr preferRelativeResize="0"/>
          <p:nvPr/>
        </p:nvPicPr>
        <p:blipFill rotWithShape="1">
          <a:blip r:embed="rId9">
            <a:alphaModFix/>
          </a:blip>
          <a:srcRect t="24091" b="23039"/>
          <a:stretch/>
        </p:blipFill>
        <p:spPr>
          <a:xfrm>
            <a:off x="7524630" y="12881274"/>
            <a:ext cx="1397836" cy="834726"/>
          </a:xfrm>
          <a:prstGeom prst="rect">
            <a:avLst/>
          </a:prstGeom>
          <a:noFill/>
          <a:ln>
            <a:noFill/>
          </a:ln>
        </p:spPr>
      </p:pic>
      <p:pic>
        <p:nvPicPr>
          <p:cNvPr id="19" name="Google Shape;129;p20" descr="Fab Irish Made Mother's Day Cards feature on lovin.ie">
            <a:extLst>
              <a:ext uri="{FF2B5EF4-FFF2-40B4-BE49-F238E27FC236}">
                <a16:creationId xmlns:a16="http://schemas.microsoft.com/office/drawing/2014/main" id="{23046A54-33D1-6B1F-2E29-BEF974AB8B25}"/>
              </a:ext>
            </a:extLst>
          </p:cNvPr>
          <p:cNvPicPr preferRelativeResize="0"/>
          <p:nvPr/>
        </p:nvPicPr>
        <p:blipFill rotWithShape="1">
          <a:blip r:embed="rId10">
            <a:alphaModFix/>
          </a:blip>
          <a:srcRect l="24043" r="24714"/>
          <a:stretch/>
        </p:blipFill>
        <p:spPr>
          <a:xfrm>
            <a:off x="18878791" y="11476769"/>
            <a:ext cx="1183577" cy="1055351"/>
          </a:xfrm>
          <a:prstGeom prst="rect">
            <a:avLst/>
          </a:prstGeom>
          <a:noFill/>
          <a:ln>
            <a:noFill/>
          </a:ln>
        </p:spPr>
      </p:pic>
      <p:pic>
        <p:nvPicPr>
          <p:cNvPr id="20" name="Picture 19" descr="A picture containing text, electronics, monitor, indoor&#10;&#10;Description automatically generated">
            <a:extLst>
              <a:ext uri="{FF2B5EF4-FFF2-40B4-BE49-F238E27FC236}">
                <a16:creationId xmlns:a16="http://schemas.microsoft.com/office/drawing/2014/main" id="{E9CD69BF-95D0-7BEB-184F-94787541E740}"/>
              </a:ext>
            </a:extLst>
          </p:cNvPr>
          <p:cNvPicPr>
            <a:picLocks noChangeAspect="1"/>
          </p:cNvPicPr>
          <p:nvPr/>
        </p:nvPicPr>
        <p:blipFill>
          <a:blip r:embed="rId3"/>
          <a:stretch>
            <a:fillRect/>
          </a:stretch>
        </p:blipFill>
        <p:spPr>
          <a:xfrm>
            <a:off x="10016695" y="636494"/>
            <a:ext cx="10478326" cy="6221506"/>
          </a:xfrm>
          <a:prstGeom prst="rect">
            <a:avLst/>
          </a:prstGeom>
        </p:spPr>
      </p:pic>
      <p:pic>
        <p:nvPicPr>
          <p:cNvPr id="21" name="Google Shape;139;p21">
            <a:extLst>
              <a:ext uri="{FF2B5EF4-FFF2-40B4-BE49-F238E27FC236}">
                <a16:creationId xmlns:a16="http://schemas.microsoft.com/office/drawing/2014/main" id="{C25867F3-752A-AABB-ED22-CA936D88DBC5}"/>
              </a:ext>
            </a:extLst>
          </p:cNvPr>
          <p:cNvPicPr preferRelativeResize="0"/>
          <p:nvPr/>
        </p:nvPicPr>
        <p:blipFill>
          <a:blip r:embed="rId11">
            <a:alphaModFix/>
          </a:blip>
          <a:stretch>
            <a:fillRect/>
          </a:stretch>
        </p:blipFill>
        <p:spPr>
          <a:xfrm>
            <a:off x="11211902" y="896140"/>
            <a:ext cx="8133933" cy="5119178"/>
          </a:xfrm>
          <a:prstGeom prst="rect">
            <a:avLst/>
          </a:prstGeom>
          <a:noFill/>
          <a:ln>
            <a:noFill/>
          </a:ln>
        </p:spPr>
      </p:pic>
      <p:pic>
        <p:nvPicPr>
          <p:cNvPr id="22" name="Google Shape;140;p21" descr="District Magazine">
            <a:extLst>
              <a:ext uri="{FF2B5EF4-FFF2-40B4-BE49-F238E27FC236}">
                <a16:creationId xmlns:a16="http://schemas.microsoft.com/office/drawing/2014/main" id="{A9D08D43-6F43-4451-AC8B-D641886D78E7}"/>
              </a:ext>
            </a:extLst>
          </p:cNvPr>
          <p:cNvPicPr preferRelativeResize="0"/>
          <p:nvPr/>
        </p:nvPicPr>
        <p:blipFill>
          <a:blip r:embed="rId12">
            <a:alphaModFix/>
          </a:blip>
          <a:stretch>
            <a:fillRect/>
          </a:stretch>
        </p:blipFill>
        <p:spPr>
          <a:xfrm>
            <a:off x="9496117" y="2142288"/>
            <a:ext cx="1428695" cy="905711"/>
          </a:xfrm>
          <a:prstGeom prst="rect">
            <a:avLst/>
          </a:prstGeom>
          <a:noFill/>
          <a:ln>
            <a:noFill/>
          </a:ln>
        </p:spPr>
      </p:pic>
    </p:spTree>
    <p:extLst>
      <p:ext uri="{BB962C8B-B14F-4D97-AF65-F5344CB8AC3E}">
        <p14:creationId xmlns:p14="http://schemas.microsoft.com/office/powerpoint/2010/main" val="401683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strips(downLeft)">
                                      <p:cBhvr>
                                        <p:cTn id="18" dur="500"/>
                                        <p:tgtEl>
                                          <p:spTgt spid="14"/>
                                        </p:tgtEl>
                                      </p:cBhvr>
                                    </p:animEffect>
                                  </p:childTnLst>
                                </p:cTn>
                              </p:par>
                              <p:par>
                                <p:cTn id="19" presetID="18" presetClass="entr" presetSubtype="12"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downLeft)">
                                      <p:cBhvr>
                                        <p:cTn id="21" dur="500"/>
                                        <p:tgtEl>
                                          <p:spTgt spid="13"/>
                                        </p:tgtEl>
                                      </p:cBhvr>
                                    </p:animEffect>
                                  </p:childTnLst>
                                </p:cTn>
                              </p:par>
                              <p:par>
                                <p:cTn id="22" presetID="18" presetClass="entr" presetSubtype="12"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strips(down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strips(downLeft)">
                                      <p:cBhvr>
                                        <p:cTn id="29" dur="500"/>
                                        <p:tgtEl>
                                          <p:spTgt spid="16"/>
                                        </p:tgtEl>
                                      </p:cBhvr>
                                    </p:animEffect>
                                  </p:childTnLst>
                                </p:cTn>
                              </p:par>
                              <p:par>
                                <p:cTn id="30" presetID="18" presetClass="entr" presetSubtype="12"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strips(downLeft)">
                                      <p:cBhvr>
                                        <p:cTn id="32" dur="500"/>
                                        <p:tgtEl>
                                          <p:spTgt spid="17"/>
                                        </p:tgtEl>
                                      </p:cBhvr>
                                    </p:animEffect>
                                  </p:childTnLst>
                                </p:cTn>
                              </p:par>
                              <p:par>
                                <p:cTn id="33" presetID="18" presetClass="entr" presetSubtype="12"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strips(down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strips(downLeft)">
                                      <p:cBhvr>
                                        <p:cTn id="40" dur="500"/>
                                        <p:tgtEl>
                                          <p:spTgt spid="21"/>
                                        </p:tgtEl>
                                      </p:cBhvr>
                                    </p:animEffect>
                                  </p:childTnLst>
                                </p:cTn>
                              </p:par>
                              <p:par>
                                <p:cTn id="41" presetID="18" presetClass="entr" presetSubtype="12"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strips(downLeft)">
                                      <p:cBhvr>
                                        <p:cTn id="43" dur="500"/>
                                        <p:tgtEl>
                                          <p:spTgt spid="20"/>
                                        </p:tgtEl>
                                      </p:cBhvr>
                                    </p:animEffect>
                                  </p:childTnLst>
                                </p:cTn>
                              </p:par>
                              <p:par>
                                <p:cTn id="44" presetID="18" presetClass="entr" presetSubtype="12"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strips(downLeft)">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 name="Picture 2" descr="A picture containing text, electronics, monitor, indoor&#10;&#10;Description automatically generated">
            <a:extLst>
              <a:ext uri="{FF2B5EF4-FFF2-40B4-BE49-F238E27FC236}">
                <a16:creationId xmlns:a16="http://schemas.microsoft.com/office/drawing/2014/main" id="{5A2D8F39-BDBC-4659-486A-5CE1E07E7FAE}"/>
              </a:ext>
            </a:extLst>
          </p:cNvPr>
          <p:cNvPicPr>
            <a:picLocks noChangeAspect="1"/>
          </p:cNvPicPr>
          <p:nvPr/>
        </p:nvPicPr>
        <p:blipFill>
          <a:blip r:embed="rId3"/>
          <a:stretch>
            <a:fillRect/>
          </a:stretch>
        </p:blipFill>
        <p:spPr>
          <a:xfrm>
            <a:off x="-761763" y="1683419"/>
            <a:ext cx="10478326" cy="6221506"/>
          </a:xfrm>
          <a:prstGeom prst="rect">
            <a:avLst/>
          </a:prstGeom>
        </p:spPr>
      </p:pic>
      <p:sp>
        <p:nvSpPr>
          <p:cNvPr id="8" name="Google Shape;304;g1121381b996_0_197">
            <a:extLst>
              <a:ext uri="{FF2B5EF4-FFF2-40B4-BE49-F238E27FC236}">
                <a16:creationId xmlns:a16="http://schemas.microsoft.com/office/drawing/2014/main" id="{CDCA904E-6838-C0D6-5506-03D3095AA85F}"/>
              </a:ext>
            </a:extLst>
          </p:cNvPr>
          <p:cNvSpPr txBox="1"/>
          <p:nvPr/>
        </p:nvSpPr>
        <p:spPr>
          <a:xfrm>
            <a:off x="402578" y="580232"/>
            <a:ext cx="20842200" cy="1103187"/>
          </a:xfrm>
          <a:prstGeom prst="rect">
            <a:avLst/>
          </a:prstGeom>
          <a:noFill/>
          <a:ln>
            <a:noFill/>
          </a:ln>
        </p:spPr>
        <p:txBody>
          <a:bodyPr spcFirstLastPara="1" wrap="square" lIns="50800" tIns="50800" rIns="50800" bIns="50800" anchor="ctr" anchorCtr="0">
            <a:spAutoFit/>
          </a:bodyPr>
          <a:lstStyle/>
          <a:p>
            <a:pPr>
              <a:buClr>
                <a:srgbClr val="EE2F24"/>
              </a:buClr>
              <a:buSzPts val="6500"/>
            </a:pPr>
            <a:r>
              <a:rPr lang="en-IE" sz="6502" b="1" dirty="0">
                <a:solidFill>
                  <a:srgbClr val="EE2F24"/>
                </a:solidFill>
              </a:rPr>
              <a:t>EARNED MEDIA COVERAGE </a:t>
            </a:r>
            <a:endParaRPr sz="6502" b="1" dirty="0">
              <a:solidFill>
                <a:srgbClr val="EE2F24"/>
              </a:solidFill>
            </a:endParaRPr>
          </a:p>
        </p:txBody>
      </p:sp>
      <p:pic>
        <p:nvPicPr>
          <p:cNvPr id="16" name="Picture 15" descr="A picture containing text, electronics, screenshot&#10;&#10;Description automatically generated">
            <a:extLst>
              <a:ext uri="{FF2B5EF4-FFF2-40B4-BE49-F238E27FC236}">
                <a16:creationId xmlns:a16="http://schemas.microsoft.com/office/drawing/2014/main" id="{A5C6D66E-390C-C375-9A53-68B2C4355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1402" y="439484"/>
            <a:ext cx="11419681" cy="11419681"/>
          </a:xfrm>
          <a:prstGeom prst="rect">
            <a:avLst/>
          </a:prstGeom>
        </p:spPr>
      </p:pic>
      <p:pic>
        <p:nvPicPr>
          <p:cNvPr id="5" name="Google Shape;150;p22">
            <a:extLst>
              <a:ext uri="{FF2B5EF4-FFF2-40B4-BE49-F238E27FC236}">
                <a16:creationId xmlns:a16="http://schemas.microsoft.com/office/drawing/2014/main" id="{E33515FC-6FE0-15E9-20E3-B69DDEC02EB9}"/>
              </a:ext>
            </a:extLst>
          </p:cNvPr>
          <p:cNvPicPr preferRelativeResize="0"/>
          <p:nvPr/>
        </p:nvPicPr>
        <p:blipFill rotWithShape="1">
          <a:blip r:embed="rId5">
            <a:alphaModFix/>
          </a:blip>
          <a:srcRect r="27145"/>
          <a:stretch/>
        </p:blipFill>
        <p:spPr>
          <a:xfrm>
            <a:off x="446081" y="1990649"/>
            <a:ext cx="8025366" cy="5089523"/>
          </a:xfrm>
          <a:prstGeom prst="rect">
            <a:avLst/>
          </a:prstGeom>
          <a:noFill/>
          <a:ln>
            <a:noFill/>
          </a:ln>
        </p:spPr>
      </p:pic>
      <p:pic>
        <p:nvPicPr>
          <p:cNvPr id="6" name="Google Shape;151;p22">
            <a:extLst>
              <a:ext uri="{FF2B5EF4-FFF2-40B4-BE49-F238E27FC236}">
                <a16:creationId xmlns:a16="http://schemas.microsoft.com/office/drawing/2014/main" id="{98DACF59-73C9-D9BE-FB3B-9A20A3B89694}"/>
              </a:ext>
            </a:extLst>
          </p:cNvPr>
          <p:cNvPicPr preferRelativeResize="0"/>
          <p:nvPr/>
        </p:nvPicPr>
        <p:blipFill>
          <a:blip r:embed="rId6">
            <a:alphaModFix/>
          </a:blip>
          <a:stretch>
            <a:fillRect/>
          </a:stretch>
        </p:blipFill>
        <p:spPr>
          <a:xfrm>
            <a:off x="285387" y="8054801"/>
            <a:ext cx="5780255" cy="525000"/>
          </a:xfrm>
          <a:prstGeom prst="rect">
            <a:avLst/>
          </a:prstGeom>
          <a:noFill/>
          <a:ln>
            <a:noFill/>
          </a:ln>
        </p:spPr>
      </p:pic>
      <p:pic>
        <p:nvPicPr>
          <p:cNvPr id="7" name="Google Shape;161;p23">
            <a:extLst>
              <a:ext uri="{FF2B5EF4-FFF2-40B4-BE49-F238E27FC236}">
                <a16:creationId xmlns:a16="http://schemas.microsoft.com/office/drawing/2014/main" id="{488E4A68-F678-0BD6-AB84-274B116B421C}"/>
              </a:ext>
            </a:extLst>
          </p:cNvPr>
          <p:cNvPicPr preferRelativeResize="0"/>
          <p:nvPr/>
        </p:nvPicPr>
        <p:blipFill>
          <a:blip r:embed="rId7">
            <a:alphaModFix/>
          </a:blip>
          <a:stretch>
            <a:fillRect/>
          </a:stretch>
        </p:blipFill>
        <p:spPr>
          <a:xfrm>
            <a:off x="11810476" y="2815712"/>
            <a:ext cx="3862957" cy="6640782"/>
          </a:xfrm>
          <a:prstGeom prst="rect">
            <a:avLst/>
          </a:prstGeom>
          <a:noFill/>
          <a:ln>
            <a:noFill/>
          </a:ln>
        </p:spPr>
      </p:pic>
      <p:pic>
        <p:nvPicPr>
          <p:cNvPr id="9" name="Google Shape;162;p23">
            <a:extLst>
              <a:ext uri="{FF2B5EF4-FFF2-40B4-BE49-F238E27FC236}">
                <a16:creationId xmlns:a16="http://schemas.microsoft.com/office/drawing/2014/main" id="{46AE26A6-2681-0211-9AB4-F415111105D2}"/>
              </a:ext>
            </a:extLst>
          </p:cNvPr>
          <p:cNvPicPr preferRelativeResize="0"/>
          <p:nvPr/>
        </p:nvPicPr>
        <p:blipFill>
          <a:blip r:embed="rId8">
            <a:alphaModFix/>
          </a:blip>
          <a:stretch>
            <a:fillRect/>
          </a:stretch>
        </p:blipFill>
        <p:spPr>
          <a:xfrm>
            <a:off x="9080343" y="2303809"/>
            <a:ext cx="2411768" cy="755771"/>
          </a:xfrm>
          <a:prstGeom prst="rect">
            <a:avLst/>
          </a:prstGeom>
          <a:noFill/>
          <a:ln>
            <a:noFill/>
          </a:ln>
        </p:spPr>
      </p:pic>
      <p:pic>
        <p:nvPicPr>
          <p:cNvPr id="10" name="Picture 9" descr="A picture containing text, electronics, screenshot&#10;&#10;Description automatically generated">
            <a:extLst>
              <a:ext uri="{FF2B5EF4-FFF2-40B4-BE49-F238E27FC236}">
                <a16:creationId xmlns:a16="http://schemas.microsoft.com/office/drawing/2014/main" id="{1B7B5631-E3A6-3111-B392-580C39B86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8719" y="3538070"/>
            <a:ext cx="12773150" cy="12773150"/>
          </a:xfrm>
          <a:prstGeom prst="rect">
            <a:avLst/>
          </a:prstGeom>
        </p:spPr>
      </p:pic>
      <p:pic>
        <p:nvPicPr>
          <p:cNvPr id="11" name="Google Shape;172;p24">
            <a:extLst>
              <a:ext uri="{FF2B5EF4-FFF2-40B4-BE49-F238E27FC236}">
                <a16:creationId xmlns:a16="http://schemas.microsoft.com/office/drawing/2014/main" id="{6A92A72F-0D78-8582-9C13-05891542D301}"/>
              </a:ext>
            </a:extLst>
          </p:cNvPr>
          <p:cNvPicPr preferRelativeResize="0"/>
          <p:nvPr/>
        </p:nvPicPr>
        <p:blipFill>
          <a:blip r:embed="rId9">
            <a:alphaModFix/>
          </a:blip>
          <a:stretch>
            <a:fillRect/>
          </a:stretch>
        </p:blipFill>
        <p:spPr>
          <a:xfrm>
            <a:off x="7005184" y="6041330"/>
            <a:ext cx="4345658" cy="7794955"/>
          </a:xfrm>
          <a:prstGeom prst="rect">
            <a:avLst/>
          </a:prstGeom>
          <a:noFill/>
          <a:ln>
            <a:noFill/>
          </a:ln>
        </p:spPr>
      </p:pic>
      <p:pic>
        <p:nvPicPr>
          <p:cNvPr id="12" name="Google Shape;173;p24" descr="File:Reddit logo new.svg - Wikipedia">
            <a:extLst>
              <a:ext uri="{FF2B5EF4-FFF2-40B4-BE49-F238E27FC236}">
                <a16:creationId xmlns:a16="http://schemas.microsoft.com/office/drawing/2014/main" id="{6607FD7B-68A7-4491-F1FC-87A0FB97F254}"/>
              </a:ext>
            </a:extLst>
          </p:cNvPr>
          <p:cNvPicPr preferRelativeResize="0"/>
          <p:nvPr/>
        </p:nvPicPr>
        <p:blipFill>
          <a:blip r:embed="rId10">
            <a:alphaModFix/>
          </a:blip>
          <a:stretch>
            <a:fillRect/>
          </a:stretch>
        </p:blipFill>
        <p:spPr>
          <a:xfrm>
            <a:off x="3580431" y="9689795"/>
            <a:ext cx="2886200" cy="525000"/>
          </a:xfrm>
          <a:prstGeom prst="rect">
            <a:avLst/>
          </a:prstGeom>
          <a:noFill/>
          <a:ln>
            <a:noFill/>
          </a:ln>
        </p:spPr>
      </p:pic>
      <p:pic>
        <p:nvPicPr>
          <p:cNvPr id="15" name="Picture 14" descr="A picture containing text, electronics, screenshot&#10;&#10;Description automatically generated">
            <a:extLst>
              <a:ext uri="{FF2B5EF4-FFF2-40B4-BE49-F238E27FC236}">
                <a16:creationId xmlns:a16="http://schemas.microsoft.com/office/drawing/2014/main" id="{EDE7BF8C-AF0B-9528-D1EA-BD98B9FAB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3894" y="3220964"/>
            <a:ext cx="11419681" cy="11419681"/>
          </a:xfrm>
          <a:prstGeom prst="rect">
            <a:avLst/>
          </a:prstGeom>
        </p:spPr>
      </p:pic>
      <p:pic>
        <p:nvPicPr>
          <p:cNvPr id="23" name="Google Shape;182;p25">
            <a:extLst>
              <a:ext uri="{FF2B5EF4-FFF2-40B4-BE49-F238E27FC236}">
                <a16:creationId xmlns:a16="http://schemas.microsoft.com/office/drawing/2014/main" id="{F87E99F0-C94B-C9EE-0FAC-AEEC762BA88B}"/>
              </a:ext>
            </a:extLst>
          </p:cNvPr>
          <p:cNvPicPr preferRelativeResize="0"/>
          <p:nvPr/>
        </p:nvPicPr>
        <p:blipFill>
          <a:blip r:embed="rId11">
            <a:alphaModFix/>
          </a:blip>
          <a:stretch>
            <a:fillRect/>
          </a:stretch>
        </p:blipFill>
        <p:spPr>
          <a:xfrm>
            <a:off x="15650270" y="5617415"/>
            <a:ext cx="3862957" cy="7077038"/>
          </a:xfrm>
          <a:prstGeom prst="rect">
            <a:avLst/>
          </a:prstGeom>
          <a:noFill/>
          <a:ln>
            <a:noFill/>
          </a:ln>
        </p:spPr>
      </p:pic>
      <p:pic>
        <p:nvPicPr>
          <p:cNvPr id="24" name="Picture 23" descr="A picture containing text, electronics, screenshot&#10;&#10;Description automatically generated">
            <a:extLst>
              <a:ext uri="{FF2B5EF4-FFF2-40B4-BE49-F238E27FC236}">
                <a16:creationId xmlns:a16="http://schemas.microsoft.com/office/drawing/2014/main" id="{9D5611D9-61A4-CE2A-1921-B0758743F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0652" y="-381563"/>
            <a:ext cx="11419681" cy="11419681"/>
          </a:xfrm>
          <a:prstGeom prst="rect">
            <a:avLst/>
          </a:prstGeom>
        </p:spPr>
      </p:pic>
      <p:pic>
        <p:nvPicPr>
          <p:cNvPr id="25" name="Google Shape;193;p26">
            <a:extLst>
              <a:ext uri="{FF2B5EF4-FFF2-40B4-BE49-F238E27FC236}">
                <a16:creationId xmlns:a16="http://schemas.microsoft.com/office/drawing/2014/main" id="{70C1ED44-D20A-D7A3-7745-2A13E0C2F288}"/>
              </a:ext>
            </a:extLst>
          </p:cNvPr>
          <p:cNvPicPr preferRelativeResize="0"/>
          <p:nvPr/>
        </p:nvPicPr>
        <p:blipFill>
          <a:blip r:embed="rId12">
            <a:alphaModFix/>
          </a:blip>
          <a:stretch>
            <a:fillRect/>
          </a:stretch>
        </p:blipFill>
        <p:spPr>
          <a:xfrm>
            <a:off x="19754766" y="2076756"/>
            <a:ext cx="3801836" cy="6503045"/>
          </a:xfrm>
          <a:prstGeom prst="rect">
            <a:avLst/>
          </a:prstGeom>
          <a:noFill/>
          <a:ln>
            <a:noFill/>
          </a:ln>
        </p:spPr>
      </p:pic>
      <p:pic>
        <p:nvPicPr>
          <p:cNvPr id="26" name="Google Shape;194;p26" descr="The Twitter rules: safety, privacy, authenticity, and more">
            <a:extLst>
              <a:ext uri="{FF2B5EF4-FFF2-40B4-BE49-F238E27FC236}">
                <a16:creationId xmlns:a16="http://schemas.microsoft.com/office/drawing/2014/main" id="{D461BA69-815B-3CF0-EC19-D3A32EF537A5}"/>
              </a:ext>
            </a:extLst>
          </p:cNvPr>
          <p:cNvPicPr preferRelativeResize="0"/>
          <p:nvPr/>
        </p:nvPicPr>
        <p:blipFill>
          <a:blip r:embed="rId13">
            <a:alphaModFix/>
          </a:blip>
          <a:stretch>
            <a:fillRect/>
          </a:stretch>
        </p:blipFill>
        <p:spPr>
          <a:xfrm>
            <a:off x="20074160" y="9532600"/>
            <a:ext cx="1302424" cy="1320516"/>
          </a:xfrm>
          <a:prstGeom prst="rect">
            <a:avLst/>
          </a:prstGeom>
          <a:noFill/>
          <a:ln>
            <a:noFill/>
          </a:ln>
        </p:spPr>
      </p:pic>
      <p:pic>
        <p:nvPicPr>
          <p:cNvPr id="27" name="Google Shape;183;p25" descr="LinkedIn Connection Automation - Veloce">
            <a:extLst>
              <a:ext uri="{FF2B5EF4-FFF2-40B4-BE49-F238E27FC236}">
                <a16:creationId xmlns:a16="http://schemas.microsoft.com/office/drawing/2014/main" id="{7764E310-FA22-D372-EDFD-AB103DC3E22F}"/>
              </a:ext>
            </a:extLst>
          </p:cNvPr>
          <p:cNvPicPr preferRelativeResize="0"/>
          <p:nvPr/>
        </p:nvPicPr>
        <p:blipFill rotWithShape="1">
          <a:blip r:embed="rId14">
            <a:alphaModFix/>
          </a:blip>
          <a:srcRect t="22497" b="25315"/>
          <a:stretch/>
        </p:blipFill>
        <p:spPr>
          <a:xfrm>
            <a:off x="16299034" y="3773040"/>
            <a:ext cx="1539955" cy="539551"/>
          </a:xfrm>
          <a:prstGeom prst="rect">
            <a:avLst/>
          </a:prstGeom>
          <a:noFill/>
          <a:ln>
            <a:noFill/>
          </a:ln>
        </p:spPr>
      </p:pic>
    </p:spTree>
    <p:extLst>
      <p:ext uri="{BB962C8B-B14F-4D97-AF65-F5344CB8AC3E}">
        <p14:creationId xmlns:p14="http://schemas.microsoft.com/office/powerpoint/2010/main" val="223116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Left)">
                                      <p:cBhvr>
                                        <p:cTn id="21" dur="500"/>
                                        <p:tgtEl>
                                          <p:spTgt spid="10"/>
                                        </p:tgtEl>
                                      </p:cBhvr>
                                    </p:animEffect>
                                  </p:childTnLst>
                                </p:cTn>
                              </p:par>
                              <p:par>
                                <p:cTn id="22" presetID="18" presetClass="entr" presetSubtype="12"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trips(down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strips(downLeft)">
                                      <p:cBhvr>
                                        <p:cTn id="29" dur="500"/>
                                        <p:tgtEl>
                                          <p:spTgt spid="16"/>
                                        </p:tgtEl>
                                      </p:cBhvr>
                                    </p:animEffect>
                                  </p:childTnLst>
                                </p:cTn>
                              </p:par>
                              <p:par>
                                <p:cTn id="30" presetID="18" presetClass="entr" presetSubtype="12"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downLeft)">
                                      <p:cBhvr>
                                        <p:cTn id="32" dur="500"/>
                                        <p:tgtEl>
                                          <p:spTgt spid="7"/>
                                        </p:tgtEl>
                                      </p:cBhvr>
                                    </p:animEffect>
                                  </p:childTnLst>
                                </p:cTn>
                              </p:par>
                              <p:par>
                                <p:cTn id="33" presetID="18" presetClass="entr" presetSubtype="12"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strips(down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strips(downLeft)">
                                      <p:cBhvr>
                                        <p:cTn id="40" dur="500"/>
                                        <p:tgtEl>
                                          <p:spTgt spid="23"/>
                                        </p:tgtEl>
                                      </p:cBhvr>
                                    </p:animEffect>
                                  </p:childTnLst>
                                </p:cTn>
                              </p:par>
                              <p:par>
                                <p:cTn id="41" presetID="18" presetClass="entr" presetSubtype="12"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strips(downLeft)">
                                      <p:cBhvr>
                                        <p:cTn id="43" dur="500"/>
                                        <p:tgtEl>
                                          <p:spTgt spid="15"/>
                                        </p:tgtEl>
                                      </p:cBhvr>
                                    </p:animEffect>
                                  </p:childTnLst>
                                </p:cTn>
                              </p:par>
                              <p:par>
                                <p:cTn id="44" presetID="18" presetClass="entr" presetSubtype="12"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strips(downLeft)">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strips(downLeft)">
                                      <p:cBhvr>
                                        <p:cTn id="51" dur="500"/>
                                        <p:tgtEl>
                                          <p:spTgt spid="25"/>
                                        </p:tgtEl>
                                      </p:cBhvr>
                                    </p:animEffect>
                                  </p:childTnLst>
                                </p:cTn>
                              </p:par>
                              <p:par>
                                <p:cTn id="52" presetID="18" presetClass="entr" presetSubtype="12"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strips(downLeft)">
                                      <p:cBhvr>
                                        <p:cTn id="54" dur="500"/>
                                        <p:tgtEl>
                                          <p:spTgt spid="24"/>
                                        </p:tgtEl>
                                      </p:cBhvr>
                                    </p:animEffect>
                                  </p:childTnLst>
                                </p:cTn>
                              </p:par>
                              <p:par>
                                <p:cTn id="55" presetID="18" presetClass="entr" presetSubtype="12"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strips(downLeft)">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 name="Picture 2" descr="A picture containing text, electronics, monitor, indoor&#10;&#10;Description automatically generated">
            <a:extLst>
              <a:ext uri="{FF2B5EF4-FFF2-40B4-BE49-F238E27FC236}">
                <a16:creationId xmlns:a16="http://schemas.microsoft.com/office/drawing/2014/main" id="{5A2D8F39-BDBC-4659-486A-5CE1E07E7FAE}"/>
              </a:ext>
            </a:extLst>
          </p:cNvPr>
          <p:cNvPicPr>
            <a:picLocks noChangeAspect="1"/>
          </p:cNvPicPr>
          <p:nvPr/>
        </p:nvPicPr>
        <p:blipFill>
          <a:blip r:embed="rId3"/>
          <a:stretch>
            <a:fillRect/>
          </a:stretch>
        </p:blipFill>
        <p:spPr>
          <a:xfrm>
            <a:off x="-900586" y="2715379"/>
            <a:ext cx="16668410" cy="9896869"/>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238A116C-2203-8743-D795-32288F8BADE7}"/>
              </a:ext>
            </a:extLst>
          </p:cNvPr>
          <p:cNvPicPr>
            <a:picLocks noChangeAspect="1"/>
          </p:cNvPicPr>
          <p:nvPr/>
        </p:nvPicPr>
        <p:blipFill>
          <a:blip r:embed="rId4"/>
          <a:stretch>
            <a:fillRect/>
          </a:stretch>
        </p:blipFill>
        <p:spPr>
          <a:xfrm>
            <a:off x="943234" y="3265257"/>
            <a:ext cx="12805448" cy="7977795"/>
          </a:xfrm>
          <a:prstGeom prst="rect">
            <a:avLst/>
          </a:prstGeom>
        </p:spPr>
      </p:pic>
      <p:sp>
        <p:nvSpPr>
          <p:cNvPr id="6" name="TextBox 5">
            <a:extLst>
              <a:ext uri="{FF2B5EF4-FFF2-40B4-BE49-F238E27FC236}">
                <a16:creationId xmlns:a16="http://schemas.microsoft.com/office/drawing/2014/main" id="{9314BA62-1D15-1DD9-FF8D-9415DE79E13B}"/>
              </a:ext>
            </a:extLst>
          </p:cNvPr>
          <p:cNvSpPr txBox="1"/>
          <p:nvPr/>
        </p:nvSpPr>
        <p:spPr>
          <a:xfrm>
            <a:off x="12667787" y="4367213"/>
            <a:ext cx="12649200" cy="2862322"/>
          </a:xfrm>
          <a:prstGeom prst="rect">
            <a:avLst/>
          </a:prstGeom>
          <a:noFill/>
        </p:spPr>
        <p:txBody>
          <a:bodyPr wrap="square" rtlCol="0">
            <a:spAutoFit/>
          </a:bodyPr>
          <a:lstStyle/>
          <a:p>
            <a:pPr algn="ctr"/>
            <a:r>
              <a:rPr lang="en-US" sz="6000" dirty="0">
                <a:solidFill>
                  <a:srgbClr val="FF0000"/>
                </a:solidFill>
              </a:rPr>
              <a:t>Est. Earned Reach</a:t>
            </a:r>
          </a:p>
          <a:p>
            <a:pPr algn="ctr"/>
            <a:r>
              <a:rPr lang="en-US" sz="6000" b="1" dirty="0">
                <a:solidFill>
                  <a:srgbClr val="FF0000"/>
                </a:solidFill>
              </a:rPr>
              <a:t>+450,000</a:t>
            </a:r>
          </a:p>
          <a:p>
            <a:pPr algn="ctr"/>
            <a:r>
              <a:rPr lang="en-US" sz="6000" b="1" dirty="0">
                <a:solidFill>
                  <a:srgbClr val="FF0000"/>
                </a:solidFill>
              </a:rPr>
              <a:t>=</a:t>
            </a:r>
          </a:p>
        </p:txBody>
      </p:sp>
      <p:sp>
        <p:nvSpPr>
          <p:cNvPr id="7" name="TextBox 6">
            <a:extLst>
              <a:ext uri="{FF2B5EF4-FFF2-40B4-BE49-F238E27FC236}">
                <a16:creationId xmlns:a16="http://schemas.microsoft.com/office/drawing/2014/main" id="{99B423F1-353E-4D2A-15D6-1F4F50948298}"/>
              </a:ext>
            </a:extLst>
          </p:cNvPr>
          <p:cNvSpPr txBox="1"/>
          <p:nvPr/>
        </p:nvSpPr>
        <p:spPr>
          <a:xfrm>
            <a:off x="11218127" y="8511751"/>
            <a:ext cx="16526107" cy="1938992"/>
          </a:xfrm>
          <a:prstGeom prst="rect">
            <a:avLst/>
          </a:prstGeom>
          <a:noFill/>
        </p:spPr>
        <p:txBody>
          <a:bodyPr wrap="square" rtlCol="0">
            <a:spAutoFit/>
          </a:bodyPr>
          <a:lstStyle/>
          <a:p>
            <a:pPr algn="ctr"/>
            <a:r>
              <a:rPr lang="en-US" sz="6000" dirty="0">
                <a:solidFill>
                  <a:srgbClr val="FF0000"/>
                </a:solidFill>
              </a:rPr>
              <a:t>Est. Earned Media Value</a:t>
            </a:r>
          </a:p>
          <a:p>
            <a:pPr algn="ctr"/>
            <a:r>
              <a:rPr lang="en-US" sz="6000" b="1" dirty="0">
                <a:solidFill>
                  <a:srgbClr val="FF0000"/>
                </a:solidFill>
              </a:rPr>
              <a:t>€9,000</a:t>
            </a:r>
          </a:p>
        </p:txBody>
      </p:sp>
      <p:sp>
        <p:nvSpPr>
          <p:cNvPr id="8" name="Google Shape;304;g1121381b996_0_197">
            <a:extLst>
              <a:ext uri="{FF2B5EF4-FFF2-40B4-BE49-F238E27FC236}">
                <a16:creationId xmlns:a16="http://schemas.microsoft.com/office/drawing/2014/main" id="{2D353CC6-462A-D60A-FA86-22CD4BB68A98}"/>
              </a:ext>
            </a:extLst>
          </p:cNvPr>
          <p:cNvSpPr txBox="1"/>
          <p:nvPr/>
        </p:nvSpPr>
        <p:spPr>
          <a:xfrm>
            <a:off x="402578" y="580232"/>
            <a:ext cx="20842200" cy="1103187"/>
          </a:xfrm>
          <a:prstGeom prst="rect">
            <a:avLst/>
          </a:prstGeom>
          <a:noFill/>
          <a:ln>
            <a:noFill/>
          </a:ln>
        </p:spPr>
        <p:txBody>
          <a:bodyPr spcFirstLastPara="1" wrap="square" lIns="50800" tIns="50800" rIns="50800" bIns="50800" anchor="ctr" anchorCtr="0">
            <a:spAutoFit/>
          </a:bodyPr>
          <a:lstStyle/>
          <a:p>
            <a:pPr>
              <a:buClr>
                <a:srgbClr val="EE2F24"/>
              </a:buClr>
              <a:buSzPts val="6500"/>
            </a:pPr>
            <a:r>
              <a:rPr lang="en-IE" sz="6502" b="1" dirty="0">
                <a:solidFill>
                  <a:srgbClr val="EE2F24"/>
                </a:solidFill>
              </a:rPr>
              <a:t>EARNED MEDIA COVERAGE – REACH </a:t>
            </a:r>
            <a:endParaRPr sz="6502" b="1" dirty="0">
              <a:solidFill>
                <a:srgbClr val="EE2F24"/>
              </a:solidFill>
            </a:endParaRPr>
          </a:p>
        </p:txBody>
      </p:sp>
    </p:spTree>
    <p:extLst>
      <p:ext uri="{BB962C8B-B14F-4D97-AF65-F5344CB8AC3E}">
        <p14:creationId xmlns:p14="http://schemas.microsoft.com/office/powerpoint/2010/main" val="2225659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121381b996_0_197"/>
          <p:cNvSpPr txBox="1"/>
          <p:nvPr/>
        </p:nvSpPr>
        <p:spPr>
          <a:xfrm>
            <a:off x="402575" y="580275"/>
            <a:ext cx="20842200" cy="11031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E2F24"/>
              </a:buClr>
              <a:buSzPts val="6500"/>
              <a:buFont typeface="Arial"/>
              <a:buNone/>
            </a:pPr>
            <a:r>
              <a:rPr lang="en-IE" sz="6500" b="1">
                <a:solidFill>
                  <a:srgbClr val="EE2F24"/>
                </a:solidFill>
              </a:rPr>
              <a:t>ACTIVE RESALE MARKET</a:t>
            </a:r>
            <a:endParaRPr sz="6500" b="1" i="0" u="none" strike="noStrike" cap="none">
              <a:solidFill>
                <a:srgbClr val="EE2F24"/>
              </a:solidFill>
              <a:latin typeface="Arial"/>
              <a:ea typeface="Arial"/>
              <a:cs typeface="Arial"/>
              <a:sym typeface="Arial"/>
            </a:endParaRPr>
          </a:p>
        </p:txBody>
      </p:sp>
      <p:pic>
        <p:nvPicPr>
          <p:cNvPr id="2" name="Picture 1">
            <a:extLst>
              <a:ext uri="{FF2B5EF4-FFF2-40B4-BE49-F238E27FC236}">
                <a16:creationId xmlns:a16="http://schemas.microsoft.com/office/drawing/2014/main" id="{C653AC5F-FFFC-438D-F5B2-9B9D9A306863}"/>
              </a:ext>
            </a:extLst>
          </p:cNvPr>
          <p:cNvPicPr>
            <a:picLocks noChangeAspect="1"/>
          </p:cNvPicPr>
          <p:nvPr/>
        </p:nvPicPr>
        <p:blipFill>
          <a:blip r:embed="rId3"/>
          <a:stretch>
            <a:fillRect/>
          </a:stretch>
        </p:blipFill>
        <p:spPr>
          <a:xfrm>
            <a:off x="9760688" y="2472016"/>
            <a:ext cx="10858617" cy="10967538"/>
          </a:xfrm>
          <a:prstGeom prst="rect">
            <a:avLst/>
          </a:prstGeom>
        </p:spPr>
      </p:pic>
      <p:sp>
        <p:nvSpPr>
          <p:cNvPr id="11" name="Google Shape;338;g1121381b996_1_6">
            <a:extLst>
              <a:ext uri="{FF2B5EF4-FFF2-40B4-BE49-F238E27FC236}">
                <a16:creationId xmlns:a16="http://schemas.microsoft.com/office/drawing/2014/main" id="{011C9828-8E3E-E1E1-25BA-91C9AE86D6C6}"/>
              </a:ext>
            </a:extLst>
          </p:cNvPr>
          <p:cNvSpPr txBox="1"/>
          <p:nvPr/>
        </p:nvSpPr>
        <p:spPr>
          <a:xfrm>
            <a:off x="739950" y="3846591"/>
            <a:ext cx="8255194" cy="8104783"/>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None/>
            </a:pPr>
            <a:r>
              <a:rPr lang="en-IE" sz="4000" dirty="0">
                <a:solidFill>
                  <a:srgbClr val="692201"/>
                </a:solidFill>
              </a:rPr>
              <a:t>Week 1: Sold out in days</a:t>
            </a:r>
          </a:p>
          <a:p>
            <a:pPr marL="0" marR="0" lvl="0" indent="0" algn="l" rtl="0">
              <a:lnSpc>
                <a:spcPct val="100000"/>
              </a:lnSpc>
              <a:spcBef>
                <a:spcPts val="0"/>
              </a:spcBef>
              <a:spcAft>
                <a:spcPts val="0"/>
              </a:spcAft>
              <a:buNone/>
            </a:pPr>
            <a:endParaRPr lang="en-IE" sz="4000" dirty="0">
              <a:solidFill>
                <a:srgbClr val="692201"/>
              </a:solidFill>
            </a:endParaRPr>
          </a:p>
          <a:p>
            <a:pPr marL="0" marR="0" lvl="0" indent="0" algn="l" rtl="0">
              <a:lnSpc>
                <a:spcPct val="100000"/>
              </a:lnSpc>
              <a:spcBef>
                <a:spcPts val="0"/>
              </a:spcBef>
              <a:spcAft>
                <a:spcPts val="0"/>
              </a:spcAft>
              <a:buNone/>
            </a:pPr>
            <a:r>
              <a:rPr lang="en-IE" sz="4000" dirty="0">
                <a:solidFill>
                  <a:srgbClr val="692201"/>
                </a:solidFill>
              </a:rPr>
              <a:t>Week 2, 3 &amp; 4: Sold out in seconds!</a:t>
            </a:r>
          </a:p>
          <a:p>
            <a:pPr marL="0" marR="0" lvl="0" indent="0" algn="l" rtl="0">
              <a:lnSpc>
                <a:spcPct val="100000"/>
              </a:lnSpc>
              <a:spcBef>
                <a:spcPts val="0"/>
              </a:spcBef>
              <a:spcAft>
                <a:spcPts val="0"/>
              </a:spcAft>
              <a:buNone/>
            </a:pPr>
            <a:endParaRPr lang="en-IE" sz="4000" dirty="0">
              <a:solidFill>
                <a:srgbClr val="692201"/>
              </a:solidFill>
            </a:endParaRPr>
          </a:p>
          <a:p>
            <a:pPr marL="0" marR="0" lvl="0" indent="0" algn="l" rtl="0">
              <a:lnSpc>
                <a:spcPct val="100000"/>
              </a:lnSpc>
              <a:spcBef>
                <a:spcPts val="0"/>
              </a:spcBef>
              <a:spcAft>
                <a:spcPts val="0"/>
              </a:spcAft>
              <a:buNone/>
            </a:pPr>
            <a:r>
              <a:rPr lang="en-IE" sz="4000" dirty="0">
                <a:solidFill>
                  <a:srgbClr val="692201"/>
                </a:solidFill>
              </a:rPr>
              <a:t>The owners of the Brennans NFT series have kickstarted a huge resale market.</a:t>
            </a:r>
          </a:p>
          <a:p>
            <a:pPr marL="0" marR="0" lvl="0" indent="0" algn="l" rtl="0">
              <a:lnSpc>
                <a:spcPct val="100000"/>
              </a:lnSpc>
              <a:spcBef>
                <a:spcPts val="0"/>
              </a:spcBef>
              <a:spcAft>
                <a:spcPts val="0"/>
              </a:spcAft>
              <a:buNone/>
            </a:pPr>
            <a:endParaRPr lang="en-IE" sz="4000" dirty="0">
              <a:solidFill>
                <a:srgbClr val="692201"/>
              </a:solidFill>
            </a:endParaRPr>
          </a:p>
          <a:p>
            <a:pPr marL="0" marR="0" lvl="0" indent="0" algn="l" rtl="0">
              <a:lnSpc>
                <a:spcPct val="100000"/>
              </a:lnSpc>
              <a:spcBef>
                <a:spcPts val="0"/>
              </a:spcBef>
              <a:spcAft>
                <a:spcPts val="0"/>
              </a:spcAft>
              <a:buNone/>
            </a:pPr>
            <a:r>
              <a:rPr lang="en-IE" sz="4000" dirty="0">
                <a:solidFill>
                  <a:srgbClr val="692201"/>
                </a:solidFill>
              </a:rPr>
              <a:t>Resale market: averages at </a:t>
            </a:r>
            <a:r>
              <a:rPr lang="en-IE" sz="4000" b="1" dirty="0">
                <a:solidFill>
                  <a:srgbClr val="692201"/>
                </a:solidFill>
              </a:rPr>
              <a:t>€24 </a:t>
            </a:r>
            <a:r>
              <a:rPr lang="en-IE" sz="4000" dirty="0">
                <a:solidFill>
                  <a:srgbClr val="692201"/>
                </a:solidFill>
              </a:rPr>
              <a:t>which is over </a:t>
            </a:r>
            <a:r>
              <a:rPr lang="en-IE" sz="4000" b="1" dirty="0">
                <a:solidFill>
                  <a:srgbClr val="692201"/>
                </a:solidFill>
              </a:rPr>
              <a:t>12X their investment</a:t>
            </a:r>
            <a:r>
              <a:rPr lang="en-IE" sz="4000" dirty="0">
                <a:solidFill>
                  <a:srgbClr val="692201"/>
                </a:solidFill>
              </a:rPr>
              <a:t>!</a:t>
            </a:r>
          </a:p>
          <a:p>
            <a:pPr marL="0" marR="0" lvl="0" indent="0" algn="l" rtl="0">
              <a:lnSpc>
                <a:spcPct val="100000"/>
              </a:lnSpc>
              <a:spcBef>
                <a:spcPts val="0"/>
              </a:spcBef>
              <a:spcAft>
                <a:spcPts val="0"/>
              </a:spcAft>
              <a:buNone/>
            </a:pPr>
            <a:endParaRPr lang="en-IE" sz="4000" dirty="0">
              <a:solidFill>
                <a:srgbClr val="692201"/>
              </a:solidFill>
            </a:endParaRPr>
          </a:p>
          <a:p>
            <a:pPr marL="0" marR="0" lvl="0" indent="0" algn="l" rtl="0">
              <a:lnSpc>
                <a:spcPct val="100000"/>
              </a:lnSpc>
              <a:spcBef>
                <a:spcPts val="0"/>
              </a:spcBef>
              <a:spcAft>
                <a:spcPts val="0"/>
              </a:spcAft>
              <a:buNone/>
            </a:pPr>
            <a:endParaRPr lang="en-IE" sz="4000" dirty="0">
              <a:solidFill>
                <a:srgbClr val="692201"/>
              </a:solidFill>
            </a:endParaRPr>
          </a:p>
        </p:txBody>
      </p:sp>
    </p:spTree>
    <p:extLst>
      <p:ext uri="{BB962C8B-B14F-4D97-AF65-F5344CB8AC3E}">
        <p14:creationId xmlns:p14="http://schemas.microsoft.com/office/powerpoint/2010/main" val="3921860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F7730B-9C82-E1CE-A47A-28F7EC141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1052" y="2541036"/>
            <a:ext cx="4505325" cy="9753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384DCD2-8E0D-AC10-6D3E-64B9E323F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2097" y="2541036"/>
            <a:ext cx="4505325" cy="975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E3B957-75D8-B22C-C20D-2B99B5C09BAE}"/>
              </a:ext>
            </a:extLst>
          </p:cNvPr>
          <p:cNvSpPr/>
          <p:nvPr/>
        </p:nvSpPr>
        <p:spPr>
          <a:xfrm>
            <a:off x="3620278" y="8098971"/>
            <a:ext cx="5187820" cy="104502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68B0EC2B-5870-558A-3DA9-844D7079A1B6}"/>
              </a:ext>
            </a:extLst>
          </p:cNvPr>
          <p:cNvSpPr/>
          <p:nvPr/>
        </p:nvSpPr>
        <p:spPr>
          <a:xfrm>
            <a:off x="9584775" y="6683828"/>
            <a:ext cx="5187820" cy="104502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Google Shape;304;g1121381b996_0_197">
            <a:extLst>
              <a:ext uri="{FF2B5EF4-FFF2-40B4-BE49-F238E27FC236}">
                <a16:creationId xmlns:a16="http://schemas.microsoft.com/office/drawing/2014/main" id="{1CCB5A05-A8C8-E9DA-0698-B6CA40A19A0E}"/>
              </a:ext>
            </a:extLst>
          </p:cNvPr>
          <p:cNvSpPr txBox="1"/>
          <p:nvPr/>
        </p:nvSpPr>
        <p:spPr>
          <a:xfrm>
            <a:off x="402575" y="580275"/>
            <a:ext cx="20842200" cy="11031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E2F24"/>
              </a:buClr>
              <a:buSzPts val="6500"/>
              <a:buFont typeface="Arial"/>
              <a:buNone/>
            </a:pPr>
            <a:r>
              <a:rPr lang="en-IE" sz="6500" b="1">
                <a:solidFill>
                  <a:srgbClr val="EE2F24"/>
                </a:solidFill>
              </a:rPr>
              <a:t>HIGHEST VALUE</a:t>
            </a:r>
            <a:endParaRPr sz="6500" b="1" i="0" u="none" strike="noStrike" cap="none">
              <a:solidFill>
                <a:srgbClr val="EE2F24"/>
              </a:solidFill>
              <a:latin typeface="Arial"/>
              <a:ea typeface="Arial"/>
              <a:cs typeface="Arial"/>
              <a:sym typeface="Arial"/>
            </a:endParaRPr>
          </a:p>
        </p:txBody>
      </p:sp>
      <p:sp>
        <p:nvSpPr>
          <p:cNvPr id="3" name="Google Shape;338;g1121381b996_1_6">
            <a:extLst>
              <a:ext uri="{FF2B5EF4-FFF2-40B4-BE49-F238E27FC236}">
                <a16:creationId xmlns:a16="http://schemas.microsoft.com/office/drawing/2014/main" id="{4579C4EE-82B5-5167-91C7-0EB803D84B13}"/>
              </a:ext>
            </a:extLst>
          </p:cNvPr>
          <p:cNvSpPr txBox="1"/>
          <p:nvPr/>
        </p:nvSpPr>
        <p:spPr>
          <a:xfrm>
            <a:off x="15586593" y="4907571"/>
            <a:ext cx="7920177" cy="564257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None/>
            </a:pPr>
            <a:r>
              <a:rPr lang="en-IE" sz="4000" dirty="0">
                <a:solidFill>
                  <a:srgbClr val="692201"/>
                </a:solidFill>
              </a:rPr>
              <a:t>The highest value associated to a specific sandwich is the Toasted Ham &amp; Cheese! Where 1 user is trying to sell this at 100K! </a:t>
            </a:r>
          </a:p>
          <a:p>
            <a:pPr marL="0" marR="0" lvl="0" indent="0" algn="l" rtl="0">
              <a:lnSpc>
                <a:spcPct val="100000"/>
              </a:lnSpc>
              <a:spcBef>
                <a:spcPts val="0"/>
              </a:spcBef>
              <a:spcAft>
                <a:spcPts val="0"/>
              </a:spcAft>
              <a:buNone/>
            </a:pPr>
            <a:endParaRPr lang="en-IE" sz="4000" dirty="0">
              <a:solidFill>
                <a:srgbClr val="692201"/>
              </a:solidFill>
            </a:endParaRPr>
          </a:p>
          <a:p>
            <a:pPr marL="0" marR="0" lvl="0" indent="0" algn="l" rtl="0">
              <a:lnSpc>
                <a:spcPct val="100000"/>
              </a:lnSpc>
              <a:spcBef>
                <a:spcPts val="0"/>
              </a:spcBef>
              <a:spcAft>
                <a:spcPts val="0"/>
              </a:spcAft>
              <a:buNone/>
            </a:pPr>
            <a:r>
              <a:rPr lang="en-IE" sz="4000" b="1" dirty="0">
                <a:solidFill>
                  <a:srgbClr val="692201"/>
                </a:solidFill>
              </a:rPr>
              <a:t>The highest sale so far recorded on the platform is $1,000!</a:t>
            </a:r>
          </a:p>
          <a:p>
            <a:pPr marL="0" marR="0" lvl="0" indent="0" algn="l" rtl="0">
              <a:lnSpc>
                <a:spcPct val="100000"/>
              </a:lnSpc>
              <a:spcBef>
                <a:spcPts val="0"/>
              </a:spcBef>
              <a:spcAft>
                <a:spcPts val="0"/>
              </a:spcAft>
              <a:buNone/>
            </a:pPr>
            <a:endParaRPr lang="en-IE" sz="4000" dirty="0">
              <a:solidFill>
                <a:srgbClr val="692201"/>
              </a:solidFill>
            </a:endParaRPr>
          </a:p>
          <a:p>
            <a:pPr marL="0" marR="0" lvl="0" indent="0" algn="l" rtl="0">
              <a:lnSpc>
                <a:spcPct val="100000"/>
              </a:lnSpc>
              <a:spcBef>
                <a:spcPts val="0"/>
              </a:spcBef>
              <a:spcAft>
                <a:spcPts val="0"/>
              </a:spcAft>
              <a:buNone/>
            </a:pPr>
            <a:endParaRPr lang="en-IE" sz="4000" dirty="0">
              <a:solidFill>
                <a:srgbClr val="692201"/>
              </a:solidFill>
            </a:endParaRPr>
          </a:p>
        </p:txBody>
      </p:sp>
    </p:spTree>
    <p:extLst>
      <p:ext uri="{BB962C8B-B14F-4D97-AF65-F5344CB8AC3E}">
        <p14:creationId xmlns:p14="http://schemas.microsoft.com/office/powerpoint/2010/main" val="910596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121381b996_0_197"/>
          <p:cNvSpPr txBox="1"/>
          <p:nvPr/>
        </p:nvSpPr>
        <p:spPr>
          <a:xfrm>
            <a:off x="402575" y="580275"/>
            <a:ext cx="20842200" cy="11031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E2F24"/>
              </a:buClr>
              <a:buSzPts val="6500"/>
              <a:buFont typeface="Arial"/>
              <a:buNone/>
            </a:pPr>
            <a:r>
              <a:rPr lang="en-IE" sz="6500" b="1" i="0" u="none" strike="noStrike" cap="none" dirty="0">
                <a:solidFill>
                  <a:srgbClr val="EE2F24"/>
                </a:solidFill>
                <a:latin typeface="Arial"/>
                <a:ea typeface="Arial"/>
                <a:cs typeface="Arial"/>
                <a:sym typeface="Arial"/>
              </a:rPr>
              <a:t>INTEGRATING Social + NFT</a:t>
            </a:r>
            <a:endParaRPr sz="6500" b="1" i="0" u="none" strike="noStrike" cap="none" dirty="0">
              <a:solidFill>
                <a:srgbClr val="EE2F24"/>
              </a:solidFill>
              <a:latin typeface="Arial"/>
              <a:ea typeface="Arial"/>
              <a:cs typeface="Arial"/>
              <a:sym typeface="Arial"/>
            </a:endParaRPr>
          </a:p>
        </p:txBody>
      </p:sp>
      <p:pic>
        <p:nvPicPr>
          <p:cNvPr id="2" name="Picture 1">
            <a:extLst>
              <a:ext uri="{FF2B5EF4-FFF2-40B4-BE49-F238E27FC236}">
                <a16:creationId xmlns:a16="http://schemas.microsoft.com/office/drawing/2014/main" id="{83CE9BA1-D855-13F7-7BC8-13516D46D8F3}"/>
              </a:ext>
            </a:extLst>
          </p:cNvPr>
          <p:cNvPicPr>
            <a:picLocks noChangeAspect="1"/>
          </p:cNvPicPr>
          <p:nvPr/>
        </p:nvPicPr>
        <p:blipFill>
          <a:blip r:embed="rId3"/>
          <a:stretch>
            <a:fillRect/>
          </a:stretch>
        </p:blipFill>
        <p:spPr>
          <a:xfrm>
            <a:off x="13404702" y="3396364"/>
            <a:ext cx="7569200" cy="2882900"/>
          </a:xfrm>
          <a:prstGeom prst="rect">
            <a:avLst/>
          </a:prstGeom>
        </p:spPr>
      </p:pic>
      <p:sp>
        <p:nvSpPr>
          <p:cNvPr id="5" name="Google Shape;338;g1121381b996_1_6">
            <a:extLst>
              <a:ext uri="{FF2B5EF4-FFF2-40B4-BE49-F238E27FC236}">
                <a16:creationId xmlns:a16="http://schemas.microsoft.com/office/drawing/2014/main" id="{A6062B0B-85C6-2A1D-791D-20BC4CD5EB86}"/>
              </a:ext>
            </a:extLst>
          </p:cNvPr>
          <p:cNvSpPr txBox="1"/>
          <p:nvPr/>
        </p:nvSpPr>
        <p:spPr>
          <a:xfrm>
            <a:off x="867541" y="3615309"/>
            <a:ext cx="12679126" cy="9335889"/>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None/>
            </a:pPr>
            <a:r>
              <a:rPr lang="en-IE" sz="4000" dirty="0">
                <a:solidFill>
                  <a:srgbClr val="692201"/>
                </a:solidFill>
              </a:rPr>
              <a:t>With just running our NFT content on the TikTok Channel we have seen fantastic engagement and follower growth considering we have not showcased food content. </a:t>
            </a:r>
          </a:p>
          <a:p>
            <a:pPr marL="0" marR="0" lvl="0" indent="0" algn="l" rtl="0">
              <a:lnSpc>
                <a:spcPct val="100000"/>
              </a:lnSpc>
              <a:spcBef>
                <a:spcPts val="0"/>
              </a:spcBef>
              <a:spcAft>
                <a:spcPts val="0"/>
              </a:spcAft>
              <a:buNone/>
            </a:pPr>
            <a:endParaRPr lang="en-IE" sz="4000" dirty="0">
              <a:solidFill>
                <a:srgbClr val="692201"/>
              </a:solidFill>
            </a:endParaRPr>
          </a:p>
          <a:p>
            <a:pPr marL="0" marR="0" lvl="0" indent="0" algn="l" rtl="0">
              <a:lnSpc>
                <a:spcPct val="100000"/>
              </a:lnSpc>
              <a:spcBef>
                <a:spcPts val="0"/>
              </a:spcBef>
              <a:spcAft>
                <a:spcPts val="0"/>
              </a:spcAft>
              <a:buNone/>
            </a:pPr>
            <a:r>
              <a:rPr lang="en-IE" sz="4000" dirty="0">
                <a:solidFill>
                  <a:srgbClr val="692201"/>
                </a:solidFill>
              </a:rPr>
              <a:t>Our competition post to find the 16</a:t>
            </a:r>
            <a:r>
              <a:rPr lang="en-IE" sz="4000" baseline="30000" dirty="0">
                <a:solidFill>
                  <a:srgbClr val="692201"/>
                </a:solidFill>
              </a:rPr>
              <a:t>th</a:t>
            </a:r>
            <a:r>
              <a:rPr lang="en-IE" sz="4000" dirty="0">
                <a:solidFill>
                  <a:srgbClr val="692201"/>
                </a:solidFill>
              </a:rPr>
              <a:t> and final NFT performed brilliantly with over </a:t>
            </a:r>
            <a:r>
              <a:rPr lang="en-IE" sz="4000" b="1" dirty="0">
                <a:solidFill>
                  <a:srgbClr val="692201"/>
                </a:solidFill>
              </a:rPr>
              <a:t>1.1M views </a:t>
            </a:r>
            <a:r>
              <a:rPr lang="en-IE" sz="4000" dirty="0">
                <a:solidFill>
                  <a:srgbClr val="692201"/>
                </a:solidFill>
              </a:rPr>
              <a:t>that resulted in 800+ comments</a:t>
            </a:r>
          </a:p>
          <a:p>
            <a:pPr marL="0" marR="0" lvl="0" indent="0" algn="l" rtl="0">
              <a:lnSpc>
                <a:spcPct val="100000"/>
              </a:lnSpc>
              <a:spcBef>
                <a:spcPts val="0"/>
              </a:spcBef>
              <a:spcAft>
                <a:spcPts val="0"/>
              </a:spcAft>
              <a:buNone/>
            </a:pPr>
            <a:endParaRPr lang="en-IE" sz="4000" dirty="0">
              <a:solidFill>
                <a:srgbClr val="692201"/>
              </a:solidFill>
            </a:endParaRPr>
          </a:p>
          <a:p>
            <a:r>
              <a:rPr lang="en-IE" sz="4000" dirty="0">
                <a:solidFill>
                  <a:srgbClr val="692201"/>
                </a:solidFill>
              </a:rPr>
              <a:t>The traction we’ve built so far, sets us up well next week when we start to push out our Food content consistently to this engaged audience.</a:t>
            </a:r>
          </a:p>
          <a:p>
            <a:pPr marL="0" marR="0" lvl="0" indent="0" algn="l" rtl="0">
              <a:lnSpc>
                <a:spcPct val="100000"/>
              </a:lnSpc>
              <a:spcBef>
                <a:spcPts val="0"/>
              </a:spcBef>
              <a:spcAft>
                <a:spcPts val="0"/>
              </a:spcAft>
              <a:buNone/>
            </a:pPr>
            <a:endParaRPr lang="en-IE" sz="4000" dirty="0">
              <a:solidFill>
                <a:srgbClr val="692201"/>
              </a:solidFill>
            </a:endParaRPr>
          </a:p>
          <a:p>
            <a:pPr marL="0" marR="0" lvl="0" indent="0" algn="l" rtl="0">
              <a:lnSpc>
                <a:spcPct val="100000"/>
              </a:lnSpc>
              <a:spcBef>
                <a:spcPts val="0"/>
              </a:spcBef>
              <a:spcAft>
                <a:spcPts val="0"/>
              </a:spcAft>
              <a:buNone/>
            </a:pPr>
            <a:endParaRPr lang="en-IE" sz="4000" dirty="0">
              <a:solidFill>
                <a:srgbClr val="692201"/>
              </a:solidFill>
            </a:endParaRPr>
          </a:p>
          <a:p>
            <a:pPr marL="0" marR="0" lvl="0" indent="0" algn="l" rtl="0">
              <a:lnSpc>
                <a:spcPct val="100000"/>
              </a:lnSpc>
              <a:spcBef>
                <a:spcPts val="0"/>
              </a:spcBef>
              <a:spcAft>
                <a:spcPts val="0"/>
              </a:spcAft>
              <a:buNone/>
            </a:pPr>
            <a:endParaRPr lang="en-IE" sz="4000" dirty="0">
              <a:solidFill>
                <a:srgbClr val="692201"/>
              </a:solidFill>
            </a:endParaRPr>
          </a:p>
        </p:txBody>
      </p:sp>
      <p:pic>
        <p:nvPicPr>
          <p:cNvPr id="4" name="Picture 3">
            <a:extLst>
              <a:ext uri="{FF2B5EF4-FFF2-40B4-BE49-F238E27FC236}">
                <a16:creationId xmlns:a16="http://schemas.microsoft.com/office/drawing/2014/main" id="{5F5203E1-8ED6-9434-2DEF-D085A4A0B9A4}"/>
              </a:ext>
            </a:extLst>
          </p:cNvPr>
          <p:cNvPicPr>
            <a:picLocks noChangeAspect="1"/>
          </p:cNvPicPr>
          <p:nvPr/>
        </p:nvPicPr>
        <p:blipFill>
          <a:blip r:embed="rId4"/>
          <a:stretch>
            <a:fillRect/>
          </a:stretch>
        </p:blipFill>
        <p:spPr>
          <a:xfrm>
            <a:off x="14797862" y="6675872"/>
            <a:ext cx="4893635" cy="6544739"/>
          </a:xfrm>
          <a:prstGeom prst="rect">
            <a:avLst/>
          </a:prstGeom>
        </p:spPr>
      </p:pic>
    </p:spTree>
    <p:extLst>
      <p:ext uri="{BB962C8B-B14F-4D97-AF65-F5344CB8AC3E}">
        <p14:creationId xmlns:p14="http://schemas.microsoft.com/office/powerpoint/2010/main" val="2598062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121381b996_0_197"/>
          <p:cNvSpPr txBox="1"/>
          <p:nvPr/>
        </p:nvSpPr>
        <p:spPr>
          <a:xfrm>
            <a:off x="402575" y="580275"/>
            <a:ext cx="20842200" cy="11031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E2F24"/>
              </a:buClr>
              <a:buSzPts val="6500"/>
              <a:buFont typeface="Arial"/>
              <a:buNone/>
            </a:pPr>
            <a:r>
              <a:rPr lang="en-IE" sz="6500" b="1" dirty="0">
                <a:solidFill>
                  <a:srgbClr val="EE2F24"/>
                </a:solidFill>
              </a:rPr>
              <a:t>What did we learn?</a:t>
            </a:r>
            <a:endParaRPr sz="6500" b="1" i="0" u="none" strike="noStrike" cap="none" dirty="0">
              <a:solidFill>
                <a:srgbClr val="EE2F24"/>
              </a:solidFill>
              <a:latin typeface="Arial"/>
              <a:ea typeface="Arial"/>
              <a:cs typeface="Arial"/>
              <a:sym typeface="Arial"/>
            </a:endParaRPr>
          </a:p>
        </p:txBody>
      </p:sp>
      <p:sp>
        <p:nvSpPr>
          <p:cNvPr id="2" name="Google Shape;338;g1121381b996_1_6">
            <a:extLst>
              <a:ext uri="{FF2B5EF4-FFF2-40B4-BE49-F238E27FC236}">
                <a16:creationId xmlns:a16="http://schemas.microsoft.com/office/drawing/2014/main" id="{A7946AD0-331E-D6F9-6589-4B6896AC45D3}"/>
              </a:ext>
            </a:extLst>
          </p:cNvPr>
          <p:cNvSpPr txBox="1"/>
          <p:nvPr/>
        </p:nvSpPr>
        <p:spPr>
          <a:xfrm>
            <a:off x="1102785" y="5051660"/>
            <a:ext cx="17526785" cy="4411464"/>
          </a:xfrm>
          <a:prstGeom prst="rect">
            <a:avLst/>
          </a:prstGeom>
          <a:noFill/>
          <a:ln>
            <a:noFill/>
          </a:ln>
        </p:spPr>
        <p:txBody>
          <a:bodyPr spcFirstLastPara="1" wrap="square" lIns="50800" tIns="50800" rIns="50800" bIns="50800" anchor="ctr" anchorCtr="0">
            <a:spAutoFit/>
          </a:bodyPr>
          <a:lstStyle/>
          <a:p>
            <a:pPr marL="571500" marR="0" lvl="0" indent="-571500" algn="l" rtl="0">
              <a:lnSpc>
                <a:spcPct val="100000"/>
              </a:lnSpc>
              <a:spcBef>
                <a:spcPts val="0"/>
              </a:spcBef>
              <a:spcAft>
                <a:spcPts val="0"/>
              </a:spcAft>
              <a:buFont typeface="Arial" panose="020B0604020202020204" pitchFamily="34" charset="0"/>
              <a:buChar char="•"/>
            </a:pPr>
            <a:r>
              <a:rPr lang="en-IE" sz="4000" b="1" dirty="0">
                <a:solidFill>
                  <a:srgbClr val="692201"/>
                </a:solidFill>
              </a:rPr>
              <a:t>The people have spoken and they love the </a:t>
            </a:r>
            <a:r>
              <a:rPr lang="en-IE" sz="4000" b="1" dirty="0" err="1">
                <a:solidFill>
                  <a:srgbClr val="692201"/>
                </a:solidFill>
              </a:rPr>
              <a:t>Brennans</a:t>
            </a:r>
            <a:r>
              <a:rPr lang="en-IE" sz="4000" b="1" dirty="0">
                <a:solidFill>
                  <a:srgbClr val="692201"/>
                </a:solidFill>
              </a:rPr>
              <a:t> brand</a:t>
            </a:r>
          </a:p>
          <a:p>
            <a:pPr marR="0" lvl="0" algn="l" rtl="0">
              <a:lnSpc>
                <a:spcPct val="100000"/>
              </a:lnSpc>
              <a:spcBef>
                <a:spcPts val="0"/>
              </a:spcBef>
              <a:spcAft>
                <a:spcPts val="0"/>
              </a:spcAft>
            </a:pPr>
            <a:endParaRPr lang="en-IE" sz="4000" dirty="0">
              <a:solidFill>
                <a:srgbClr val="692201"/>
              </a:solidFill>
            </a:endParaRPr>
          </a:p>
          <a:p>
            <a:pPr marL="571500" marR="0" lvl="0" indent="-571500" algn="l" rtl="0">
              <a:lnSpc>
                <a:spcPct val="100000"/>
              </a:lnSpc>
              <a:spcBef>
                <a:spcPts val="0"/>
              </a:spcBef>
              <a:spcAft>
                <a:spcPts val="0"/>
              </a:spcAft>
              <a:buFont typeface="Arial" panose="020B0604020202020204" pitchFamily="34" charset="0"/>
              <a:buChar char="•"/>
            </a:pPr>
            <a:r>
              <a:rPr lang="en-IE" sz="4000" b="1" dirty="0">
                <a:solidFill>
                  <a:srgbClr val="692201"/>
                </a:solidFill>
              </a:rPr>
              <a:t>Keep innovation going focusing on </a:t>
            </a:r>
            <a:r>
              <a:rPr lang="en-IE" sz="4000" b="1" dirty="0" err="1">
                <a:solidFill>
                  <a:srgbClr val="692201"/>
                </a:solidFill>
              </a:rPr>
              <a:t>GenZ</a:t>
            </a:r>
            <a:r>
              <a:rPr lang="en-IE" sz="4000" b="1" dirty="0">
                <a:solidFill>
                  <a:srgbClr val="692201"/>
                </a:solidFill>
              </a:rPr>
              <a:t> Audience</a:t>
            </a:r>
          </a:p>
          <a:p>
            <a:pPr marL="571500" marR="0" lvl="0" indent="-571500" algn="l" rtl="0">
              <a:lnSpc>
                <a:spcPct val="100000"/>
              </a:lnSpc>
              <a:spcBef>
                <a:spcPts val="0"/>
              </a:spcBef>
              <a:spcAft>
                <a:spcPts val="0"/>
              </a:spcAft>
              <a:buFont typeface="Arial" panose="020B0604020202020204" pitchFamily="34" charset="0"/>
              <a:buChar char="•"/>
            </a:pPr>
            <a:endParaRPr lang="en-IE" sz="4000" dirty="0">
              <a:solidFill>
                <a:srgbClr val="692201"/>
              </a:solidFill>
            </a:endParaRPr>
          </a:p>
          <a:p>
            <a:pPr marL="571500" marR="0" lvl="0" indent="-571500" algn="l" rtl="0">
              <a:lnSpc>
                <a:spcPct val="100000"/>
              </a:lnSpc>
              <a:spcBef>
                <a:spcPts val="0"/>
              </a:spcBef>
              <a:spcAft>
                <a:spcPts val="0"/>
              </a:spcAft>
              <a:buFont typeface="Arial" panose="020B0604020202020204" pitchFamily="34" charset="0"/>
              <a:buChar char="•"/>
            </a:pPr>
            <a:r>
              <a:rPr lang="en-IE" sz="4000" b="1" dirty="0">
                <a:solidFill>
                  <a:srgbClr val="692201"/>
                </a:solidFill>
              </a:rPr>
              <a:t>Future NFTs need utility</a:t>
            </a:r>
            <a:endParaRPr lang="en-IE" sz="4000" dirty="0">
              <a:solidFill>
                <a:srgbClr val="692201"/>
              </a:solidFill>
            </a:endParaRPr>
          </a:p>
          <a:p>
            <a:pPr marL="0" marR="0" lvl="0" indent="0" algn="l" rtl="0">
              <a:lnSpc>
                <a:spcPct val="100000"/>
              </a:lnSpc>
              <a:spcBef>
                <a:spcPts val="0"/>
              </a:spcBef>
              <a:spcAft>
                <a:spcPts val="0"/>
              </a:spcAft>
              <a:buNone/>
            </a:pPr>
            <a:endParaRPr lang="en-IE" sz="4000" dirty="0">
              <a:solidFill>
                <a:srgbClr val="692201"/>
              </a:solidFill>
            </a:endParaRPr>
          </a:p>
          <a:p>
            <a:pPr marL="0" marR="0" lvl="0" indent="0" algn="l" rtl="0">
              <a:lnSpc>
                <a:spcPct val="100000"/>
              </a:lnSpc>
              <a:spcBef>
                <a:spcPts val="0"/>
              </a:spcBef>
              <a:spcAft>
                <a:spcPts val="0"/>
              </a:spcAft>
              <a:buNone/>
            </a:pPr>
            <a:endParaRPr lang="en-IE" sz="4000" dirty="0">
              <a:solidFill>
                <a:srgbClr val="692201"/>
              </a:solidFill>
            </a:endParaRPr>
          </a:p>
        </p:txBody>
      </p:sp>
    </p:spTree>
    <p:extLst>
      <p:ext uri="{BB962C8B-B14F-4D97-AF65-F5344CB8AC3E}">
        <p14:creationId xmlns:p14="http://schemas.microsoft.com/office/powerpoint/2010/main" val="2810490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00"/>
        </a:solidFill>
        <a:effectLst/>
      </p:bgPr>
    </p:bg>
    <p:spTree>
      <p:nvGrpSpPr>
        <p:cNvPr id="1" name="Shape 262"/>
        <p:cNvGrpSpPr/>
        <p:nvPr/>
      </p:nvGrpSpPr>
      <p:grpSpPr>
        <a:xfrm>
          <a:off x="0" y="0"/>
          <a:ext cx="0" cy="0"/>
          <a:chOff x="0" y="0"/>
          <a:chExt cx="0" cy="0"/>
        </a:xfrm>
      </p:grpSpPr>
      <p:sp>
        <p:nvSpPr>
          <p:cNvPr id="263" name="Google Shape;263;g1121381b996_0_167"/>
          <p:cNvSpPr/>
          <p:nvPr/>
        </p:nvSpPr>
        <p:spPr>
          <a:xfrm>
            <a:off x="-112525" y="12115117"/>
            <a:ext cx="24609000" cy="1802700"/>
          </a:xfrm>
          <a:prstGeom prst="rect">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264" name="Google Shape;264;g1121381b996_0_167" descr="GroupM_Hero_Logo_RGB_png.png"/>
          <p:cNvPicPr preferRelativeResize="0"/>
          <p:nvPr/>
        </p:nvPicPr>
        <p:blipFill rotWithShape="1">
          <a:blip r:embed="rId3">
            <a:alphaModFix/>
          </a:blip>
          <a:srcRect/>
          <a:stretch/>
        </p:blipFill>
        <p:spPr>
          <a:xfrm>
            <a:off x="657499" y="12622948"/>
            <a:ext cx="2142110" cy="612393"/>
          </a:xfrm>
          <a:prstGeom prst="rect">
            <a:avLst/>
          </a:prstGeom>
          <a:noFill/>
          <a:ln>
            <a:noFill/>
          </a:ln>
        </p:spPr>
      </p:pic>
      <p:sp>
        <p:nvSpPr>
          <p:cNvPr id="265" name="Google Shape;265;g1121381b996_0_167"/>
          <p:cNvSpPr txBox="1"/>
          <p:nvPr/>
        </p:nvSpPr>
        <p:spPr>
          <a:xfrm>
            <a:off x="5545641" y="5216525"/>
            <a:ext cx="13292667" cy="164147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EE2E24"/>
              </a:buClr>
              <a:buSzPts val="10000"/>
              <a:buFont typeface="Arial"/>
              <a:buNone/>
            </a:pPr>
            <a:r>
              <a:rPr lang="en-IE" sz="10000" b="1" dirty="0">
                <a:solidFill>
                  <a:srgbClr val="EE2E24"/>
                </a:solidFill>
              </a:rPr>
              <a:t>OUR CHALLENGE </a:t>
            </a:r>
            <a:endParaRPr dirty="0"/>
          </a:p>
        </p:txBody>
      </p:sp>
      <p:pic>
        <p:nvPicPr>
          <p:cNvPr id="266" name="Google Shape;266;g1121381b996_0_167" descr="Picture 2"/>
          <p:cNvPicPr preferRelativeResize="0"/>
          <p:nvPr/>
        </p:nvPicPr>
        <p:blipFill rotWithShape="1">
          <a:blip r:embed="rId4">
            <a:alphaModFix/>
          </a:blip>
          <a:srcRect l="21798" t="26773" r="20776" b="23865"/>
          <a:stretch/>
        </p:blipFill>
        <p:spPr>
          <a:xfrm>
            <a:off x="21244807" y="12294136"/>
            <a:ext cx="2542393" cy="123837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1121381b996_0_167"/>
          <p:cNvSpPr/>
          <p:nvPr/>
        </p:nvSpPr>
        <p:spPr>
          <a:xfrm>
            <a:off x="-112525" y="12115117"/>
            <a:ext cx="24609000" cy="1802700"/>
          </a:xfrm>
          <a:prstGeom prst="rect">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264" name="Google Shape;264;g1121381b996_0_167" descr="GroupM_Hero_Logo_RGB_png.png"/>
          <p:cNvPicPr preferRelativeResize="0"/>
          <p:nvPr/>
        </p:nvPicPr>
        <p:blipFill rotWithShape="1">
          <a:blip r:embed="rId3">
            <a:alphaModFix/>
          </a:blip>
          <a:srcRect/>
          <a:stretch/>
        </p:blipFill>
        <p:spPr>
          <a:xfrm>
            <a:off x="657499" y="12622948"/>
            <a:ext cx="2142110" cy="612393"/>
          </a:xfrm>
          <a:prstGeom prst="rect">
            <a:avLst/>
          </a:prstGeom>
          <a:noFill/>
          <a:ln>
            <a:noFill/>
          </a:ln>
        </p:spPr>
      </p:pic>
      <p:sp>
        <p:nvSpPr>
          <p:cNvPr id="265" name="Google Shape;265;g1121381b996_0_167"/>
          <p:cNvSpPr txBox="1"/>
          <p:nvPr/>
        </p:nvSpPr>
        <p:spPr>
          <a:xfrm>
            <a:off x="5545641" y="6330950"/>
            <a:ext cx="13292667" cy="164147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EE2E24"/>
              </a:buClr>
              <a:buSzPts val="10000"/>
              <a:buFont typeface="Arial"/>
              <a:buNone/>
            </a:pPr>
            <a:r>
              <a:rPr lang="en-IE" sz="10000" b="1" dirty="0">
                <a:solidFill>
                  <a:srgbClr val="EE2E24"/>
                </a:solidFill>
              </a:rPr>
              <a:t>THANK YOU</a:t>
            </a:r>
            <a:endParaRPr dirty="0"/>
          </a:p>
        </p:txBody>
      </p:sp>
      <p:pic>
        <p:nvPicPr>
          <p:cNvPr id="266" name="Google Shape;266;g1121381b996_0_167" descr="Picture 2"/>
          <p:cNvPicPr preferRelativeResize="0"/>
          <p:nvPr/>
        </p:nvPicPr>
        <p:blipFill rotWithShape="1">
          <a:blip r:embed="rId4">
            <a:alphaModFix/>
          </a:blip>
          <a:srcRect l="21798" t="26773" r="20776" b="23865"/>
          <a:stretch/>
        </p:blipFill>
        <p:spPr>
          <a:xfrm>
            <a:off x="21244807" y="12294136"/>
            <a:ext cx="2542393" cy="1238370"/>
          </a:xfrm>
          <a:prstGeom prst="rect">
            <a:avLst/>
          </a:prstGeom>
          <a:noFill/>
          <a:ln>
            <a:noFill/>
          </a:ln>
        </p:spPr>
      </p:pic>
    </p:spTree>
    <p:extLst>
      <p:ext uri="{BB962C8B-B14F-4D97-AF65-F5344CB8AC3E}">
        <p14:creationId xmlns:p14="http://schemas.microsoft.com/office/powerpoint/2010/main" val="2179726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1121381b996_0_16"/>
          <p:cNvSpPr txBox="1"/>
          <p:nvPr/>
        </p:nvSpPr>
        <p:spPr>
          <a:xfrm>
            <a:off x="12889025" y="4856721"/>
            <a:ext cx="10483702" cy="256480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None/>
            </a:pPr>
            <a:r>
              <a:rPr lang="en-IE" sz="4000" dirty="0">
                <a:solidFill>
                  <a:srgbClr val="692201"/>
                </a:solidFill>
              </a:rPr>
              <a:t>1. Launch Brennans on </a:t>
            </a:r>
            <a:r>
              <a:rPr lang="en-IE" sz="4000" b="1" dirty="0">
                <a:solidFill>
                  <a:srgbClr val="692201"/>
                </a:solidFill>
              </a:rPr>
              <a:t>TikTok</a:t>
            </a:r>
            <a:r>
              <a:rPr lang="en-IE" sz="4000" dirty="0">
                <a:solidFill>
                  <a:srgbClr val="692201"/>
                </a:solidFill>
              </a:rPr>
              <a:t> with the objective of driving engagement &amp; conversation with our core target audience </a:t>
            </a:r>
            <a:br>
              <a:rPr lang="en-IE" sz="4000" dirty="0">
                <a:solidFill>
                  <a:srgbClr val="692201"/>
                </a:solidFill>
              </a:rPr>
            </a:br>
            <a:endParaRPr lang="en-IE" sz="4000" dirty="0">
              <a:solidFill>
                <a:srgbClr val="692201"/>
              </a:solidFill>
            </a:endParaRPr>
          </a:p>
        </p:txBody>
      </p:sp>
      <p:sp>
        <p:nvSpPr>
          <p:cNvPr id="109" name="Google Shape;109;g1121381b996_0_16"/>
          <p:cNvSpPr txBox="1"/>
          <p:nvPr/>
        </p:nvSpPr>
        <p:spPr>
          <a:xfrm>
            <a:off x="517575" y="585800"/>
            <a:ext cx="17165700" cy="11031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E2F24"/>
              </a:buClr>
              <a:buSzPts val="6500"/>
              <a:buFont typeface="Arial"/>
              <a:buNone/>
            </a:pPr>
            <a:r>
              <a:rPr lang="en-IE" sz="6500" b="1" dirty="0">
                <a:solidFill>
                  <a:srgbClr val="EE2F24"/>
                </a:solidFill>
              </a:rPr>
              <a:t>THE CHALLENGE </a:t>
            </a:r>
            <a:endParaRPr sz="6500" b="1" i="0" u="none" strike="noStrike" cap="none" dirty="0">
              <a:solidFill>
                <a:srgbClr val="EE2F24"/>
              </a:solidFill>
              <a:latin typeface="Arial"/>
              <a:ea typeface="Arial"/>
              <a:cs typeface="Arial"/>
              <a:sym typeface="Arial"/>
            </a:endParaRPr>
          </a:p>
        </p:txBody>
      </p:sp>
      <p:sp>
        <p:nvSpPr>
          <p:cNvPr id="2" name="Google Shape;108;g1121381b996_0_16">
            <a:extLst>
              <a:ext uri="{FF2B5EF4-FFF2-40B4-BE49-F238E27FC236}">
                <a16:creationId xmlns:a16="http://schemas.microsoft.com/office/drawing/2014/main" id="{9533B12C-292F-66EB-6FDD-02B745ADD639}"/>
              </a:ext>
            </a:extLst>
          </p:cNvPr>
          <p:cNvSpPr txBox="1"/>
          <p:nvPr/>
        </p:nvSpPr>
        <p:spPr>
          <a:xfrm>
            <a:off x="1304385" y="4960045"/>
            <a:ext cx="7307988" cy="379591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None/>
            </a:pPr>
            <a:r>
              <a:rPr lang="en-IE" sz="6000" dirty="0">
                <a:solidFill>
                  <a:srgbClr val="692201"/>
                </a:solidFill>
              </a:rPr>
              <a:t>Raise awareness of Brennans Bread in the Irish market </a:t>
            </a:r>
            <a:r>
              <a:rPr lang="en-IE" sz="6000" u="sng" dirty="0">
                <a:solidFill>
                  <a:srgbClr val="692201"/>
                </a:solidFill>
              </a:rPr>
              <a:t>focusing on Gen Z</a:t>
            </a:r>
            <a:endParaRPr sz="6000" u="sng" dirty="0">
              <a:solidFill>
                <a:srgbClr val="692201"/>
              </a:solidFill>
            </a:endParaRPr>
          </a:p>
        </p:txBody>
      </p:sp>
      <p:sp>
        <p:nvSpPr>
          <p:cNvPr id="3" name="Right Arrow 2">
            <a:extLst>
              <a:ext uri="{FF2B5EF4-FFF2-40B4-BE49-F238E27FC236}">
                <a16:creationId xmlns:a16="http://schemas.microsoft.com/office/drawing/2014/main" id="{88BF61FE-37E8-BACA-573B-18857E027862}"/>
              </a:ext>
            </a:extLst>
          </p:cNvPr>
          <p:cNvSpPr/>
          <p:nvPr/>
        </p:nvSpPr>
        <p:spPr>
          <a:xfrm>
            <a:off x="9462977" y="6379535"/>
            <a:ext cx="2729023" cy="1041991"/>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DEF283-F940-C830-6706-DD30BD16AB69}"/>
              </a:ext>
            </a:extLst>
          </p:cNvPr>
          <p:cNvSpPr txBox="1"/>
          <p:nvPr/>
        </p:nvSpPr>
        <p:spPr>
          <a:xfrm>
            <a:off x="13318264" y="7786460"/>
            <a:ext cx="10054463" cy="1938992"/>
          </a:xfrm>
          <a:prstGeom prst="rect">
            <a:avLst/>
          </a:prstGeom>
          <a:noFill/>
        </p:spPr>
        <p:txBody>
          <a:bodyPr wrap="square" rtlCol="0">
            <a:spAutoFit/>
          </a:bodyPr>
          <a:lstStyle/>
          <a:p>
            <a:pPr lvl="0" indent="457200" algn="ctr"/>
            <a:r>
              <a:rPr lang="en-IE" sz="4000" dirty="0">
                <a:solidFill>
                  <a:srgbClr val="692201"/>
                </a:solidFill>
              </a:rPr>
              <a:t>2. Disrupt the market by creating a piece of ownable history (NFTs) to commemorate the moment Brennans went “</a:t>
            </a:r>
            <a:r>
              <a:rPr lang="en-IE" sz="4000" dirty="0" err="1">
                <a:solidFill>
                  <a:srgbClr val="692201"/>
                </a:solidFill>
              </a:rPr>
              <a:t>GenZ</a:t>
            </a:r>
            <a:r>
              <a:rPr lang="en-IE" sz="4000" dirty="0">
                <a:solidFill>
                  <a:srgbClr val="692201"/>
                </a:solidFill>
              </a:rPr>
              <a:t>”</a:t>
            </a:r>
            <a:endParaRPr lang="en-IE" sz="4000" u="sng" dirty="0">
              <a:solidFill>
                <a:srgbClr val="69220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strips(downLeft)">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E00"/>
        </a:solidFill>
        <a:effectLst/>
      </p:bgPr>
    </p:bg>
    <p:spTree>
      <p:nvGrpSpPr>
        <p:cNvPr id="1" name="Shape 262"/>
        <p:cNvGrpSpPr/>
        <p:nvPr/>
      </p:nvGrpSpPr>
      <p:grpSpPr>
        <a:xfrm>
          <a:off x="0" y="0"/>
          <a:ext cx="0" cy="0"/>
          <a:chOff x="0" y="0"/>
          <a:chExt cx="0" cy="0"/>
        </a:xfrm>
      </p:grpSpPr>
      <p:sp>
        <p:nvSpPr>
          <p:cNvPr id="263" name="Google Shape;263;g1121381b996_0_167"/>
          <p:cNvSpPr/>
          <p:nvPr/>
        </p:nvSpPr>
        <p:spPr>
          <a:xfrm>
            <a:off x="-112525" y="12115117"/>
            <a:ext cx="24609000" cy="1802700"/>
          </a:xfrm>
          <a:prstGeom prst="rect">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264" name="Google Shape;264;g1121381b996_0_167" descr="GroupM_Hero_Logo_RGB_png.png"/>
          <p:cNvPicPr preferRelativeResize="0"/>
          <p:nvPr/>
        </p:nvPicPr>
        <p:blipFill rotWithShape="1">
          <a:blip r:embed="rId3">
            <a:alphaModFix/>
          </a:blip>
          <a:srcRect/>
          <a:stretch/>
        </p:blipFill>
        <p:spPr>
          <a:xfrm>
            <a:off x="657499" y="12622948"/>
            <a:ext cx="2142110" cy="612393"/>
          </a:xfrm>
          <a:prstGeom prst="rect">
            <a:avLst/>
          </a:prstGeom>
          <a:noFill/>
          <a:ln>
            <a:noFill/>
          </a:ln>
        </p:spPr>
      </p:pic>
      <p:sp>
        <p:nvSpPr>
          <p:cNvPr id="265" name="Google Shape;265;g1121381b996_0_167"/>
          <p:cNvSpPr txBox="1"/>
          <p:nvPr/>
        </p:nvSpPr>
        <p:spPr>
          <a:xfrm>
            <a:off x="5926667" y="5216525"/>
            <a:ext cx="11277600" cy="164147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EE2E24"/>
              </a:buClr>
              <a:buSzPts val="10000"/>
              <a:buFont typeface="Arial"/>
              <a:buNone/>
            </a:pPr>
            <a:r>
              <a:rPr lang="en-IE" sz="10000" b="1" dirty="0">
                <a:solidFill>
                  <a:srgbClr val="EE2E24"/>
                </a:solidFill>
              </a:rPr>
              <a:t>OUR APPROACH</a:t>
            </a:r>
            <a:endParaRPr dirty="0"/>
          </a:p>
        </p:txBody>
      </p:sp>
      <p:pic>
        <p:nvPicPr>
          <p:cNvPr id="266" name="Google Shape;266;g1121381b996_0_167" descr="Picture 2"/>
          <p:cNvPicPr preferRelativeResize="0"/>
          <p:nvPr/>
        </p:nvPicPr>
        <p:blipFill rotWithShape="1">
          <a:blip r:embed="rId4">
            <a:alphaModFix/>
          </a:blip>
          <a:srcRect l="21798" t="26773" r="20776" b="23865"/>
          <a:stretch/>
        </p:blipFill>
        <p:spPr>
          <a:xfrm>
            <a:off x="21244807" y="12294136"/>
            <a:ext cx="2542393" cy="1238370"/>
          </a:xfrm>
          <a:prstGeom prst="rect">
            <a:avLst/>
          </a:prstGeom>
          <a:noFill/>
          <a:ln>
            <a:noFill/>
          </a:ln>
        </p:spPr>
      </p:pic>
      <p:pic>
        <p:nvPicPr>
          <p:cNvPr id="5122" name="Picture 2" descr="Brennans Bread Celebrates Workers With New 'Dedicated' Ad Campaign |  Checkout">
            <a:extLst>
              <a:ext uri="{FF2B5EF4-FFF2-40B4-BE49-F238E27FC236}">
                <a16:creationId xmlns:a16="http://schemas.microsoft.com/office/drawing/2014/main" id="{FB1647B8-0F30-060A-A34C-EB8F399923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286000"/>
            <a:ext cx="24496475" cy="1837235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65;g1121381b996_0_167">
            <a:extLst>
              <a:ext uri="{FF2B5EF4-FFF2-40B4-BE49-F238E27FC236}">
                <a16:creationId xmlns:a16="http://schemas.microsoft.com/office/drawing/2014/main" id="{80194DBC-0205-CFAE-23EC-EEF981AF9EF1}"/>
              </a:ext>
            </a:extLst>
          </p:cNvPr>
          <p:cNvSpPr txBox="1"/>
          <p:nvPr/>
        </p:nvSpPr>
        <p:spPr>
          <a:xfrm>
            <a:off x="6079067" y="5368925"/>
            <a:ext cx="11277600" cy="164147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EE2E24"/>
              </a:buClr>
              <a:buSzPts val="10000"/>
              <a:buFont typeface="Arial"/>
              <a:buNone/>
            </a:pPr>
            <a:r>
              <a:rPr lang="en-IE" sz="10000" b="1" dirty="0">
                <a:solidFill>
                  <a:schemeClr val="bg1"/>
                </a:solidFill>
                <a:highlight>
                  <a:srgbClr val="FF0000"/>
                </a:highlight>
              </a:rPr>
              <a:t>OUR APPROACH</a:t>
            </a:r>
            <a:endParaRPr dirty="0">
              <a:solidFill>
                <a:schemeClr val="bg1"/>
              </a:solidFill>
              <a:highlight>
                <a:srgbClr val="FF0000"/>
              </a:highlight>
            </a:endParaRPr>
          </a:p>
        </p:txBody>
      </p:sp>
      <p:pic>
        <p:nvPicPr>
          <p:cNvPr id="3" name="Google Shape;264;g1121381b996_0_167" descr="GroupM_Hero_Logo_RGB_png.png">
            <a:extLst>
              <a:ext uri="{FF2B5EF4-FFF2-40B4-BE49-F238E27FC236}">
                <a16:creationId xmlns:a16="http://schemas.microsoft.com/office/drawing/2014/main" id="{4C99F8EA-F865-EB80-457D-27C2F1377564}"/>
              </a:ext>
            </a:extLst>
          </p:cNvPr>
          <p:cNvPicPr preferRelativeResize="0"/>
          <p:nvPr/>
        </p:nvPicPr>
        <p:blipFill rotWithShape="1">
          <a:blip r:embed="rId3">
            <a:alphaModFix/>
          </a:blip>
          <a:srcRect/>
          <a:stretch/>
        </p:blipFill>
        <p:spPr>
          <a:xfrm>
            <a:off x="809899" y="12775348"/>
            <a:ext cx="2142110" cy="612393"/>
          </a:xfrm>
          <a:prstGeom prst="rect">
            <a:avLst/>
          </a:prstGeom>
          <a:noFill/>
          <a:ln>
            <a:noFill/>
          </a:ln>
        </p:spPr>
      </p:pic>
      <p:pic>
        <p:nvPicPr>
          <p:cNvPr id="4" name="Google Shape;266;g1121381b996_0_167" descr="Picture 2">
            <a:extLst>
              <a:ext uri="{FF2B5EF4-FFF2-40B4-BE49-F238E27FC236}">
                <a16:creationId xmlns:a16="http://schemas.microsoft.com/office/drawing/2014/main" id="{B59FCC56-E8A1-A427-9F68-4D983C1FA735}"/>
              </a:ext>
            </a:extLst>
          </p:cNvPr>
          <p:cNvPicPr preferRelativeResize="0"/>
          <p:nvPr/>
        </p:nvPicPr>
        <p:blipFill rotWithShape="1">
          <a:blip r:embed="rId4">
            <a:alphaModFix/>
          </a:blip>
          <a:srcRect l="21798" t="26773" r="20776" b="23865"/>
          <a:stretch/>
        </p:blipFill>
        <p:spPr>
          <a:xfrm>
            <a:off x="21397207" y="12446536"/>
            <a:ext cx="2542393" cy="1238370"/>
          </a:xfrm>
          <a:prstGeom prst="rect">
            <a:avLst/>
          </a:prstGeom>
          <a:noFill/>
          <a:ln>
            <a:noFill/>
          </a:ln>
        </p:spPr>
      </p:pic>
    </p:spTree>
    <p:extLst>
      <p:ext uri="{BB962C8B-B14F-4D97-AF65-F5344CB8AC3E}">
        <p14:creationId xmlns:p14="http://schemas.microsoft.com/office/powerpoint/2010/main" val="1458381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1121381b996_0_95"/>
          <p:cNvSpPr txBox="1"/>
          <p:nvPr/>
        </p:nvSpPr>
        <p:spPr>
          <a:xfrm>
            <a:off x="3679650" y="5107778"/>
            <a:ext cx="17024700" cy="3500445"/>
          </a:xfrm>
          <a:prstGeom prst="rect">
            <a:avLst/>
          </a:prstGeom>
          <a:noFill/>
          <a:ln>
            <a:noFill/>
          </a:ln>
        </p:spPr>
        <p:txBody>
          <a:bodyPr spcFirstLastPara="1" wrap="square" lIns="50800" tIns="50800" rIns="50800" bIns="50800" anchor="ctr" anchorCtr="0">
            <a:spAutoFit/>
          </a:bodyPr>
          <a:lstStyle/>
          <a:p>
            <a:pPr marL="0" marR="0" lvl="0" indent="457200" algn="ctr" rtl="0">
              <a:lnSpc>
                <a:spcPct val="115000"/>
              </a:lnSpc>
              <a:spcBef>
                <a:spcPts val="0"/>
              </a:spcBef>
              <a:spcAft>
                <a:spcPts val="0"/>
              </a:spcAft>
              <a:buNone/>
            </a:pPr>
            <a:r>
              <a:rPr lang="en-IE" sz="6400" dirty="0">
                <a:solidFill>
                  <a:srgbClr val="692201"/>
                </a:solidFill>
              </a:rPr>
              <a:t>Create comms strategy that drives Brennans messaging to the Gen Z audience through the TikTok Platform</a:t>
            </a:r>
            <a:endParaRPr sz="6400" dirty="0">
              <a:solidFill>
                <a:srgbClr val="692201"/>
              </a:solidFill>
            </a:endParaRPr>
          </a:p>
        </p:txBody>
      </p:sp>
      <p:sp>
        <p:nvSpPr>
          <p:cNvPr id="203" name="Google Shape;203;g1121381b996_0_95"/>
          <p:cNvSpPr txBox="1"/>
          <p:nvPr/>
        </p:nvSpPr>
        <p:spPr>
          <a:xfrm>
            <a:off x="287550" y="509717"/>
            <a:ext cx="12429383" cy="110286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E2F24"/>
              </a:buClr>
              <a:buSzPts val="6500"/>
              <a:buFont typeface="Arial"/>
              <a:buNone/>
            </a:pPr>
            <a:r>
              <a:rPr lang="en-IE" sz="6500" b="1" dirty="0">
                <a:solidFill>
                  <a:srgbClr val="EE2F24"/>
                </a:solidFill>
              </a:rPr>
              <a:t>OUR APPROACH</a:t>
            </a:r>
            <a:endParaRPr sz="6500" b="1" i="0" u="none" strike="noStrike" cap="none" dirty="0">
              <a:solidFill>
                <a:srgbClr val="EE2F24"/>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asted Ham and Cheese">
            <a:extLst>
              <a:ext uri="{FF2B5EF4-FFF2-40B4-BE49-F238E27FC236}">
                <a16:creationId xmlns:a16="http://schemas.microsoft.com/office/drawing/2014/main" id="{AF408C94-C9BE-A641-0EE9-DD049AA463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39" b="16461"/>
          <a:stretch/>
        </p:blipFill>
        <p:spPr bwMode="auto">
          <a:xfrm>
            <a:off x="20" y="10"/>
            <a:ext cx="24383980" cy="13715990"/>
          </a:xfrm>
          <a:prstGeom prst="rect">
            <a:avLst/>
          </a:prstGeom>
          <a:solidFill>
            <a:srgbClr val="FFFFFF"/>
          </a:solidFill>
        </p:spPr>
      </p:pic>
      <p:sp>
        <p:nvSpPr>
          <p:cNvPr id="2" name="Google Shape;265;g1121381b996_0_167">
            <a:extLst>
              <a:ext uri="{FF2B5EF4-FFF2-40B4-BE49-F238E27FC236}">
                <a16:creationId xmlns:a16="http://schemas.microsoft.com/office/drawing/2014/main" id="{96372B40-6D74-D284-78D9-39A493802738}"/>
              </a:ext>
            </a:extLst>
          </p:cNvPr>
          <p:cNvSpPr txBox="1"/>
          <p:nvPr/>
        </p:nvSpPr>
        <p:spPr>
          <a:xfrm>
            <a:off x="7359275" y="5216525"/>
            <a:ext cx="9665400" cy="164147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EE2E24"/>
              </a:buClr>
              <a:buSzPts val="10000"/>
              <a:buFont typeface="Arial"/>
              <a:buNone/>
            </a:pPr>
            <a:r>
              <a:rPr lang="en-IE" sz="10000" b="1" dirty="0">
                <a:solidFill>
                  <a:schemeClr val="bg1"/>
                </a:solidFill>
                <a:highlight>
                  <a:srgbClr val="FF0000"/>
                </a:highlight>
              </a:rPr>
              <a:t>OUR LAUNCH</a:t>
            </a:r>
            <a:endParaRPr dirty="0">
              <a:solidFill>
                <a:schemeClr val="bg1"/>
              </a:solidFill>
              <a:highlight>
                <a:srgbClr val="FF0000"/>
              </a:highlight>
            </a:endParaRPr>
          </a:p>
        </p:txBody>
      </p:sp>
      <p:pic>
        <p:nvPicPr>
          <p:cNvPr id="3" name="Google Shape;264;g1121381b996_0_167" descr="GroupM_Hero_Logo_RGB_png.png">
            <a:extLst>
              <a:ext uri="{FF2B5EF4-FFF2-40B4-BE49-F238E27FC236}">
                <a16:creationId xmlns:a16="http://schemas.microsoft.com/office/drawing/2014/main" id="{D14949DE-CA2C-A502-EB76-266BFED29C0A}"/>
              </a:ext>
            </a:extLst>
          </p:cNvPr>
          <p:cNvPicPr preferRelativeResize="0"/>
          <p:nvPr/>
        </p:nvPicPr>
        <p:blipFill rotWithShape="1">
          <a:blip r:embed="rId3">
            <a:alphaModFix/>
          </a:blip>
          <a:srcRect/>
          <a:stretch/>
        </p:blipFill>
        <p:spPr>
          <a:xfrm>
            <a:off x="657499" y="12622948"/>
            <a:ext cx="2142110" cy="612393"/>
          </a:xfrm>
          <a:prstGeom prst="rect">
            <a:avLst/>
          </a:prstGeom>
          <a:noFill/>
          <a:ln>
            <a:noFill/>
          </a:ln>
        </p:spPr>
      </p:pic>
      <p:pic>
        <p:nvPicPr>
          <p:cNvPr id="4" name="Google Shape;266;g1121381b996_0_167" descr="Picture 2">
            <a:extLst>
              <a:ext uri="{FF2B5EF4-FFF2-40B4-BE49-F238E27FC236}">
                <a16:creationId xmlns:a16="http://schemas.microsoft.com/office/drawing/2014/main" id="{ADA95D56-B4B2-2EB9-A9C7-76C27D15D20C}"/>
              </a:ext>
            </a:extLst>
          </p:cNvPr>
          <p:cNvPicPr preferRelativeResize="0"/>
          <p:nvPr/>
        </p:nvPicPr>
        <p:blipFill rotWithShape="1">
          <a:blip r:embed="rId4">
            <a:alphaModFix/>
          </a:blip>
          <a:srcRect l="21798" t="26773" r="20776" b="23865"/>
          <a:stretch/>
        </p:blipFill>
        <p:spPr>
          <a:xfrm>
            <a:off x="21244807" y="12294136"/>
            <a:ext cx="2542393" cy="1238370"/>
          </a:xfrm>
          <a:prstGeom prst="rect">
            <a:avLst/>
          </a:prstGeom>
          <a:noFill/>
          <a:ln>
            <a:noFill/>
          </a:ln>
        </p:spPr>
      </p:pic>
    </p:spTree>
    <p:extLst>
      <p:ext uri="{BB962C8B-B14F-4D97-AF65-F5344CB8AC3E}">
        <p14:creationId xmlns:p14="http://schemas.microsoft.com/office/powerpoint/2010/main" val="131986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6"/>
          <p:cNvPicPr preferRelativeResize="0"/>
          <p:nvPr/>
        </p:nvPicPr>
        <p:blipFill>
          <a:blip r:embed="rId3">
            <a:alphaModFix/>
          </a:blip>
          <a:stretch>
            <a:fillRect/>
          </a:stretch>
        </p:blipFill>
        <p:spPr>
          <a:xfrm>
            <a:off x="3409308" y="8619918"/>
            <a:ext cx="4701270" cy="3134180"/>
          </a:xfrm>
          <a:prstGeom prst="rect">
            <a:avLst/>
          </a:prstGeom>
          <a:noFill/>
          <a:ln>
            <a:noFill/>
          </a:ln>
        </p:spPr>
      </p:pic>
      <p:pic>
        <p:nvPicPr>
          <p:cNvPr id="278" name="Google Shape;278;p6"/>
          <p:cNvPicPr preferRelativeResize="0"/>
          <p:nvPr/>
        </p:nvPicPr>
        <p:blipFill>
          <a:blip r:embed="rId4">
            <a:alphaModFix/>
          </a:blip>
          <a:stretch>
            <a:fillRect/>
          </a:stretch>
        </p:blipFill>
        <p:spPr>
          <a:xfrm>
            <a:off x="3409308" y="3566173"/>
            <a:ext cx="4623398" cy="3418835"/>
          </a:xfrm>
          <a:prstGeom prst="rect">
            <a:avLst/>
          </a:prstGeom>
          <a:noFill/>
          <a:ln>
            <a:noFill/>
          </a:ln>
        </p:spPr>
      </p:pic>
      <p:sp>
        <p:nvSpPr>
          <p:cNvPr id="279" name="Google Shape;279;p6"/>
          <p:cNvSpPr txBox="1"/>
          <p:nvPr/>
        </p:nvSpPr>
        <p:spPr>
          <a:xfrm>
            <a:off x="4876448" y="7251029"/>
            <a:ext cx="1689118" cy="110286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EE2F24"/>
              </a:buClr>
              <a:buSzPts val="6500"/>
              <a:buFont typeface="Arial"/>
              <a:buNone/>
            </a:pPr>
            <a:r>
              <a:rPr lang="en-IE" sz="6500" b="1">
                <a:solidFill>
                  <a:srgbClr val="EE2F24"/>
                </a:solidFill>
              </a:rPr>
              <a:t>+</a:t>
            </a:r>
            <a:endParaRPr sz="6500" b="1" i="0" u="none" strike="noStrike" cap="none">
              <a:solidFill>
                <a:srgbClr val="EE2F24"/>
              </a:solidFill>
              <a:latin typeface="Arial"/>
              <a:ea typeface="Arial"/>
              <a:cs typeface="Arial"/>
              <a:sym typeface="Arial"/>
            </a:endParaRPr>
          </a:p>
        </p:txBody>
      </p:sp>
      <p:sp>
        <p:nvSpPr>
          <p:cNvPr id="280" name="Google Shape;280;p6"/>
          <p:cNvSpPr txBox="1"/>
          <p:nvPr/>
        </p:nvSpPr>
        <p:spPr>
          <a:xfrm>
            <a:off x="-133420" y="4834842"/>
            <a:ext cx="3542728" cy="71814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EE2F24"/>
              </a:buClr>
              <a:buSzPts val="6500"/>
              <a:buFont typeface="Arial"/>
              <a:buNone/>
            </a:pPr>
            <a:r>
              <a:rPr lang="en-IE" sz="4000" b="1">
                <a:solidFill>
                  <a:srgbClr val="EE2F24"/>
                </a:solidFill>
              </a:rPr>
              <a:t>TIKTOK</a:t>
            </a:r>
            <a:endParaRPr sz="4000" b="1" i="0" u="none" strike="noStrike" cap="none">
              <a:solidFill>
                <a:srgbClr val="EE2F24"/>
              </a:solidFill>
              <a:latin typeface="Arial"/>
              <a:ea typeface="Arial"/>
              <a:cs typeface="Arial"/>
              <a:sym typeface="Arial"/>
            </a:endParaRPr>
          </a:p>
        </p:txBody>
      </p:sp>
      <p:sp>
        <p:nvSpPr>
          <p:cNvPr id="281" name="Google Shape;281;p6"/>
          <p:cNvSpPr txBox="1"/>
          <p:nvPr/>
        </p:nvSpPr>
        <p:spPr>
          <a:xfrm>
            <a:off x="438205" y="9611190"/>
            <a:ext cx="2037095" cy="71814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EE2F24"/>
              </a:buClr>
              <a:buSzPts val="6500"/>
              <a:buFont typeface="Arial"/>
              <a:buNone/>
            </a:pPr>
            <a:r>
              <a:rPr lang="en-IE" sz="4000" b="1">
                <a:solidFill>
                  <a:srgbClr val="EE2F24"/>
                </a:solidFill>
              </a:rPr>
              <a:t>NFT</a:t>
            </a:r>
            <a:endParaRPr sz="4000" b="1" i="0" u="none" strike="noStrike" cap="none">
              <a:solidFill>
                <a:srgbClr val="EE2F24"/>
              </a:solidFill>
              <a:latin typeface="Arial"/>
              <a:ea typeface="Arial"/>
              <a:cs typeface="Arial"/>
              <a:sym typeface="Arial"/>
            </a:endParaRPr>
          </a:p>
        </p:txBody>
      </p:sp>
      <p:sp>
        <p:nvSpPr>
          <p:cNvPr id="282" name="Google Shape;282;p6"/>
          <p:cNvSpPr txBox="1"/>
          <p:nvPr/>
        </p:nvSpPr>
        <p:spPr>
          <a:xfrm>
            <a:off x="402575" y="580275"/>
            <a:ext cx="9990362" cy="11031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E2F24"/>
              </a:buClr>
              <a:buSzPts val="6500"/>
              <a:buFont typeface="Arial"/>
              <a:buNone/>
            </a:pPr>
            <a:r>
              <a:rPr lang="en-IE" sz="6500" b="1" i="0" u="none" strike="noStrike" cap="none" dirty="0">
                <a:solidFill>
                  <a:srgbClr val="EE2F24"/>
                </a:solidFill>
                <a:latin typeface="Arial"/>
                <a:ea typeface="Arial"/>
                <a:cs typeface="Arial"/>
                <a:sym typeface="Arial"/>
              </a:rPr>
              <a:t>OUR LAUNCH </a:t>
            </a:r>
            <a:endParaRPr sz="6500" b="1" i="0" u="none" strike="noStrike" cap="none" dirty="0">
              <a:solidFill>
                <a:srgbClr val="EE2F24"/>
              </a:solidFill>
              <a:latin typeface="Arial"/>
              <a:ea typeface="Arial"/>
              <a:cs typeface="Arial"/>
              <a:sym typeface="Arial"/>
            </a:endParaRPr>
          </a:p>
        </p:txBody>
      </p:sp>
      <p:sp>
        <p:nvSpPr>
          <p:cNvPr id="2" name="Google Shape;202;g1121381b996_0_95">
            <a:extLst>
              <a:ext uri="{FF2B5EF4-FFF2-40B4-BE49-F238E27FC236}">
                <a16:creationId xmlns:a16="http://schemas.microsoft.com/office/drawing/2014/main" id="{61B1E560-1726-94AD-9A32-00A8EE9196F4}"/>
              </a:ext>
            </a:extLst>
          </p:cNvPr>
          <p:cNvSpPr txBox="1"/>
          <p:nvPr/>
        </p:nvSpPr>
        <p:spPr>
          <a:xfrm>
            <a:off x="9505507" y="4955877"/>
            <a:ext cx="14183832" cy="4880823"/>
          </a:xfrm>
          <a:prstGeom prst="rect">
            <a:avLst/>
          </a:prstGeom>
          <a:noFill/>
          <a:ln>
            <a:noFill/>
          </a:ln>
        </p:spPr>
        <p:txBody>
          <a:bodyPr spcFirstLastPara="1" wrap="square" lIns="50800" tIns="50800" rIns="50800" bIns="50800" anchor="ctr" anchorCtr="0">
            <a:spAutoFit/>
          </a:bodyPr>
          <a:lstStyle/>
          <a:p>
            <a:pPr marL="0" marR="0" lvl="0" indent="457200" algn="ctr" rtl="0">
              <a:lnSpc>
                <a:spcPct val="115000"/>
              </a:lnSpc>
              <a:spcBef>
                <a:spcPts val="0"/>
              </a:spcBef>
              <a:spcAft>
                <a:spcPts val="0"/>
              </a:spcAft>
              <a:buNone/>
            </a:pPr>
            <a:r>
              <a:rPr lang="en-IE" sz="5400" dirty="0">
                <a:solidFill>
                  <a:srgbClr val="692201"/>
                </a:solidFill>
              </a:rPr>
              <a:t>By launching an NFT campaign that targets 18-24 year olds in Ireland that is marketed and promoted through the new Brennans Bread TikTok Channel. Thus building our core TikTok audience.</a:t>
            </a:r>
            <a:endParaRPr sz="5400" dirty="0">
              <a:solidFill>
                <a:srgbClr val="69220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1121381b996_1_0"/>
          <p:cNvSpPr txBox="1"/>
          <p:nvPr/>
        </p:nvSpPr>
        <p:spPr>
          <a:xfrm>
            <a:off x="373800" y="580275"/>
            <a:ext cx="20871000" cy="11031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E2F24"/>
              </a:buClr>
              <a:buSzPts val="6500"/>
              <a:buFont typeface="Arial"/>
              <a:buNone/>
            </a:pPr>
            <a:r>
              <a:rPr lang="en-IE" sz="6500" b="1" dirty="0">
                <a:solidFill>
                  <a:srgbClr val="EE2F24"/>
                </a:solidFill>
              </a:rPr>
              <a:t>THE CREATIVE MESSAGING</a:t>
            </a:r>
            <a:endParaRPr sz="6500" b="1" i="0" u="none" strike="noStrike" cap="none" dirty="0">
              <a:solidFill>
                <a:srgbClr val="EE2F24"/>
              </a:solidFill>
              <a:latin typeface="Arial"/>
              <a:ea typeface="Arial"/>
              <a:cs typeface="Arial"/>
              <a:sym typeface="Arial"/>
            </a:endParaRPr>
          </a:p>
        </p:txBody>
      </p:sp>
      <p:sp>
        <p:nvSpPr>
          <p:cNvPr id="317" name="Google Shape;317;g1121381b996_1_0"/>
          <p:cNvSpPr txBox="1"/>
          <p:nvPr/>
        </p:nvSpPr>
        <p:spPr>
          <a:xfrm>
            <a:off x="3811425" y="5421709"/>
            <a:ext cx="16761000" cy="287258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None/>
            </a:pPr>
            <a:r>
              <a:rPr lang="en-IE" sz="3000" dirty="0">
                <a:solidFill>
                  <a:srgbClr val="692201"/>
                </a:solidFill>
              </a:rPr>
              <a:t>Embracing the new to stay relevant:</a:t>
            </a:r>
            <a:endParaRPr sz="3000" dirty="0">
              <a:solidFill>
                <a:srgbClr val="692201"/>
              </a:solidFill>
            </a:endParaRPr>
          </a:p>
          <a:p>
            <a:pPr marL="0" marR="0" lvl="0" indent="0" algn="ctr" rtl="0">
              <a:lnSpc>
                <a:spcPct val="100000"/>
              </a:lnSpc>
              <a:spcBef>
                <a:spcPts val="0"/>
              </a:spcBef>
              <a:spcAft>
                <a:spcPts val="0"/>
              </a:spcAft>
              <a:buNone/>
            </a:pPr>
            <a:endParaRPr sz="3000" dirty="0">
              <a:solidFill>
                <a:srgbClr val="692201"/>
              </a:solidFill>
            </a:endParaRPr>
          </a:p>
          <a:p>
            <a:pPr marL="0" marR="0" lvl="0" indent="0" algn="ctr" rtl="0">
              <a:lnSpc>
                <a:spcPct val="100000"/>
              </a:lnSpc>
              <a:spcBef>
                <a:spcPts val="0"/>
              </a:spcBef>
              <a:spcAft>
                <a:spcPts val="0"/>
              </a:spcAft>
              <a:buNone/>
            </a:pPr>
            <a:r>
              <a:rPr lang="en-IE" sz="6000" dirty="0">
                <a:solidFill>
                  <a:srgbClr val="692201"/>
                </a:solidFill>
              </a:rPr>
              <a:t>The Brennans NFT Series:</a:t>
            </a:r>
            <a:endParaRPr sz="6000" dirty="0">
              <a:solidFill>
                <a:srgbClr val="692201"/>
              </a:solidFill>
            </a:endParaRPr>
          </a:p>
          <a:p>
            <a:pPr marL="0" marR="0" lvl="0" indent="0" algn="ctr" rtl="0">
              <a:lnSpc>
                <a:spcPct val="100000"/>
              </a:lnSpc>
              <a:spcBef>
                <a:spcPts val="0"/>
              </a:spcBef>
              <a:spcAft>
                <a:spcPts val="0"/>
              </a:spcAft>
              <a:buNone/>
            </a:pPr>
            <a:r>
              <a:rPr lang="en-IE" sz="6000" b="1" dirty="0">
                <a:solidFill>
                  <a:srgbClr val="692201"/>
                </a:solidFill>
              </a:rPr>
              <a:t>Today’s Bread </a:t>
            </a:r>
            <a:r>
              <a:rPr lang="en-IE" sz="6000" b="1" i="1" dirty="0">
                <a:solidFill>
                  <a:srgbClr val="692201"/>
                </a:solidFill>
              </a:rPr>
              <a:t>Forever</a:t>
            </a:r>
            <a:endParaRPr sz="6000" b="1" i="1" dirty="0">
              <a:solidFill>
                <a:srgbClr val="69220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82" name="Google Shape;282;p6"/>
          <p:cNvSpPr txBox="1"/>
          <p:nvPr/>
        </p:nvSpPr>
        <p:spPr>
          <a:xfrm>
            <a:off x="402575" y="580275"/>
            <a:ext cx="20842200" cy="11031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E2F24"/>
              </a:buClr>
              <a:buSzPts val="6500"/>
              <a:buFont typeface="Arial"/>
              <a:buNone/>
            </a:pPr>
            <a:r>
              <a:rPr lang="en-IE" sz="6500" b="1" i="0" u="none" strike="noStrike" cap="none" dirty="0">
                <a:solidFill>
                  <a:srgbClr val="EE2F24"/>
                </a:solidFill>
                <a:latin typeface="Arial"/>
                <a:ea typeface="Arial"/>
                <a:cs typeface="Arial"/>
                <a:sym typeface="Arial"/>
              </a:rPr>
              <a:t>THE </a:t>
            </a:r>
            <a:r>
              <a:rPr lang="en-IE" sz="6500" b="1" dirty="0">
                <a:solidFill>
                  <a:srgbClr val="EE2F24"/>
                </a:solidFill>
              </a:rPr>
              <a:t>NFT LAUNCH </a:t>
            </a:r>
            <a:r>
              <a:rPr lang="en-IE" sz="6500" b="1" i="0" u="none" strike="noStrike" cap="none" dirty="0">
                <a:solidFill>
                  <a:srgbClr val="EE2F24"/>
                </a:solidFill>
                <a:latin typeface="Arial"/>
                <a:ea typeface="Arial"/>
                <a:cs typeface="Arial"/>
                <a:sym typeface="Arial"/>
              </a:rPr>
              <a:t>CONCEPT</a:t>
            </a:r>
            <a:endParaRPr sz="6500" b="1" i="0" u="none" strike="noStrike" cap="none" dirty="0">
              <a:solidFill>
                <a:srgbClr val="EE2F24"/>
              </a:solidFill>
              <a:latin typeface="Arial"/>
              <a:ea typeface="Arial"/>
              <a:cs typeface="Arial"/>
              <a:sym typeface="Arial"/>
            </a:endParaRPr>
          </a:p>
        </p:txBody>
      </p:sp>
      <p:sp>
        <p:nvSpPr>
          <p:cNvPr id="2" name="Google Shape;202;g1121381b996_0_95">
            <a:extLst>
              <a:ext uri="{FF2B5EF4-FFF2-40B4-BE49-F238E27FC236}">
                <a16:creationId xmlns:a16="http://schemas.microsoft.com/office/drawing/2014/main" id="{61B1E560-1726-94AD-9A32-00A8EE9196F4}"/>
              </a:ext>
            </a:extLst>
          </p:cNvPr>
          <p:cNvSpPr txBox="1"/>
          <p:nvPr/>
        </p:nvSpPr>
        <p:spPr>
          <a:xfrm>
            <a:off x="8803758" y="3591289"/>
            <a:ext cx="14183832" cy="7110665"/>
          </a:xfrm>
          <a:prstGeom prst="rect">
            <a:avLst/>
          </a:prstGeom>
          <a:noFill/>
          <a:ln>
            <a:noFill/>
          </a:ln>
        </p:spPr>
        <p:txBody>
          <a:bodyPr spcFirstLastPara="1" wrap="square" lIns="50800" tIns="50800" rIns="50800" bIns="50800" anchor="ctr" anchorCtr="0">
            <a:spAutoFit/>
          </a:bodyPr>
          <a:lstStyle/>
          <a:p>
            <a:pPr marL="685800" marR="0" lvl="0" indent="-685800" rtl="0">
              <a:lnSpc>
                <a:spcPct val="115000"/>
              </a:lnSpc>
              <a:spcBef>
                <a:spcPts val="0"/>
              </a:spcBef>
              <a:spcAft>
                <a:spcPts val="0"/>
              </a:spcAft>
              <a:buFont typeface="Arial" panose="020B0604020202020204" pitchFamily="34" charset="0"/>
              <a:buChar char="•"/>
            </a:pPr>
            <a:r>
              <a:rPr lang="en-IE" sz="4400">
                <a:solidFill>
                  <a:srgbClr val="692201"/>
                </a:solidFill>
              </a:rPr>
              <a:t>NFT series of Ireland’s favourite sandwiches</a:t>
            </a:r>
          </a:p>
          <a:p>
            <a:pPr marL="685800" marR="0" lvl="0" indent="-685800" rtl="0">
              <a:lnSpc>
                <a:spcPct val="115000"/>
              </a:lnSpc>
              <a:spcBef>
                <a:spcPts val="0"/>
              </a:spcBef>
              <a:spcAft>
                <a:spcPts val="0"/>
              </a:spcAft>
              <a:buFont typeface="Arial" panose="020B0604020202020204" pitchFamily="34" charset="0"/>
              <a:buChar char="•"/>
            </a:pPr>
            <a:r>
              <a:rPr lang="en-IE" sz="4400">
                <a:solidFill>
                  <a:srgbClr val="692201"/>
                </a:solidFill>
              </a:rPr>
              <a:t>Release 4 per week for 4 weeks</a:t>
            </a:r>
          </a:p>
          <a:p>
            <a:pPr marL="685800" marR="0" lvl="0" indent="-685800" rtl="0">
              <a:lnSpc>
                <a:spcPct val="115000"/>
              </a:lnSpc>
              <a:spcBef>
                <a:spcPts val="0"/>
              </a:spcBef>
              <a:spcAft>
                <a:spcPts val="0"/>
              </a:spcAft>
              <a:buFont typeface="Arial" panose="020B0604020202020204" pitchFamily="34" charset="0"/>
              <a:buChar char="•"/>
            </a:pPr>
            <a:r>
              <a:rPr lang="en-IE" sz="4400">
                <a:solidFill>
                  <a:srgbClr val="692201"/>
                </a:solidFill>
              </a:rPr>
              <a:t>Release 10 Units per NFT</a:t>
            </a:r>
          </a:p>
          <a:p>
            <a:pPr marL="685800" marR="0" lvl="0" indent="-685800" rtl="0">
              <a:lnSpc>
                <a:spcPct val="115000"/>
              </a:lnSpc>
              <a:spcBef>
                <a:spcPts val="0"/>
              </a:spcBef>
              <a:spcAft>
                <a:spcPts val="0"/>
              </a:spcAft>
              <a:buFont typeface="Arial" panose="020B0604020202020204" pitchFamily="34" charset="0"/>
              <a:buChar char="•"/>
            </a:pPr>
            <a:r>
              <a:rPr lang="en-IE" sz="4400">
                <a:solidFill>
                  <a:srgbClr val="692201"/>
                </a:solidFill>
              </a:rPr>
              <a:t>Final NFT sourced from audience to drive participation and intrigue</a:t>
            </a:r>
          </a:p>
          <a:p>
            <a:pPr marL="685800" marR="0" lvl="0" indent="-685800" rtl="0">
              <a:lnSpc>
                <a:spcPct val="115000"/>
              </a:lnSpc>
              <a:spcBef>
                <a:spcPts val="0"/>
              </a:spcBef>
              <a:spcAft>
                <a:spcPts val="0"/>
              </a:spcAft>
              <a:buFont typeface="Arial" panose="020B0604020202020204" pitchFamily="34" charset="0"/>
              <a:buChar char="•"/>
            </a:pPr>
            <a:r>
              <a:rPr lang="en-IE" sz="4400">
                <a:solidFill>
                  <a:srgbClr val="692201"/>
                </a:solidFill>
              </a:rPr>
              <a:t>Total NFT’s = 160 (limited)</a:t>
            </a:r>
          </a:p>
          <a:p>
            <a:pPr marL="685800" marR="0" lvl="0" indent="-685800" rtl="0">
              <a:lnSpc>
                <a:spcPct val="115000"/>
              </a:lnSpc>
              <a:spcBef>
                <a:spcPts val="0"/>
              </a:spcBef>
              <a:spcAft>
                <a:spcPts val="0"/>
              </a:spcAft>
              <a:buFont typeface="Arial" panose="020B0604020202020204" pitchFamily="34" charset="0"/>
              <a:buChar char="•"/>
            </a:pPr>
            <a:r>
              <a:rPr lang="en-IE" sz="4400">
                <a:solidFill>
                  <a:srgbClr val="692201"/>
                </a:solidFill>
              </a:rPr>
              <a:t>Sold on </a:t>
            </a:r>
            <a:r>
              <a:rPr lang="en-IE" sz="4400" err="1">
                <a:solidFill>
                  <a:srgbClr val="692201"/>
                </a:solidFill>
              </a:rPr>
              <a:t>Bubblehouse</a:t>
            </a:r>
            <a:r>
              <a:rPr lang="en-IE" sz="4400">
                <a:solidFill>
                  <a:srgbClr val="692201"/>
                </a:solidFill>
              </a:rPr>
              <a:t> (carbon neutral marketplace &amp; accepts cash payment making adoption easier)</a:t>
            </a:r>
          </a:p>
          <a:p>
            <a:pPr marR="0" lvl="0" rtl="0">
              <a:lnSpc>
                <a:spcPct val="115000"/>
              </a:lnSpc>
              <a:spcBef>
                <a:spcPts val="0"/>
              </a:spcBef>
              <a:spcAft>
                <a:spcPts val="0"/>
              </a:spcAft>
            </a:pPr>
            <a:endParaRPr sz="4400">
              <a:solidFill>
                <a:srgbClr val="692201"/>
              </a:solidFill>
            </a:endParaRPr>
          </a:p>
        </p:txBody>
      </p:sp>
      <p:pic>
        <p:nvPicPr>
          <p:cNvPr id="3" name="Google Shape;96;p17" descr="Mindshare Partners with Brennans Bread to Launch Series of NFTs - AdWorld.ie">
            <a:extLst>
              <a:ext uri="{FF2B5EF4-FFF2-40B4-BE49-F238E27FC236}">
                <a16:creationId xmlns:a16="http://schemas.microsoft.com/office/drawing/2014/main" id="{EB493E6E-D45A-B001-D736-A31FD616544D}"/>
              </a:ext>
            </a:extLst>
          </p:cNvPr>
          <p:cNvPicPr preferRelativeResize="0"/>
          <p:nvPr/>
        </p:nvPicPr>
        <p:blipFill>
          <a:blip r:embed="rId3">
            <a:alphaModFix/>
          </a:blip>
          <a:stretch>
            <a:fillRect/>
          </a:stretch>
        </p:blipFill>
        <p:spPr>
          <a:xfrm>
            <a:off x="1739441" y="3107563"/>
            <a:ext cx="5362415" cy="3572202"/>
          </a:xfrm>
          <a:prstGeom prst="rect">
            <a:avLst/>
          </a:prstGeom>
          <a:noFill/>
          <a:ln>
            <a:noFill/>
          </a:ln>
        </p:spPr>
      </p:pic>
      <p:pic>
        <p:nvPicPr>
          <p:cNvPr id="5" name="Picture 4" descr="A picture containing text, indoor&#10;&#10;Description automatically generated">
            <a:extLst>
              <a:ext uri="{FF2B5EF4-FFF2-40B4-BE49-F238E27FC236}">
                <a16:creationId xmlns:a16="http://schemas.microsoft.com/office/drawing/2014/main" id="{B632B9D7-3D19-88A5-5BFF-C7086C62BD72}"/>
              </a:ext>
            </a:extLst>
          </p:cNvPr>
          <p:cNvPicPr>
            <a:picLocks noChangeAspect="1"/>
          </p:cNvPicPr>
          <p:nvPr/>
        </p:nvPicPr>
        <p:blipFill>
          <a:blip r:embed="rId4"/>
          <a:stretch>
            <a:fillRect/>
          </a:stretch>
        </p:blipFill>
        <p:spPr>
          <a:xfrm>
            <a:off x="2261830" y="7642532"/>
            <a:ext cx="4317635" cy="4317635"/>
          </a:xfrm>
          <a:prstGeom prst="rect">
            <a:avLst/>
          </a:prstGeom>
        </p:spPr>
      </p:pic>
    </p:spTree>
    <p:extLst>
      <p:ext uri="{BB962C8B-B14F-4D97-AF65-F5344CB8AC3E}">
        <p14:creationId xmlns:p14="http://schemas.microsoft.com/office/powerpoint/2010/main" val="491062174"/>
      </p:ext>
    </p:extLst>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B51B408A3A2F43B9426A088D2EA9C6" ma:contentTypeVersion="8" ma:contentTypeDescription="Create a new document." ma:contentTypeScope="" ma:versionID="ebb335c6e5d98987f23f4486aca1a6d6">
  <xsd:schema xmlns:xsd="http://www.w3.org/2001/XMLSchema" xmlns:xs="http://www.w3.org/2001/XMLSchema" xmlns:p="http://schemas.microsoft.com/office/2006/metadata/properties" xmlns:ns2="5253b97c-3b06-4382-b151-28704ac05ed6" xmlns:ns3="80a1c685-80cc-4977-b491-846b4c694f8e" targetNamespace="http://schemas.microsoft.com/office/2006/metadata/properties" ma:root="true" ma:fieldsID="384fe635a9d164aaf5d5a7277226e1c4" ns2:_="" ns3:_="">
    <xsd:import namespace="5253b97c-3b06-4382-b151-28704ac05ed6"/>
    <xsd:import namespace="80a1c685-80cc-4977-b491-846b4c694f8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53b97c-3b06-4382-b151-28704ac05e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a1c685-80cc-4977-b491-846b4c694f8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F52DF8-AC10-4E83-B9EF-BDFB509AE0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53b97c-3b06-4382-b151-28704ac05ed6"/>
    <ds:schemaRef ds:uri="80a1c685-80cc-4977-b491-846b4c694f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AE520F-8C7D-41F5-9287-D59F619B7B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336</TotalTime>
  <Words>565</Words>
  <Application>Microsoft Office PowerPoint</Application>
  <PresentationFormat>Custom</PresentationFormat>
  <Paragraphs>72</Paragraphs>
  <Slides>20</Slides>
  <Notes>18</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Helvetica Neue</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Sweeney</dc:creator>
  <cp:lastModifiedBy>Irene McEvoy</cp:lastModifiedBy>
  <cp:revision>7</cp:revision>
  <dcterms:modified xsi:type="dcterms:W3CDTF">2022-11-01T11:33:39Z</dcterms:modified>
</cp:coreProperties>
</file>