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81" r:id="rId2"/>
    <p:sldId id="283" r:id="rId3"/>
    <p:sldId id="284" r:id="rId4"/>
    <p:sldId id="285" r:id="rId5"/>
    <p:sldId id="286" r:id="rId6"/>
    <p:sldId id="287" r:id="rId7"/>
    <p:sldId id="309" r:id="rId8"/>
    <p:sldId id="274" r:id="rId9"/>
    <p:sldId id="311" r:id="rId10"/>
    <p:sldId id="290" r:id="rId11"/>
    <p:sldId id="291" r:id="rId12"/>
    <p:sldId id="288" r:id="rId13"/>
    <p:sldId id="307" r:id="rId14"/>
    <p:sldId id="292" r:id="rId15"/>
    <p:sldId id="293" r:id="rId16"/>
    <p:sldId id="294" r:id="rId17"/>
    <p:sldId id="295" r:id="rId18"/>
    <p:sldId id="313" r:id="rId19"/>
    <p:sldId id="298" r:id="rId20"/>
    <p:sldId id="299" r:id="rId21"/>
    <p:sldId id="312" r:id="rId22"/>
    <p:sldId id="306" r:id="rId23"/>
    <p:sldId id="3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A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31"/>
    <p:restoredTop sz="95187"/>
  </p:normalViewPr>
  <p:slideViewPr>
    <p:cSldViewPr snapToGrid="0" snapToObjects="1">
      <p:cViewPr varScale="1">
        <p:scale>
          <a:sx n="67" d="100"/>
          <a:sy n="67" d="100"/>
        </p:scale>
        <p:origin x="280" y="3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e McEvoy" userId="7c362ec897a6102d" providerId="LiveId" clId="{026CF134-FAD4-461F-B98B-91E9533926F8}"/>
    <pc:docChg chg="delSld">
      <pc:chgData name="Irene McEvoy" userId="7c362ec897a6102d" providerId="LiveId" clId="{026CF134-FAD4-461F-B98B-91E9533926F8}" dt="2020-06-03T10:12:39.210" v="18" actId="47"/>
      <pc:docMkLst>
        <pc:docMk/>
      </pc:docMkLst>
      <pc:sldChg chg="del">
        <pc:chgData name="Irene McEvoy" userId="7c362ec897a6102d" providerId="LiveId" clId="{026CF134-FAD4-461F-B98B-91E9533926F8}" dt="2020-06-03T10:12:28.091" v="1" actId="47"/>
        <pc:sldMkLst>
          <pc:docMk/>
          <pc:sldMk cId="4215124958" sldId="259"/>
        </pc:sldMkLst>
      </pc:sldChg>
      <pc:sldChg chg="del">
        <pc:chgData name="Irene McEvoy" userId="7c362ec897a6102d" providerId="LiveId" clId="{026CF134-FAD4-461F-B98B-91E9533926F8}" dt="2020-06-03T10:12:26.978" v="0" actId="47"/>
        <pc:sldMkLst>
          <pc:docMk/>
          <pc:sldMk cId="1978358305" sldId="263"/>
        </pc:sldMkLst>
      </pc:sldChg>
      <pc:sldChg chg="del">
        <pc:chgData name="Irene McEvoy" userId="7c362ec897a6102d" providerId="LiveId" clId="{026CF134-FAD4-461F-B98B-91E9533926F8}" dt="2020-06-03T10:12:29.543" v="3" actId="47"/>
        <pc:sldMkLst>
          <pc:docMk/>
          <pc:sldMk cId="527430049" sldId="266"/>
        </pc:sldMkLst>
      </pc:sldChg>
      <pc:sldChg chg="del">
        <pc:chgData name="Irene McEvoy" userId="7c362ec897a6102d" providerId="LiveId" clId="{026CF134-FAD4-461F-B98B-91E9533926F8}" dt="2020-06-03T10:12:30.711" v="5" actId="47"/>
        <pc:sldMkLst>
          <pc:docMk/>
          <pc:sldMk cId="350546641" sldId="267"/>
        </pc:sldMkLst>
      </pc:sldChg>
      <pc:sldChg chg="del">
        <pc:chgData name="Irene McEvoy" userId="7c362ec897a6102d" providerId="LiveId" clId="{026CF134-FAD4-461F-B98B-91E9533926F8}" dt="2020-06-03T10:12:31.303" v="6" actId="47"/>
        <pc:sldMkLst>
          <pc:docMk/>
          <pc:sldMk cId="2084944632" sldId="269"/>
        </pc:sldMkLst>
      </pc:sldChg>
      <pc:sldChg chg="del">
        <pc:chgData name="Irene McEvoy" userId="7c362ec897a6102d" providerId="LiveId" clId="{026CF134-FAD4-461F-B98B-91E9533926F8}" dt="2020-06-03T10:12:31.915" v="7" actId="47"/>
        <pc:sldMkLst>
          <pc:docMk/>
          <pc:sldMk cId="2210743218" sldId="270"/>
        </pc:sldMkLst>
      </pc:sldChg>
      <pc:sldChg chg="del">
        <pc:chgData name="Irene McEvoy" userId="7c362ec897a6102d" providerId="LiveId" clId="{026CF134-FAD4-461F-B98B-91E9533926F8}" dt="2020-06-03T10:12:33.145" v="9" actId="47"/>
        <pc:sldMkLst>
          <pc:docMk/>
          <pc:sldMk cId="1785029358" sldId="271"/>
        </pc:sldMkLst>
      </pc:sldChg>
      <pc:sldChg chg="del">
        <pc:chgData name="Irene McEvoy" userId="7c362ec897a6102d" providerId="LiveId" clId="{026CF134-FAD4-461F-B98B-91E9533926F8}" dt="2020-06-03T10:12:33.967" v="10" actId="47"/>
        <pc:sldMkLst>
          <pc:docMk/>
          <pc:sldMk cId="1571569637" sldId="272"/>
        </pc:sldMkLst>
      </pc:sldChg>
      <pc:sldChg chg="del">
        <pc:chgData name="Irene McEvoy" userId="7c362ec897a6102d" providerId="LiveId" clId="{026CF134-FAD4-461F-B98B-91E9533926F8}" dt="2020-06-03T10:12:35.195" v="12" actId="47"/>
        <pc:sldMkLst>
          <pc:docMk/>
          <pc:sldMk cId="2849786473" sldId="273"/>
        </pc:sldMkLst>
      </pc:sldChg>
      <pc:sldChg chg="del">
        <pc:chgData name="Irene McEvoy" userId="7c362ec897a6102d" providerId="LiveId" clId="{026CF134-FAD4-461F-B98B-91E9533926F8}" dt="2020-06-03T10:12:36.330" v="14" actId="47"/>
        <pc:sldMkLst>
          <pc:docMk/>
          <pc:sldMk cId="3455711656" sldId="275"/>
        </pc:sldMkLst>
      </pc:sldChg>
      <pc:sldChg chg="del">
        <pc:chgData name="Irene McEvoy" userId="7c362ec897a6102d" providerId="LiveId" clId="{026CF134-FAD4-461F-B98B-91E9533926F8}" dt="2020-06-03T10:12:35.767" v="13" actId="47"/>
        <pc:sldMkLst>
          <pc:docMk/>
          <pc:sldMk cId="3180809613" sldId="276"/>
        </pc:sldMkLst>
      </pc:sldChg>
      <pc:sldChg chg="del">
        <pc:chgData name="Irene McEvoy" userId="7c362ec897a6102d" providerId="LiveId" clId="{026CF134-FAD4-461F-B98B-91E9533926F8}" dt="2020-06-03T10:12:36.949" v="15" actId="47"/>
        <pc:sldMkLst>
          <pc:docMk/>
          <pc:sldMk cId="2994733568" sldId="277"/>
        </pc:sldMkLst>
      </pc:sldChg>
      <pc:sldChg chg="del">
        <pc:chgData name="Irene McEvoy" userId="7c362ec897a6102d" providerId="LiveId" clId="{026CF134-FAD4-461F-B98B-91E9533926F8}" dt="2020-06-03T10:12:38.073" v="17" actId="47"/>
        <pc:sldMkLst>
          <pc:docMk/>
          <pc:sldMk cId="4261233032" sldId="279"/>
        </pc:sldMkLst>
      </pc:sldChg>
      <pc:sldChg chg="del">
        <pc:chgData name="Irene McEvoy" userId="7c362ec897a6102d" providerId="LiveId" clId="{026CF134-FAD4-461F-B98B-91E9533926F8}" dt="2020-06-03T10:12:39.210" v="18" actId="47"/>
        <pc:sldMkLst>
          <pc:docMk/>
          <pc:sldMk cId="2820596426" sldId="280"/>
        </pc:sldMkLst>
      </pc:sldChg>
      <pc:sldChg chg="del">
        <pc:chgData name="Irene McEvoy" userId="7c362ec897a6102d" providerId="LiveId" clId="{026CF134-FAD4-461F-B98B-91E9533926F8}" dt="2020-06-03T10:12:30.125" v="4" actId="47"/>
        <pc:sldMkLst>
          <pc:docMk/>
          <pc:sldMk cId="734967835" sldId="302"/>
        </pc:sldMkLst>
      </pc:sldChg>
      <pc:sldChg chg="del">
        <pc:chgData name="Irene McEvoy" userId="7c362ec897a6102d" providerId="LiveId" clId="{026CF134-FAD4-461F-B98B-91E9533926F8}" dt="2020-06-03T10:12:32.549" v="8" actId="47"/>
        <pc:sldMkLst>
          <pc:docMk/>
          <pc:sldMk cId="2377817868" sldId="304"/>
        </pc:sldMkLst>
      </pc:sldChg>
      <pc:sldChg chg="del">
        <pc:chgData name="Irene McEvoy" userId="7c362ec897a6102d" providerId="LiveId" clId="{026CF134-FAD4-461F-B98B-91E9533926F8}" dt="2020-06-03T10:12:37.502" v="16" actId="47"/>
        <pc:sldMkLst>
          <pc:docMk/>
          <pc:sldMk cId="2254470983" sldId="305"/>
        </pc:sldMkLst>
      </pc:sldChg>
      <pc:sldChg chg="del">
        <pc:chgData name="Irene McEvoy" userId="7c362ec897a6102d" providerId="LiveId" clId="{026CF134-FAD4-461F-B98B-91E9533926F8}" dt="2020-06-03T10:12:28.858" v="2" actId="47"/>
        <pc:sldMkLst>
          <pc:docMk/>
          <pc:sldMk cId="2115704549" sldId="308"/>
        </pc:sldMkLst>
      </pc:sldChg>
      <pc:sldChg chg="del">
        <pc:chgData name="Irene McEvoy" userId="7c362ec897a6102d" providerId="LiveId" clId="{026CF134-FAD4-461F-B98B-91E9533926F8}" dt="2020-06-03T10:12:34.603" v="11" actId="47"/>
        <pc:sldMkLst>
          <pc:docMk/>
          <pc:sldMk cId="3937877807" sldId="3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128EC-103A-3347-9763-CF8EFF5DC538}" type="datetimeFigureOut">
              <a:rPr lang="en-GB" smtClean="0"/>
              <a:t>03/06/2020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03315-07A6-574E-B939-F38ECEE721F9}" type="slidenum">
              <a:rPr lang="en-GB" smtClean="0"/>
              <a:t>‹#›</a:t>
            </a:fld>
            <a:endParaRPr lang="en-GB"/>
          </a:p>
        </p:txBody>
      </p:sp>
    </p:spTree>
    <p:extLst>
      <p:ext uri="{BB962C8B-B14F-4D97-AF65-F5344CB8AC3E}">
        <p14:creationId xmlns:p14="http://schemas.microsoft.com/office/powerpoint/2010/main" val="1965281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1</a:t>
            </a:fld>
            <a:endParaRPr lang="en-GB"/>
          </a:p>
        </p:txBody>
      </p:sp>
    </p:spTree>
    <p:extLst>
      <p:ext uri="{BB962C8B-B14F-4D97-AF65-F5344CB8AC3E}">
        <p14:creationId xmlns:p14="http://schemas.microsoft.com/office/powerpoint/2010/main" val="880893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10</a:t>
            </a:fld>
            <a:endParaRPr lang="en-GB"/>
          </a:p>
        </p:txBody>
      </p:sp>
    </p:spTree>
    <p:extLst>
      <p:ext uri="{BB962C8B-B14F-4D97-AF65-F5344CB8AC3E}">
        <p14:creationId xmlns:p14="http://schemas.microsoft.com/office/powerpoint/2010/main" val="352740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11</a:t>
            </a:fld>
            <a:endParaRPr lang="en-GB"/>
          </a:p>
        </p:txBody>
      </p:sp>
    </p:spTree>
    <p:extLst>
      <p:ext uri="{BB962C8B-B14F-4D97-AF65-F5344CB8AC3E}">
        <p14:creationId xmlns:p14="http://schemas.microsoft.com/office/powerpoint/2010/main" val="1760969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12</a:t>
            </a:fld>
            <a:endParaRPr lang="en-GB"/>
          </a:p>
        </p:txBody>
      </p:sp>
    </p:spTree>
    <p:extLst>
      <p:ext uri="{BB962C8B-B14F-4D97-AF65-F5344CB8AC3E}">
        <p14:creationId xmlns:p14="http://schemas.microsoft.com/office/powerpoint/2010/main" val="4177326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13</a:t>
            </a:fld>
            <a:endParaRPr lang="en-GB"/>
          </a:p>
        </p:txBody>
      </p:sp>
    </p:spTree>
    <p:extLst>
      <p:ext uri="{BB962C8B-B14F-4D97-AF65-F5344CB8AC3E}">
        <p14:creationId xmlns:p14="http://schemas.microsoft.com/office/powerpoint/2010/main" val="2710832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14</a:t>
            </a:fld>
            <a:endParaRPr lang="en-GB"/>
          </a:p>
        </p:txBody>
      </p:sp>
    </p:spTree>
    <p:extLst>
      <p:ext uri="{BB962C8B-B14F-4D97-AF65-F5344CB8AC3E}">
        <p14:creationId xmlns:p14="http://schemas.microsoft.com/office/powerpoint/2010/main" val="229533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15</a:t>
            </a:fld>
            <a:endParaRPr lang="en-GB"/>
          </a:p>
        </p:txBody>
      </p:sp>
    </p:spTree>
    <p:extLst>
      <p:ext uri="{BB962C8B-B14F-4D97-AF65-F5344CB8AC3E}">
        <p14:creationId xmlns:p14="http://schemas.microsoft.com/office/powerpoint/2010/main" val="381291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16</a:t>
            </a:fld>
            <a:endParaRPr lang="en-GB"/>
          </a:p>
        </p:txBody>
      </p:sp>
    </p:spTree>
    <p:extLst>
      <p:ext uri="{BB962C8B-B14F-4D97-AF65-F5344CB8AC3E}">
        <p14:creationId xmlns:p14="http://schemas.microsoft.com/office/powerpoint/2010/main" val="589854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17</a:t>
            </a:fld>
            <a:endParaRPr lang="en-GB"/>
          </a:p>
        </p:txBody>
      </p:sp>
    </p:spTree>
    <p:extLst>
      <p:ext uri="{BB962C8B-B14F-4D97-AF65-F5344CB8AC3E}">
        <p14:creationId xmlns:p14="http://schemas.microsoft.com/office/powerpoint/2010/main" val="1605699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18</a:t>
            </a:fld>
            <a:endParaRPr lang="en-GB"/>
          </a:p>
        </p:txBody>
      </p:sp>
    </p:spTree>
    <p:extLst>
      <p:ext uri="{BB962C8B-B14F-4D97-AF65-F5344CB8AC3E}">
        <p14:creationId xmlns:p14="http://schemas.microsoft.com/office/powerpoint/2010/main" val="2519634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19</a:t>
            </a:fld>
            <a:endParaRPr lang="en-GB"/>
          </a:p>
        </p:txBody>
      </p:sp>
    </p:spTree>
    <p:extLst>
      <p:ext uri="{BB962C8B-B14F-4D97-AF65-F5344CB8AC3E}">
        <p14:creationId xmlns:p14="http://schemas.microsoft.com/office/powerpoint/2010/main" val="714881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2</a:t>
            </a:fld>
            <a:endParaRPr lang="en-GB"/>
          </a:p>
        </p:txBody>
      </p:sp>
    </p:spTree>
    <p:extLst>
      <p:ext uri="{BB962C8B-B14F-4D97-AF65-F5344CB8AC3E}">
        <p14:creationId xmlns:p14="http://schemas.microsoft.com/office/powerpoint/2010/main" val="1895416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20</a:t>
            </a:fld>
            <a:endParaRPr lang="en-GB"/>
          </a:p>
        </p:txBody>
      </p:sp>
    </p:spTree>
    <p:extLst>
      <p:ext uri="{BB962C8B-B14F-4D97-AF65-F5344CB8AC3E}">
        <p14:creationId xmlns:p14="http://schemas.microsoft.com/office/powerpoint/2010/main" val="3607156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21</a:t>
            </a:fld>
            <a:endParaRPr lang="en-GB"/>
          </a:p>
        </p:txBody>
      </p:sp>
    </p:spTree>
    <p:extLst>
      <p:ext uri="{BB962C8B-B14F-4D97-AF65-F5344CB8AC3E}">
        <p14:creationId xmlns:p14="http://schemas.microsoft.com/office/powerpoint/2010/main" val="4103406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22</a:t>
            </a:fld>
            <a:endParaRPr lang="en-GB"/>
          </a:p>
        </p:txBody>
      </p:sp>
    </p:spTree>
    <p:extLst>
      <p:ext uri="{BB962C8B-B14F-4D97-AF65-F5344CB8AC3E}">
        <p14:creationId xmlns:p14="http://schemas.microsoft.com/office/powerpoint/2010/main" val="3852248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23</a:t>
            </a:fld>
            <a:endParaRPr lang="en-GB"/>
          </a:p>
        </p:txBody>
      </p:sp>
    </p:spTree>
    <p:extLst>
      <p:ext uri="{BB962C8B-B14F-4D97-AF65-F5344CB8AC3E}">
        <p14:creationId xmlns:p14="http://schemas.microsoft.com/office/powerpoint/2010/main" val="2497102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3</a:t>
            </a:fld>
            <a:endParaRPr lang="en-GB"/>
          </a:p>
        </p:txBody>
      </p:sp>
    </p:spTree>
    <p:extLst>
      <p:ext uri="{BB962C8B-B14F-4D97-AF65-F5344CB8AC3E}">
        <p14:creationId xmlns:p14="http://schemas.microsoft.com/office/powerpoint/2010/main" val="1523850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4</a:t>
            </a:fld>
            <a:endParaRPr lang="en-GB"/>
          </a:p>
        </p:txBody>
      </p:sp>
    </p:spTree>
    <p:extLst>
      <p:ext uri="{BB962C8B-B14F-4D97-AF65-F5344CB8AC3E}">
        <p14:creationId xmlns:p14="http://schemas.microsoft.com/office/powerpoint/2010/main" val="42657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5</a:t>
            </a:fld>
            <a:endParaRPr lang="en-GB"/>
          </a:p>
        </p:txBody>
      </p:sp>
    </p:spTree>
    <p:extLst>
      <p:ext uri="{BB962C8B-B14F-4D97-AF65-F5344CB8AC3E}">
        <p14:creationId xmlns:p14="http://schemas.microsoft.com/office/powerpoint/2010/main" val="73666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6</a:t>
            </a:fld>
            <a:endParaRPr lang="en-GB"/>
          </a:p>
        </p:txBody>
      </p:sp>
    </p:spTree>
    <p:extLst>
      <p:ext uri="{BB962C8B-B14F-4D97-AF65-F5344CB8AC3E}">
        <p14:creationId xmlns:p14="http://schemas.microsoft.com/office/powerpoint/2010/main" val="453120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7</a:t>
            </a:fld>
            <a:endParaRPr lang="en-GB"/>
          </a:p>
        </p:txBody>
      </p:sp>
    </p:spTree>
    <p:extLst>
      <p:ext uri="{BB962C8B-B14F-4D97-AF65-F5344CB8AC3E}">
        <p14:creationId xmlns:p14="http://schemas.microsoft.com/office/powerpoint/2010/main" val="2781812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8</a:t>
            </a:fld>
            <a:endParaRPr lang="en-GB"/>
          </a:p>
        </p:txBody>
      </p:sp>
    </p:spTree>
    <p:extLst>
      <p:ext uri="{BB962C8B-B14F-4D97-AF65-F5344CB8AC3E}">
        <p14:creationId xmlns:p14="http://schemas.microsoft.com/office/powerpoint/2010/main" val="874068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C03315-07A6-574E-B939-F38ECEE721F9}" type="slidenum">
              <a:rPr lang="en-GB" smtClean="0"/>
              <a:t>9</a:t>
            </a:fld>
            <a:endParaRPr lang="en-GB"/>
          </a:p>
        </p:txBody>
      </p:sp>
    </p:spTree>
    <p:extLst>
      <p:ext uri="{BB962C8B-B14F-4D97-AF65-F5344CB8AC3E}">
        <p14:creationId xmlns:p14="http://schemas.microsoft.com/office/powerpoint/2010/main" val="2645231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29A69-89BA-AA43-BDD1-81618C77BEF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31D4987-4472-7F44-857C-1CE73B3D89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EFDD789-8D67-E34D-AD4B-77E3DF40DCF6}"/>
              </a:ext>
            </a:extLst>
          </p:cNvPr>
          <p:cNvSpPr>
            <a:spLocks noGrp="1"/>
          </p:cNvSpPr>
          <p:nvPr>
            <p:ph type="dt" sz="half" idx="10"/>
          </p:nvPr>
        </p:nvSpPr>
        <p:spPr/>
        <p:txBody>
          <a:bodyPr/>
          <a:lstStyle/>
          <a:p>
            <a:fld id="{BF74AF36-AC24-DB40-BB15-1CD2507821AD}" type="datetimeFigureOut">
              <a:rPr lang="en-GB" smtClean="0"/>
              <a:t>03/06/2020</a:t>
            </a:fld>
            <a:endParaRPr lang="en-GB"/>
          </a:p>
        </p:txBody>
      </p:sp>
      <p:sp>
        <p:nvSpPr>
          <p:cNvPr id="5" name="Footer Placeholder 4">
            <a:extLst>
              <a:ext uri="{FF2B5EF4-FFF2-40B4-BE49-F238E27FC236}">
                <a16:creationId xmlns:a16="http://schemas.microsoft.com/office/drawing/2014/main" id="{78BD99F3-CB69-DB46-BD25-7DD7712CFE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9CF305-EFB3-A845-8E9F-223621C1E0CE}"/>
              </a:ext>
            </a:extLst>
          </p:cNvPr>
          <p:cNvSpPr>
            <a:spLocks noGrp="1"/>
          </p:cNvSpPr>
          <p:nvPr>
            <p:ph type="sldNum" sz="quarter" idx="12"/>
          </p:nvPr>
        </p:nvSpPr>
        <p:spPr/>
        <p:txBody>
          <a:bodyPr/>
          <a:lstStyle/>
          <a:p>
            <a:fld id="{1109BE58-53EB-3547-B4F2-77BFCFA3B957}" type="slidenum">
              <a:rPr lang="en-GB" smtClean="0"/>
              <a:t>‹#›</a:t>
            </a:fld>
            <a:endParaRPr lang="en-GB"/>
          </a:p>
        </p:txBody>
      </p:sp>
    </p:spTree>
    <p:extLst>
      <p:ext uri="{BB962C8B-B14F-4D97-AF65-F5344CB8AC3E}">
        <p14:creationId xmlns:p14="http://schemas.microsoft.com/office/powerpoint/2010/main" val="4167294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C647-F233-4F43-B38A-E675A82561B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32405B1-271B-FE4B-87A0-C0E2AB8B75D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1E9D47-7C7F-F944-BDB3-92212021868F}"/>
              </a:ext>
            </a:extLst>
          </p:cNvPr>
          <p:cNvSpPr>
            <a:spLocks noGrp="1"/>
          </p:cNvSpPr>
          <p:nvPr>
            <p:ph type="dt" sz="half" idx="10"/>
          </p:nvPr>
        </p:nvSpPr>
        <p:spPr/>
        <p:txBody>
          <a:bodyPr/>
          <a:lstStyle/>
          <a:p>
            <a:fld id="{BF74AF36-AC24-DB40-BB15-1CD2507821AD}" type="datetimeFigureOut">
              <a:rPr lang="en-GB" smtClean="0"/>
              <a:t>03/06/2020</a:t>
            </a:fld>
            <a:endParaRPr lang="en-GB"/>
          </a:p>
        </p:txBody>
      </p:sp>
      <p:sp>
        <p:nvSpPr>
          <p:cNvPr id="5" name="Footer Placeholder 4">
            <a:extLst>
              <a:ext uri="{FF2B5EF4-FFF2-40B4-BE49-F238E27FC236}">
                <a16:creationId xmlns:a16="http://schemas.microsoft.com/office/drawing/2014/main" id="{702C7508-F0DC-E348-82CD-6D0235B2E7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288A21-8653-FF46-96FD-CEABA10078DA}"/>
              </a:ext>
            </a:extLst>
          </p:cNvPr>
          <p:cNvSpPr>
            <a:spLocks noGrp="1"/>
          </p:cNvSpPr>
          <p:nvPr>
            <p:ph type="sldNum" sz="quarter" idx="12"/>
          </p:nvPr>
        </p:nvSpPr>
        <p:spPr/>
        <p:txBody>
          <a:bodyPr/>
          <a:lstStyle/>
          <a:p>
            <a:fld id="{1109BE58-53EB-3547-B4F2-77BFCFA3B957}" type="slidenum">
              <a:rPr lang="en-GB" smtClean="0"/>
              <a:t>‹#›</a:t>
            </a:fld>
            <a:endParaRPr lang="en-GB"/>
          </a:p>
        </p:txBody>
      </p:sp>
    </p:spTree>
    <p:extLst>
      <p:ext uri="{BB962C8B-B14F-4D97-AF65-F5344CB8AC3E}">
        <p14:creationId xmlns:p14="http://schemas.microsoft.com/office/powerpoint/2010/main" val="3908801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5E53B1-CC15-E147-9A34-49F9267458B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FBE3BF7-9F7C-2845-B88F-D623140144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81EED96-4C35-3B41-801E-5AD76031F151}"/>
              </a:ext>
            </a:extLst>
          </p:cNvPr>
          <p:cNvSpPr>
            <a:spLocks noGrp="1"/>
          </p:cNvSpPr>
          <p:nvPr>
            <p:ph type="dt" sz="half" idx="10"/>
          </p:nvPr>
        </p:nvSpPr>
        <p:spPr/>
        <p:txBody>
          <a:bodyPr/>
          <a:lstStyle/>
          <a:p>
            <a:fld id="{BF74AF36-AC24-DB40-BB15-1CD2507821AD}" type="datetimeFigureOut">
              <a:rPr lang="en-GB" smtClean="0"/>
              <a:t>03/06/2020</a:t>
            </a:fld>
            <a:endParaRPr lang="en-GB"/>
          </a:p>
        </p:txBody>
      </p:sp>
      <p:sp>
        <p:nvSpPr>
          <p:cNvPr id="5" name="Footer Placeholder 4">
            <a:extLst>
              <a:ext uri="{FF2B5EF4-FFF2-40B4-BE49-F238E27FC236}">
                <a16:creationId xmlns:a16="http://schemas.microsoft.com/office/drawing/2014/main" id="{2ABFD8DB-0A68-F244-8306-D048524EA9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89CB9E-6F2F-C042-98AA-121343C01433}"/>
              </a:ext>
            </a:extLst>
          </p:cNvPr>
          <p:cNvSpPr>
            <a:spLocks noGrp="1"/>
          </p:cNvSpPr>
          <p:nvPr>
            <p:ph type="sldNum" sz="quarter" idx="12"/>
          </p:nvPr>
        </p:nvSpPr>
        <p:spPr/>
        <p:txBody>
          <a:bodyPr/>
          <a:lstStyle/>
          <a:p>
            <a:fld id="{1109BE58-53EB-3547-B4F2-77BFCFA3B957}" type="slidenum">
              <a:rPr lang="en-GB" smtClean="0"/>
              <a:t>‹#›</a:t>
            </a:fld>
            <a:endParaRPr lang="en-GB"/>
          </a:p>
        </p:txBody>
      </p:sp>
    </p:spTree>
    <p:extLst>
      <p:ext uri="{BB962C8B-B14F-4D97-AF65-F5344CB8AC3E}">
        <p14:creationId xmlns:p14="http://schemas.microsoft.com/office/powerpoint/2010/main" val="329775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F5B55-7AA0-0049-93A3-6073870E7D2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A66F65E-3400-024F-83FC-70DA1B6E22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7E993B0-CD58-724B-A1DF-AC03401B7CFA}"/>
              </a:ext>
            </a:extLst>
          </p:cNvPr>
          <p:cNvSpPr>
            <a:spLocks noGrp="1"/>
          </p:cNvSpPr>
          <p:nvPr>
            <p:ph type="dt" sz="half" idx="10"/>
          </p:nvPr>
        </p:nvSpPr>
        <p:spPr/>
        <p:txBody>
          <a:bodyPr/>
          <a:lstStyle/>
          <a:p>
            <a:fld id="{BF74AF36-AC24-DB40-BB15-1CD2507821AD}" type="datetimeFigureOut">
              <a:rPr lang="en-GB" smtClean="0"/>
              <a:t>03/06/2020</a:t>
            </a:fld>
            <a:endParaRPr lang="en-GB"/>
          </a:p>
        </p:txBody>
      </p:sp>
      <p:sp>
        <p:nvSpPr>
          <p:cNvPr id="5" name="Footer Placeholder 4">
            <a:extLst>
              <a:ext uri="{FF2B5EF4-FFF2-40B4-BE49-F238E27FC236}">
                <a16:creationId xmlns:a16="http://schemas.microsoft.com/office/drawing/2014/main" id="{A3FD36D3-E0CE-4345-B6A7-F6B0EB1461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59BE54-1872-CF41-9D02-B45F43491717}"/>
              </a:ext>
            </a:extLst>
          </p:cNvPr>
          <p:cNvSpPr>
            <a:spLocks noGrp="1"/>
          </p:cNvSpPr>
          <p:nvPr>
            <p:ph type="sldNum" sz="quarter" idx="12"/>
          </p:nvPr>
        </p:nvSpPr>
        <p:spPr/>
        <p:txBody>
          <a:bodyPr/>
          <a:lstStyle/>
          <a:p>
            <a:fld id="{1109BE58-53EB-3547-B4F2-77BFCFA3B957}" type="slidenum">
              <a:rPr lang="en-GB" smtClean="0"/>
              <a:t>‹#›</a:t>
            </a:fld>
            <a:endParaRPr lang="en-GB"/>
          </a:p>
        </p:txBody>
      </p:sp>
    </p:spTree>
    <p:extLst>
      <p:ext uri="{BB962C8B-B14F-4D97-AF65-F5344CB8AC3E}">
        <p14:creationId xmlns:p14="http://schemas.microsoft.com/office/powerpoint/2010/main" val="3445063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08C76-230A-0946-A951-204D479994E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146F4BB-9EDF-5E4C-9024-B5DC313015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1342E26-C6D4-C14F-A428-A3B2A471FA50}"/>
              </a:ext>
            </a:extLst>
          </p:cNvPr>
          <p:cNvSpPr>
            <a:spLocks noGrp="1"/>
          </p:cNvSpPr>
          <p:nvPr>
            <p:ph type="dt" sz="half" idx="10"/>
          </p:nvPr>
        </p:nvSpPr>
        <p:spPr/>
        <p:txBody>
          <a:bodyPr/>
          <a:lstStyle/>
          <a:p>
            <a:fld id="{BF74AF36-AC24-DB40-BB15-1CD2507821AD}" type="datetimeFigureOut">
              <a:rPr lang="en-GB" smtClean="0"/>
              <a:t>03/06/2020</a:t>
            </a:fld>
            <a:endParaRPr lang="en-GB"/>
          </a:p>
        </p:txBody>
      </p:sp>
      <p:sp>
        <p:nvSpPr>
          <p:cNvPr id="5" name="Footer Placeholder 4">
            <a:extLst>
              <a:ext uri="{FF2B5EF4-FFF2-40B4-BE49-F238E27FC236}">
                <a16:creationId xmlns:a16="http://schemas.microsoft.com/office/drawing/2014/main" id="{B7917823-4C87-F049-8544-0EC09EBBFF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38BF4F-8E5B-CB48-BB6D-EBC28BE6FCBE}"/>
              </a:ext>
            </a:extLst>
          </p:cNvPr>
          <p:cNvSpPr>
            <a:spLocks noGrp="1"/>
          </p:cNvSpPr>
          <p:nvPr>
            <p:ph type="sldNum" sz="quarter" idx="12"/>
          </p:nvPr>
        </p:nvSpPr>
        <p:spPr/>
        <p:txBody>
          <a:bodyPr/>
          <a:lstStyle/>
          <a:p>
            <a:fld id="{1109BE58-53EB-3547-B4F2-77BFCFA3B957}" type="slidenum">
              <a:rPr lang="en-GB" smtClean="0"/>
              <a:t>‹#›</a:t>
            </a:fld>
            <a:endParaRPr lang="en-GB"/>
          </a:p>
        </p:txBody>
      </p:sp>
    </p:spTree>
    <p:extLst>
      <p:ext uri="{BB962C8B-B14F-4D97-AF65-F5344CB8AC3E}">
        <p14:creationId xmlns:p14="http://schemas.microsoft.com/office/powerpoint/2010/main" val="887141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E71D3-CBFC-0545-9EA1-897B6644EF4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E4B2216-478A-B540-B0F9-2AC68463C53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0E4BF06-F4C2-D941-8C39-09D8A4AC047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F7940EA-BB6B-6445-BF06-107E93AB50D3}"/>
              </a:ext>
            </a:extLst>
          </p:cNvPr>
          <p:cNvSpPr>
            <a:spLocks noGrp="1"/>
          </p:cNvSpPr>
          <p:nvPr>
            <p:ph type="dt" sz="half" idx="10"/>
          </p:nvPr>
        </p:nvSpPr>
        <p:spPr/>
        <p:txBody>
          <a:bodyPr/>
          <a:lstStyle/>
          <a:p>
            <a:fld id="{BF74AF36-AC24-DB40-BB15-1CD2507821AD}" type="datetimeFigureOut">
              <a:rPr lang="en-GB" smtClean="0"/>
              <a:t>03/06/2020</a:t>
            </a:fld>
            <a:endParaRPr lang="en-GB"/>
          </a:p>
        </p:txBody>
      </p:sp>
      <p:sp>
        <p:nvSpPr>
          <p:cNvPr id="6" name="Footer Placeholder 5">
            <a:extLst>
              <a:ext uri="{FF2B5EF4-FFF2-40B4-BE49-F238E27FC236}">
                <a16:creationId xmlns:a16="http://schemas.microsoft.com/office/drawing/2014/main" id="{1F563380-07C3-FC45-BB24-3ED05359EC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BB966E-D676-D04F-9DAD-087256EC3010}"/>
              </a:ext>
            </a:extLst>
          </p:cNvPr>
          <p:cNvSpPr>
            <a:spLocks noGrp="1"/>
          </p:cNvSpPr>
          <p:nvPr>
            <p:ph type="sldNum" sz="quarter" idx="12"/>
          </p:nvPr>
        </p:nvSpPr>
        <p:spPr/>
        <p:txBody>
          <a:bodyPr/>
          <a:lstStyle/>
          <a:p>
            <a:fld id="{1109BE58-53EB-3547-B4F2-77BFCFA3B957}" type="slidenum">
              <a:rPr lang="en-GB" smtClean="0"/>
              <a:t>‹#›</a:t>
            </a:fld>
            <a:endParaRPr lang="en-GB"/>
          </a:p>
        </p:txBody>
      </p:sp>
    </p:spTree>
    <p:extLst>
      <p:ext uri="{BB962C8B-B14F-4D97-AF65-F5344CB8AC3E}">
        <p14:creationId xmlns:p14="http://schemas.microsoft.com/office/powerpoint/2010/main" val="3943260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0444B-BE3F-DB48-B460-57CB9829135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A10E95F-774C-3B46-9902-3244CC4876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7B62D2-E1F4-274C-96E6-8948E0C4E79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29D41E5-71DA-EB4D-AD70-5824AA4C0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205BD71-008B-A541-9BE4-E948D40068D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3021E19-C15A-9146-A214-D4DFEEB4B03E}"/>
              </a:ext>
            </a:extLst>
          </p:cNvPr>
          <p:cNvSpPr>
            <a:spLocks noGrp="1"/>
          </p:cNvSpPr>
          <p:nvPr>
            <p:ph type="dt" sz="half" idx="10"/>
          </p:nvPr>
        </p:nvSpPr>
        <p:spPr/>
        <p:txBody>
          <a:bodyPr/>
          <a:lstStyle/>
          <a:p>
            <a:fld id="{BF74AF36-AC24-DB40-BB15-1CD2507821AD}" type="datetimeFigureOut">
              <a:rPr lang="en-GB" smtClean="0"/>
              <a:t>03/06/2020</a:t>
            </a:fld>
            <a:endParaRPr lang="en-GB"/>
          </a:p>
        </p:txBody>
      </p:sp>
      <p:sp>
        <p:nvSpPr>
          <p:cNvPr id="8" name="Footer Placeholder 7">
            <a:extLst>
              <a:ext uri="{FF2B5EF4-FFF2-40B4-BE49-F238E27FC236}">
                <a16:creationId xmlns:a16="http://schemas.microsoft.com/office/drawing/2014/main" id="{61C0754C-9115-D04A-95B4-051631EAC9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07BDBAF-0F46-FA4D-8483-F9E97067EEC8}"/>
              </a:ext>
            </a:extLst>
          </p:cNvPr>
          <p:cNvSpPr>
            <a:spLocks noGrp="1"/>
          </p:cNvSpPr>
          <p:nvPr>
            <p:ph type="sldNum" sz="quarter" idx="12"/>
          </p:nvPr>
        </p:nvSpPr>
        <p:spPr/>
        <p:txBody>
          <a:bodyPr/>
          <a:lstStyle/>
          <a:p>
            <a:fld id="{1109BE58-53EB-3547-B4F2-77BFCFA3B957}" type="slidenum">
              <a:rPr lang="en-GB" smtClean="0"/>
              <a:t>‹#›</a:t>
            </a:fld>
            <a:endParaRPr lang="en-GB"/>
          </a:p>
        </p:txBody>
      </p:sp>
    </p:spTree>
    <p:extLst>
      <p:ext uri="{BB962C8B-B14F-4D97-AF65-F5344CB8AC3E}">
        <p14:creationId xmlns:p14="http://schemas.microsoft.com/office/powerpoint/2010/main" val="1450670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4CB8-5DE4-404F-B5C7-63B60DB7B89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197E7B3-D034-FD45-92AE-27EE200C16EA}"/>
              </a:ext>
            </a:extLst>
          </p:cNvPr>
          <p:cNvSpPr>
            <a:spLocks noGrp="1"/>
          </p:cNvSpPr>
          <p:nvPr>
            <p:ph type="dt" sz="half" idx="10"/>
          </p:nvPr>
        </p:nvSpPr>
        <p:spPr/>
        <p:txBody>
          <a:bodyPr/>
          <a:lstStyle/>
          <a:p>
            <a:fld id="{BF74AF36-AC24-DB40-BB15-1CD2507821AD}" type="datetimeFigureOut">
              <a:rPr lang="en-GB" smtClean="0"/>
              <a:t>03/06/2020</a:t>
            </a:fld>
            <a:endParaRPr lang="en-GB"/>
          </a:p>
        </p:txBody>
      </p:sp>
      <p:sp>
        <p:nvSpPr>
          <p:cNvPr id="4" name="Footer Placeholder 3">
            <a:extLst>
              <a:ext uri="{FF2B5EF4-FFF2-40B4-BE49-F238E27FC236}">
                <a16:creationId xmlns:a16="http://schemas.microsoft.com/office/drawing/2014/main" id="{14326558-F33C-7440-A1A0-7E70F41F17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D0B271-86E3-6D49-8A12-7A38D61A561E}"/>
              </a:ext>
            </a:extLst>
          </p:cNvPr>
          <p:cNvSpPr>
            <a:spLocks noGrp="1"/>
          </p:cNvSpPr>
          <p:nvPr>
            <p:ph type="sldNum" sz="quarter" idx="12"/>
          </p:nvPr>
        </p:nvSpPr>
        <p:spPr/>
        <p:txBody>
          <a:bodyPr/>
          <a:lstStyle/>
          <a:p>
            <a:fld id="{1109BE58-53EB-3547-B4F2-77BFCFA3B957}" type="slidenum">
              <a:rPr lang="en-GB" smtClean="0"/>
              <a:t>‹#›</a:t>
            </a:fld>
            <a:endParaRPr lang="en-GB"/>
          </a:p>
        </p:txBody>
      </p:sp>
    </p:spTree>
    <p:extLst>
      <p:ext uri="{BB962C8B-B14F-4D97-AF65-F5344CB8AC3E}">
        <p14:creationId xmlns:p14="http://schemas.microsoft.com/office/powerpoint/2010/main" val="907670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B5D72-7690-AD44-AECB-F2EC43F3BFC0}"/>
              </a:ext>
            </a:extLst>
          </p:cNvPr>
          <p:cNvSpPr>
            <a:spLocks noGrp="1"/>
          </p:cNvSpPr>
          <p:nvPr>
            <p:ph type="dt" sz="half" idx="10"/>
          </p:nvPr>
        </p:nvSpPr>
        <p:spPr/>
        <p:txBody>
          <a:bodyPr/>
          <a:lstStyle/>
          <a:p>
            <a:fld id="{BF74AF36-AC24-DB40-BB15-1CD2507821AD}" type="datetimeFigureOut">
              <a:rPr lang="en-GB" smtClean="0"/>
              <a:t>03/06/2020</a:t>
            </a:fld>
            <a:endParaRPr lang="en-GB"/>
          </a:p>
        </p:txBody>
      </p:sp>
      <p:sp>
        <p:nvSpPr>
          <p:cNvPr id="3" name="Footer Placeholder 2">
            <a:extLst>
              <a:ext uri="{FF2B5EF4-FFF2-40B4-BE49-F238E27FC236}">
                <a16:creationId xmlns:a16="http://schemas.microsoft.com/office/drawing/2014/main" id="{BCF8E3A9-0660-F14F-9BB3-AEC6C4C670C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61B2FF1-3FD1-8E44-87BC-8E1CC5A6845D}"/>
              </a:ext>
            </a:extLst>
          </p:cNvPr>
          <p:cNvSpPr>
            <a:spLocks noGrp="1"/>
          </p:cNvSpPr>
          <p:nvPr>
            <p:ph type="sldNum" sz="quarter" idx="12"/>
          </p:nvPr>
        </p:nvSpPr>
        <p:spPr/>
        <p:txBody>
          <a:bodyPr/>
          <a:lstStyle/>
          <a:p>
            <a:fld id="{1109BE58-53EB-3547-B4F2-77BFCFA3B957}" type="slidenum">
              <a:rPr lang="en-GB" smtClean="0"/>
              <a:t>‹#›</a:t>
            </a:fld>
            <a:endParaRPr lang="en-GB"/>
          </a:p>
        </p:txBody>
      </p:sp>
    </p:spTree>
    <p:extLst>
      <p:ext uri="{BB962C8B-B14F-4D97-AF65-F5344CB8AC3E}">
        <p14:creationId xmlns:p14="http://schemas.microsoft.com/office/powerpoint/2010/main" val="2169000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9320F-6D70-0545-81F4-66FAE1241E6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4385E3C-024F-9F4E-8A57-C90882BD01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42B8CF4-4400-494E-934D-EDBBAF70E5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6E00B19-7CCB-D34E-9689-867654C847DD}"/>
              </a:ext>
            </a:extLst>
          </p:cNvPr>
          <p:cNvSpPr>
            <a:spLocks noGrp="1"/>
          </p:cNvSpPr>
          <p:nvPr>
            <p:ph type="dt" sz="half" idx="10"/>
          </p:nvPr>
        </p:nvSpPr>
        <p:spPr/>
        <p:txBody>
          <a:bodyPr/>
          <a:lstStyle/>
          <a:p>
            <a:fld id="{BF74AF36-AC24-DB40-BB15-1CD2507821AD}" type="datetimeFigureOut">
              <a:rPr lang="en-GB" smtClean="0"/>
              <a:t>03/06/2020</a:t>
            </a:fld>
            <a:endParaRPr lang="en-GB"/>
          </a:p>
        </p:txBody>
      </p:sp>
      <p:sp>
        <p:nvSpPr>
          <p:cNvPr id="6" name="Footer Placeholder 5">
            <a:extLst>
              <a:ext uri="{FF2B5EF4-FFF2-40B4-BE49-F238E27FC236}">
                <a16:creationId xmlns:a16="http://schemas.microsoft.com/office/drawing/2014/main" id="{9243244C-350A-6642-8257-0E39856B0C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14ACC8-D6FE-C843-A91A-6ADEA7B7016C}"/>
              </a:ext>
            </a:extLst>
          </p:cNvPr>
          <p:cNvSpPr>
            <a:spLocks noGrp="1"/>
          </p:cNvSpPr>
          <p:nvPr>
            <p:ph type="sldNum" sz="quarter" idx="12"/>
          </p:nvPr>
        </p:nvSpPr>
        <p:spPr/>
        <p:txBody>
          <a:bodyPr/>
          <a:lstStyle/>
          <a:p>
            <a:fld id="{1109BE58-53EB-3547-B4F2-77BFCFA3B957}" type="slidenum">
              <a:rPr lang="en-GB" smtClean="0"/>
              <a:t>‹#›</a:t>
            </a:fld>
            <a:endParaRPr lang="en-GB"/>
          </a:p>
        </p:txBody>
      </p:sp>
    </p:spTree>
    <p:extLst>
      <p:ext uri="{BB962C8B-B14F-4D97-AF65-F5344CB8AC3E}">
        <p14:creationId xmlns:p14="http://schemas.microsoft.com/office/powerpoint/2010/main" val="2635906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72CA-4ACE-004F-8C2D-6B5C74A0F5F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6484FA3-B0F2-D14C-921D-0270C63899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3ED2B354-B7B1-7C47-AE2C-E5963C79B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9C5E1F-7F2A-2141-B600-BEFAC93F2911}"/>
              </a:ext>
            </a:extLst>
          </p:cNvPr>
          <p:cNvSpPr>
            <a:spLocks noGrp="1"/>
          </p:cNvSpPr>
          <p:nvPr>
            <p:ph type="dt" sz="half" idx="10"/>
          </p:nvPr>
        </p:nvSpPr>
        <p:spPr/>
        <p:txBody>
          <a:bodyPr/>
          <a:lstStyle/>
          <a:p>
            <a:fld id="{BF74AF36-AC24-DB40-BB15-1CD2507821AD}" type="datetimeFigureOut">
              <a:rPr lang="en-GB" smtClean="0"/>
              <a:t>03/06/2020</a:t>
            </a:fld>
            <a:endParaRPr lang="en-GB"/>
          </a:p>
        </p:txBody>
      </p:sp>
      <p:sp>
        <p:nvSpPr>
          <p:cNvPr id="6" name="Footer Placeholder 5">
            <a:extLst>
              <a:ext uri="{FF2B5EF4-FFF2-40B4-BE49-F238E27FC236}">
                <a16:creationId xmlns:a16="http://schemas.microsoft.com/office/drawing/2014/main" id="{C3CB1DC1-A334-874C-A38F-0E458E8085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C613C-3E2B-7E49-9537-7CFA91049BC6}"/>
              </a:ext>
            </a:extLst>
          </p:cNvPr>
          <p:cNvSpPr>
            <a:spLocks noGrp="1"/>
          </p:cNvSpPr>
          <p:nvPr>
            <p:ph type="sldNum" sz="quarter" idx="12"/>
          </p:nvPr>
        </p:nvSpPr>
        <p:spPr/>
        <p:txBody>
          <a:bodyPr/>
          <a:lstStyle/>
          <a:p>
            <a:fld id="{1109BE58-53EB-3547-B4F2-77BFCFA3B957}" type="slidenum">
              <a:rPr lang="en-GB" smtClean="0"/>
              <a:t>‹#›</a:t>
            </a:fld>
            <a:endParaRPr lang="en-GB"/>
          </a:p>
        </p:txBody>
      </p:sp>
    </p:spTree>
    <p:extLst>
      <p:ext uri="{BB962C8B-B14F-4D97-AF65-F5344CB8AC3E}">
        <p14:creationId xmlns:p14="http://schemas.microsoft.com/office/powerpoint/2010/main" val="65072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903B46-CDB3-BC43-8E66-78088B1732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0EFF4A8-9201-3C4E-ADEE-C0866065E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74598A-B467-464C-8A9C-F4BDD6A837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4AF36-AC24-DB40-BB15-1CD2507821AD}" type="datetimeFigureOut">
              <a:rPr lang="en-GB" smtClean="0"/>
              <a:t>03/06/2020</a:t>
            </a:fld>
            <a:endParaRPr lang="en-GB"/>
          </a:p>
        </p:txBody>
      </p:sp>
      <p:sp>
        <p:nvSpPr>
          <p:cNvPr id="5" name="Footer Placeholder 4">
            <a:extLst>
              <a:ext uri="{FF2B5EF4-FFF2-40B4-BE49-F238E27FC236}">
                <a16:creationId xmlns:a16="http://schemas.microsoft.com/office/drawing/2014/main" id="{F5F61EE4-6930-DC4B-BB5E-744C219A00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BDC2A05-2840-814E-AA8F-DDB5D6CDC5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09BE58-53EB-3547-B4F2-77BFCFA3B957}" type="slidenum">
              <a:rPr lang="en-GB" smtClean="0"/>
              <a:t>‹#›</a:t>
            </a:fld>
            <a:endParaRPr lang="en-GB"/>
          </a:p>
        </p:txBody>
      </p:sp>
    </p:spTree>
    <p:extLst>
      <p:ext uri="{BB962C8B-B14F-4D97-AF65-F5344CB8AC3E}">
        <p14:creationId xmlns:p14="http://schemas.microsoft.com/office/powerpoint/2010/main" val="192718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tif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tif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tif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tif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3.tif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3.tif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3.tif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3.tif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3.tif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3.tiff"/><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3.tiff"/><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3.tif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3.tif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3.tiff"/><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tif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3.tif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838200" y="365125"/>
            <a:ext cx="9710530" cy="1325563"/>
          </a:xfrm>
        </p:spPr>
        <p:txBody>
          <a:bodyPr>
            <a:normAutofit/>
          </a:bodyPr>
          <a:lstStyle/>
          <a:p>
            <a:r>
              <a:rPr lang="en-GB" dirty="0"/>
              <a:t>In the space of weeks, we travelled up Maslow’s hierarchy of needs</a:t>
            </a:r>
          </a:p>
        </p:txBody>
      </p:sp>
      <p:pic>
        <p:nvPicPr>
          <p:cNvPr id="2" name="Picture 1">
            <a:extLst>
              <a:ext uri="{FF2B5EF4-FFF2-40B4-BE49-F238E27FC236}">
                <a16:creationId xmlns:a16="http://schemas.microsoft.com/office/drawing/2014/main" id="{CBD8F6E1-6CD1-2940-B54B-BB4B47D52CEB}"/>
              </a:ext>
            </a:extLst>
          </p:cNvPr>
          <p:cNvPicPr>
            <a:picLocks noChangeAspect="1"/>
          </p:cNvPicPr>
          <p:nvPr/>
        </p:nvPicPr>
        <p:blipFill>
          <a:blip r:embed="rId6"/>
          <a:stretch>
            <a:fillRect/>
          </a:stretch>
        </p:blipFill>
        <p:spPr>
          <a:xfrm>
            <a:off x="1005207" y="1629146"/>
            <a:ext cx="7735381" cy="5156920"/>
          </a:xfrm>
          <a:prstGeom prst="rect">
            <a:avLst/>
          </a:prstGeom>
        </p:spPr>
      </p:pic>
      <p:sp>
        <p:nvSpPr>
          <p:cNvPr id="4" name="TextBox 3">
            <a:extLst>
              <a:ext uri="{FF2B5EF4-FFF2-40B4-BE49-F238E27FC236}">
                <a16:creationId xmlns:a16="http://schemas.microsoft.com/office/drawing/2014/main" id="{A7113D15-61C5-E84A-B708-B0DB9FF8A6AF}"/>
              </a:ext>
            </a:extLst>
          </p:cNvPr>
          <p:cNvSpPr txBox="1"/>
          <p:nvPr/>
        </p:nvSpPr>
        <p:spPr>
          <a:xfrm>
            <a:off x="8773247" y="3090332"/>
            <a:ext cx="3246054" cy="1569660"/>
          </a:xfrm>
          <a:prstGeom prst="rect">
            <a:avLst/>
          </a:prstGeom>
          <a:noFill/>
        </p:spPr>
        <p:txBody>
          <a:bodyPr wrap="square" rtlCol="0">
            <a:spAutoFit/>
          </a:bodyPr>
          <a:lstStyle/>
          <a:p>
            <a:r>
              <a:rPr lang="en-GB" sz="2400" dirty="0"/>
              <a:t>At different rates, we all seem to be climbing-up the pyramid like the text book says we do</a:t>
            </a:r>
          </a:p>
        </p:txBody>
      </p:sp>
      <p:cxnSp>
        <p:nvCxnSpPr>
          <p:cNvPr id="7" name="Straight Connector 6">
            <a:extLst>
              <a:ext uri="{FF2B5EF4-FFF2-40B4-BE49-F238E27FC236}">
                <a16:creationId xmlns:a16="http://schemas.microsoft.com/office/drawing/2014/main" id="{DDF064A8-A011-F543-BB9A-AEE0421EFDD6}"/>
              </a:ext>
            </a:extLst>
          </p:cNvPr>
          <p:cNvCxnSpPr/>
          <p:nvPr/>
        </p:nvCxnSpPr>
        <p:spPr>
          <a:xfrm flipV="1">
            <a:off x="1385047" y="2837329"/>
            <a:ext cx="0" cy="3536577"/>
          </a:xfrm>
          <a:prstGeom prst="line">
            <a:avLst/>
          </a:prstGeom>
          <a:ln w="53975">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8BCBE39-C829-ED4B-AD6D-64AF8A7AF65B}"/>
              </a:ext>
            </a:extLst>
          </p:cNvPr>
          <p:cNvSpPr txBox="1"/>
          <p:nvPr/>
        </p:nvSpPr>
        <p:spPr>
          <a:xfrm rot="16200000">
            <a:off x="-455305" y="4708479"/>
            <a:ext cx="3246054" cy="369332"/>
          </a:xfrm>
          <a:prstGeom prst="rect">
            <a:avLst/>
          </a:prstGeom>
          <a:noFill/>
        </p:spPr>
        <p:txBody>
          <a:bodyPr wrap="square" rtlCol="0">
            <a:spAutoFit/>
          </a:bodyPr>
          <a:lstStyle/>
          <a:p>
            <a:r>
              <a:rPr lang="en-GB" b="1" dirty="0">
                <a:solidFill>
                  <a:srgbClr val="0070C0"/>
                </a:solidFill>
              </a:rPr>
              <a:t>Early-March</a:t>
            </a:r>
          </a:p>
        </p:txBody>
      </p:sp>
      <p:sp>
        <p:nvSpPr>
          <p:cNvPr id="14" name="TextBox 13">
            <a:extLst>
              <a:ext uri="{FF2B5EF4-FFF2-40B4-BE49-F238E27FC236}">
                <a16:creationId xmlns:a16="http://schemas.microsoft.com/office/drawing/2014/main" id="{D4382906-040F-1540-9F53-25BE049E6791}"/>
              </a:ext>
            </a:extLst>
          </p:cNvPr>
          <p:cNvSpPr txBox="1"/>
          <p:nvPr/>
        </p:nvSpPr>
        <p:spPr>
          <a:xfrm rot="16200000">
            <a:off x="-422646" y="1621307"/>
            <a:ext cx="3246054" cy="369332"/>
          </a:xfrm>
          <a:prstGeom prst="rect">
            <a:avLst/>
          </a:prstGeom>
          <a:noFill/>
        </p:spPr>
        <p:txBody>
          <a:bodyPr wrap="square" rtlCol="0">
            <a:spAutoFit/>
          </a:bodyPr>
          <a:lstStyle/>
          <a:p>
            <a:r>
              <a:rPr lang="en-GB" b="1" dirty="0">
                <a:solidFill>
                  <a:srgbClr val="0070C0"/>
                </a:solidFill>
              </a:rPr>
              <a:t>Mid-May ‘21</a:t>
            </a:r>
          </a:p>
        </p:txBody>
      </p:sp>
    </p:spTree>
    <p:extLst>
      <p:ext uri="{BB962C8B-B14F-4D97-AF65-F5344CB8AC3E}">
        <p14:creationId xmlns:p14="http://schemas.microsoft.com/office/powerpoint/2010/main" val="2642028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838200" y="365125"/>
            <a:ext cx="9710530" cy="1325563"/>
          </a:xfrm>
        </p:spPr>
        <p:txBody>
          <a:bodyPr>
            <a:normAutofit/>
          </a:bodyPr>
          <a:lstStyle/>
          <a:p>
            <a:r>
              <a:rPr lang="en-GB" dirty="0"/>
              <a:t>But with it will come a heightened sense of insecurity and craving for belonging</a:t>
            </a:r>
            <a:endParaRPr lang="en-GB" b="1" dirty="0"/>
          </a:p>
        </p:txBody>
      </p:sp>
      <p:sp>
        <p:nvSpPr>
          <p:cNvPr id="11" name="TextBox 10">
            <a:extLst>
              <a:ext uri="{FF2B5EF4-FFF2-40B4-BE49-F238E27FC236}">
                <a16:creationId xmlns:a16="http://schemas.microsoft.com/office/drawing/2014/main" id="{A1CEDB1D-1F78-6541-8801-D6604CBAE110}"/>
              </a:ext>
            </a:extLst>
          </p:cNvPr>
          <p:cNvSpPr txBox="1"/>
          <p:nvPr/>
        </p:nvSpPr>
        <p:spPr>
          <a:xfrm>
            <a:off x="777532" y="1848800"/>
            <a:ext cx="6237583" cy="4893647"/>
          </a:xfrm>
          <a:prstGeom prst="rect">
            <a:avLst/>
          </a:prstGeom>
          <a:noFill/>
        </p:spPr>
        <p:txBody>
          <a:bodyPr wrap="square" rtlCol="0">
            <a:spAutoFit/>
          </a:bodyPr>
          <a:lstStyle/>
          <a:p>
            <a:pPr marL="285750" lvl="0" indent="-285750">
              <a:buFont typeface="Arial" panose="020B0604020202020204" pitchFamily="34" charset="0"/>
              <a:buChar char="•"/>
            </a:pPr>
            <a:r>
              <a:rPr lang="en-GB" sz="2400" dirty="0"/>
              <a:t>There won’t really be a recovery in the way we recover from a financial crisis. We all know there won’t be a return to the normal of yesterday. </a:t>
            </a:r>
          </a:p>
          <a:p>
            <a:pPr marL="285750" lvl="0" indent="-285750">
              <a:buFont typeface="Arial" panose="020B0604020202020204" pitchFamily="34" charset="0"/>
              <a:buChar char="•"/>
            </a:pPr>
            <a:r>
              <a:rPr lang="en-GB" sz="2400" dirty="0"/>
              <a:t>And let’s face it, for the foreseeable future, we will inhabit the clothes of the social distancer in public, wear facemasks when in close proximity to others on public transport or in supermarkets, break the law if we attempt to handshake and refrain from travelling abroad or avoid making any great plans for the future.</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pic>
        <p:nvPicPr>
          <p:cNvPr id="10" name="Picture 9" descr="A person waiting for a train at a train station&#10;&#10;Description automatically generated">
            <a:extLst>
              <a:ext uri="{FF2B5EF4-FFF2-40B4-BE49-F238E27FC236}">
                <a16:creationId xmlns:a16="http://schemas.microsoft.com/office/drawing/2014/main" id="{0B874C85-894F-7B46-A01B-DDE457179B39}"/>
              </a:ext>
            </a:extLst>
          </p:cNvPr>
          <p:cNvPicPr>
            <a:picLocks noChangeAspect="1"/>
          </p:cNvPicPr>
          <p:nvPr/>
        </p:nvPicPr>
        <p:blipFill>
          <a:blip r:embed="rId6"/>
          <a:stretch>
            <a:fillRect/>
          </a:stretch>
        </p:blipFill>
        <p:spPr>
          <a:xfrm>
            <a:off x="7264322" y="1773907"/>
            <a:ext cx="4781471" cy="4718968"/>
          </a:xfrm>
          <a:prstGeom prst="rect">
            <a:avLst/>
          </a:prstGeom>
        </p:spPr>
      </p:pic>
    </p:spTree>
    <p:extLst>
      <p:ext uri="{BB962C8B-B14F-4D97-AF65-F5344CB8AC3E}">
        <p14:creationId xmlns:p14="http://schemas.microsoft.com/office/powerpoint/2010/main" val="103975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838200" y="365125"/>
            <a:ext cx="9710530" cy="1325563"/>
          </a:xfrm>
        </p:spPr>
        <p:txBody>
          <a:bodyPr>
            <a:normAutofit/>
          </a:bodyPr>
          <a:lstStyle/>
          <a:p>
            <a:r>
              <a:rPr lang="en-GB" dirty="0"/>
              <a:t>Perhaps for a good while yet…</a:t>
            </a:r>
            <a:endParaRPr lang="en-GB" b="1" dirty="0"/>
          </a:p>
        </p:txBody>
      </p:sp>
      <p:sp>
        <p:nvSpPr>
          <p:cNvPr id="11" name="TextBox 10">
            <a:extLst>
              <a:ext uri="{FF2B5EF4-FFF2-40B4-BE49-F238E27FC236}">
                <a16:creationId xmlns:a16="http://schemas.microsoft.com/office/drawing/2014/main" id="{A1CEDB1D-1F78-6541-8801-D6604CBAE110}"/>
              </a:ext>
            </a:extLst>
          </p:cNvPr>
          <p:cNvSpPr txBox="1"/>
          <p:nvPr/>
        </p:nvSpPr>
        <p:spPr>
          <a:xfrm>
            <a:off x="838200" y="1643843"/>
            <a:ext cx="4202306" cy="5262979"/>
          </a:xfrm>
          <a:prstGeom prst="rect">
            <a:avLst/>
          </a:prstGeom>
          <a:noFill/>
        </p:spPr>
        <p:txBody>
          <a:bodyPr wrap="square" rtlCol="0">
            <a:spAutoFit/>
          </a:bodyPr>
          <a:lstStyle/>
          <a:p>
            <a:pPr marL="285750" lvl="0" indent="-285750">
              <a:buFont typeface="Arial" panose="020B0604020202020204" pitchFamily="34" charset="0"/>
              <a:buChar char="•"/>
            </a:pPr>
            <a:r>
              <a:rPr lang="en-GB" sz="2400" dirty="0"/>
              <a:t>As Chris Whitty, UK’s Chief Medical Officer admitted only last week, </a:t>
            </a:r>
            <a:r>
              <a:rPr lang="en-GB" sz="2400" i="1" dirty="0"/>
              <a:t>“we might never find a vaccine”. </a:t>
            </a:r>
            <a:r>
              <a:rPr lang="en-GB" sz="2400" dirty="0"/>
              <a:t>WHO backed this up soon after. </a:t>
            </a:r>
          </a:p>
          <a:p>
            <a:pPr marL="285750" lvl="0" indent="-285750">
              <a:buFont typeface="Arial" panose="020B0604020202020204" pitchFamily="34" charset="0"/>
              <a:buChar char="•"/>
            </a:pPr>
            <a:r>
              <a:rPr lang="en-GB" sz="2400" dirty="0"/>
              <a:t>And we have to live with this, not wait for it to simply disappear</a:t>
            </a:r>
          </a:p>
          <a:p>
            <a:pPr marL="285750" lvl="0" indent="-285750">
              <a:buFont typeface="Arial" panose="020B0604020202020204" pitchFamily="34" charset="0"/>
              <a:buChar char="•"/>
            </a:pPr>
            <a:r>
              <a:rPr lang="en-GB" sz="2400" dirty="0"/>
              <a:t>And as time goes on, the effects of our physical and social freedoms being pruned will be felt all the more</a:t>
            </a:r>
          </a:p>
          <a:p>
            <a:pPr marL="285750" lvl="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pic>
        <p:nvPicPr>
          <p:cNvPr id="4" name="Picture 3" descr="A person wearing a suit and tie&#10;&#10;Description automatically generated">
            <a:extLst>
              <a:ext uri="{FF2B5EF4-FFF2-40B4-BE49-F238E27FC236}">
                <a16:creationId xmlns:a16="http://schemas.microsoft.com/office/drawing/2014/main" id="{FA7FE0BF-76DB-6246-BC9F-6530AECDE08D}"/>
              </a:ext>
            </a:extLst>
          </p:cNvPr>
          <p:cNvPicPr>
            <a:picLocks noChangeAspect="1"/>
          </p:cNvPicPr>
          <p:nvPr/>
        </p:nvPicPr>
        <p:blipFill>
          <a:blip r:embed="rId6"/>
          <a:stretch>
            <a:fillRect/>
          </a:stretch>
        </p:blipFill>
        <p:spPr>
          <a:xfrm>
            <a:off x="5125170" y="1941762"/>
            <a:ext cx="6779646" cy="3663827"/>
          </a:xfrm>
          <a:prstGeom prst="rect">
            <a:avLst/>
          </a:prstGeom>
        </p:spPr>
      </p:pic>
    </p:spTree>
    <p:extLst>
      <p:ext uri="{BB962C8B-B14F-4D97-AF65-F5344CB8AC3E}">
        <p14:creationId xmlns:p14="http://schemas.microsoft.com/office/powerpoint/2010/main" val="3635014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838200" y="365125"/>
            <a:ext cx="9710530" cy="1325563"/>
          </a:xfrm>
        </p:spPr>
        <p:txBody>
          <a:bodyPr>
            <a:normAutofit/>
          </a:bodyPr>
          <a:lstStyle/>
          <a:p>
            <a:r>
              <a:rPr lang="en-GB" dirty="0"/>
              <a:t>Brands have been on the descendancy, but seeking faith in institutions will rise</a:t>
            </a:r>
          </a:p>
        </p:txBody>
      </p:sp>
      <p:sp>
        <p:nvSpPr>
          <p:cNvPr id="11" name="TextBox 10">
            <a:extLst>
              <a:ext uri="{FF2B5EF4-FFF2-40B4-BE49-F238E27FC236}">
                <a16:creationId xmlns:a16="http://schemas.microsoft.com/office/drawing/2014/main" id="{A1CEDB1D-1F78-6541-8801-D6604CBAE110}"/>
              </a:ext>
            </a:extLst>
          </p:cNvPr>
          <p:cNvSpPr txBox="1"/>
          <p:nvPr/>
        </p:nvSpPr>
        <p:spPr>
          <a:xfrm>
            <a:off x="880532" y="1949219"/>
            <a:ext cx="10203104" cy="5632311"/>
          </a:xfrm>
          <a:prstGeom prst="rect">
            <a:avLst/>
          </a:prstGeom>
          <a:noFill/>
        </p:spPr>
        <p:txBody>
          <a:bodyPr wrap="square" rtlCol="0">
            <a:spAutoFit/>
          </a:bodyPr>
          <a:lstStyle/>
          <a:p>
            <a:pPr marL="285750" indent="-285750">
              <a:buFont typeface="Arial" panose="020B0604020202020204" pitchFamily="34" charset="0"/>
              <a:buChar char="•"/>
            </a:pPr>
            <a:r>
              <a:rPr lang="en-GB" sz="2400" dirty="0"/>
              <a:t>Brands used to enjoy a greater faith than they do now. That’s a very generalised comment and is probably truer for FMCG brands than say, tech brands. But such is the World today, most Brands certainly don’t enjoy the loyalty and trust they once earned. And launching new brands in this uncertain climate feels daunting.</a:t>
            </a:r>
          </a:p>
          <a:p>
            <a:pPr marL="285750" indent="-285750">
              <a:buFont typeface="Arial" panose="020B0604020202020204" pitchFamily="34" charset="0"/>
              <a:buChar char="•"/>
            </a:pPr>
            <a:endParaRPr lang="en-GB" sz="2400" dirty="0"/>
          </a:p>
          <a:p>
            <a:pPr marL="285750" lvl="0" indent="-285750">
              <a:buFont typeface="Arial" panose="020B0604020202020204" pitchFamily="34" charset="0"/>
              <a:buChar char="•"/>
            </a:pPr>
            <a:r>
              <a:rPr lang="en-GB" sz="2400" dirty="0"/>
              <a:t>When consumers share in a crisis, they crave that belonging and human contact, guidance and support from trusted, faithful institutions; with an increased need for belonging, you can imagine </a:t>
            </a:r>
            <a:r>
              <a:rPr lang="en-GB" sz="2400" i="1" dirty="0"/>
              <a:t>club</a:t>
            </a:r>
            <a:r>
              <a:rPr lang="en-GB" sz="2400" dirty="0"/>
              <a:t> affiliations will increase, be that football, religion, golf or wherever else you may place your faith or seek solace in. </a:t>
            </a:r>
          </a:p>
          <a:p>
            <a:pPr marL="285750" indent="-285750">
              <a:buFont typeface="Arial" panose="020B0604020202020204" pitchFamily="34" charset="0"/>
              <a:buChar char="•"/>
            </a:pPr>
            <a:endParaRPr lang="en-GB" sz="2400" dirty="0"/>
          </a:p>
          <a:p>
            <a:pPr marL="285750" lvl="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spTree>
    <p:extLst>
      <p:ext uri="{BB962C8B-B14F-4D97-AF65-F5344CB8AC3E}">
        <p14:creationId xmlns:p14="http://schemas.microsoft.com/office/powerpoint/2010/main" val="400204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880532" y="250367"/>
            <a:ext cx="9710530" cy="1325563"/>
          </a:xfrm>
        </p:spPr>
        <p:txBody>
          <a:bodyPr>
            <a:normAutofit/>
          </a:bodyPr>
          <a:lstStyle/>
          <a:p>
            <a:r>
              <a:rPr lang="en-GB" dirty="0"/>
              <a:t>Brands have a greater role to shine light when many are retreating into the dark</a:t>
            </a:r>
          </a:p>
        </p:txBody>
      </p:sp>
      <p:sp>
        <p:nvSpPr>
          <p:cNvPr id="11" name="TextBox 10">
            <a:extLst>
              <a:ext uri="{FF2B5EF4-FFF2-40B4-BE49-F238E27FC236}">
                <a16:creationId xmlns:a16="http://schemas.microsoft.com/office/drawing/2014/main" id="{A1CEDB1D-1F78-6541-8801-D6604CBAE110}"/>
              </a:ext>
            </a:extLst>
          </p:cNvPr>
          <p:cNvSpPr txBox="1"/>
          <p:nvPr/>
        </p:nvSpPr>
        <p:spPr>
          <a:xfrm>
            <a:off x="880532" y="1684723"/>
            <a:ext cx="5991323" cy="4893647"/>
          </a:xfrm>
          <a:prstGeom prst="rect">
            <a:avLst/>
          </a:prstGeom>
          <a:noFill/>
        </p:spPr>
        <p:txBody>
          <a:bodyPr wrap="square" rtlCol="0">
            <a:spAutoFit/>
          </a:bodyPr>
          <a:lstStyle/>
          <a:p>
            <a:pPr marL="285750" indent="-285750">
              <a:buFont typeface="Arial" panose="020B0604020202020204" pitchFamily="34" charset="0"/>
              <a:buChar char="•"/>
            </a:pPr>
            <a:r>
              <a:rPr lang="en-GB" sz="2400" dirty="0"/>
              <a:t>Large global brands are to cut ad spend harder – and for longer – in response to the coronavirus pandemic, according to fresh research from the World Federation of Advertisers (WFA).</a:t>
            </a:r>
          </a:p>
          <a:p>
            <a:pPr marL="285750" indent="-285750">
              <a:buFont typeface="Arial" panose="020B0604020202020204" pitchFamily="34" charset="0"/>
              <a:buChar char="•"/>
            </a:pPr>
            <a:r>
              <a:rPr lang="en-GB" sz="2400" dirty="0"/>
              <a:t>89% of large multinational companies have deferred marketing campaigns this April, up from 81% in March</a:t>
            </a:r>
          </a:p>
          <a:p>
            <a:pPr marL="285750" indent="-285750">
              <a:buFont typeface="Arial" panose="020B0604020202020204" pitchFamily="34" charset="0"/>
              <a:buChar char="•"/>
            </a:pPr>
            <a:r>
              <a:rPr lang="en-GB" sz="2400" dirty="0"/>
              <a:t>52% of marketers at these companies said they’ll now hold back ad spend for six months or more, compared to just 19% who mulled taking similar medium-term action last month</a:t>
            </a:r>
          </a:p>
        </p:txBody>
      </p:sp>
      <p:pic>
        <p:nvPicPr>
          <p:cNvPr id="4" name="Picture 3" descr="A close up of a calculator&#10;&#10;Description automatically generated">
            <a:extLst>
              <a:ext uri="{FF2B5EF4-FFF2-40B4-BE49-F238E27FC236}">
                <a16:creationId xmlns:a16="http://schemas.microsoft.com/office/drawing/2014/main" id="{443230F9-4B53-374E-A486-D5C648C407F6}"/>
              </a:ext>
            </a:extLst>
          </p:cNvPr>
          <p:cNvPicPr>
            <a:picLocks noChangeAspect="1"/>
          </p:cNvPicPr>
          <p:nvPr/>
        </p:nvPicPr>
        <p:blipFill>
          <a:blip r:embed="rId6"/>
          <a:stretch>
            <a:fillRect/>
          </a:stretch>
        </p:blipFill>
        <p:spPr>
          <a:xfrm>
            <a:off x="7195749" y="1599227"/>
            <a:ext cx="4378184" cy="4893648"/>
          </a:xfrm>
          <a:prstGeom prst="rect">
            <a:avLst/>
          </a:prstGeom>
        </p:spPr>
      </p:pic>
    </p:spTree>
    <p:extLst>
      <p:ext uri="{BB962C8B-B14F-4D97-AF65-F5344CB8AC3E}">
        <p14:creationId xmlns:p14="http://schemas.microsoft.com/office/powerpoint/2010/main" val="65099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605118" y="365125"/>
            <a:ext cx="9943612" cy="1325563"/>
          </a:xfrm>
        </p:spPr>
        <p:txBody>
          <a:bodyPr>
            <a:normAutofit/>
          </a:bodyPr>
          <a:lstStyle/>
          <a:p>
            <a:r>
              <a:rPr lang="en-GB" dirty="0"/>
              <a:t>To go mute, when consumers need you more than ever, lacks courage and foresight</a:t>
            </a:r>
          </a:p>
        </p:txBody>
      </p:sp>
      <p:sp>
        <p:nvSpPr>
          <p:cNvPr id="11" name="TextBox 10">
            <a:extLst>
              <a:ext uri="{FF2B5EF4-FFF2-40B4-BE49-F238E27FC236}">
                <a16:creationId xmlns:a16="http://schemas.microsoft.com/office/drawing/2014/main" id="{A1CEDB1D-1F78-6541-8801-D6604CBAE110}"/>
              </a:ext>
            </a:extLst>
          </p:cNvPr>
          <p:cNvSpPr txBox="1"/>
          <p:nvPr/>
        </p:nvSpPr>
        <p:spPr>
          <a:xfrm>
            <a:off x="726184" y="1690688"/>
            <a:ext cx="7398682" cy="5693866"/>
          </a:xfrm>
          <a:prstGeom prst="rect">
            <a:avLst/>
          </a:prstGeom>
          <a:noFill/>
        </p:spPr>
        <p:txBody>
          <a:bodyPr wrap="square" rtlCol="0">
            <a:spAutoFit/>
          </a:bodyPr>
          <a:lstStyle/>
          <a:p>
            <a:pPr marL="285750" lvl="0" indent="-285750">
              <a:buFont typeface="Arial" panose="020B0604020202020204" pitchFamily="34" charset="0"/>
              <a:buChar char="•"/>
            </a:pPr>
            <a:r>
              <a:rPr lang="en-GB" sz="2400" dirty="0"/>
              <a:t>Field and Binet concluded from the financial crisis of 2008, those brands that were there for consumers in their hour of need, benefitted from genuine consumer loyalty post-crisis, whilst other brands that bottled-it found it expensive and slow to regain trust and value</a:t>
            </a:r>
          </a:p>
          <a:p>
            <a:pPr marL="285750" lvl="0" indent="-285750">
              <a:buFont typeface="Arial" panose="020B0604020202020204" pitchFamily="34" charset="0"/>
              <a:buChar char="•"/>
            </a:pPr>
            <a:r>
              <a:rPr lang="en-GB" sz="2400" dirty="0"/>
              <a:t>Today Peter Field recommends that </a:t>
            </a:r>
          </a:p>
          <a:p>
            <a:pPr lvl="0"/>
            <a:r>
              <a:rPr lang="en-GB" sz="2400" i="1" dirty="0"/>
              <a:t>	</a:t>
            </a:r>
            <a:r>
              <a:rPr lang="en-GB" sz="2000" i="1" dirty="0"/>
              <a:t>“With appropriate sensitivity to the fearful state of most 	people, brand building (as opposed to sales activation) may 	in fact be the best approach…that may involve eye-catching 	initiatives that reflect the mood of the times… Brand 	advertising is not about profiting in recession, it’s about 	capitalising on recovery”</a:t>
            </a:r>
          </a:p>
          <a:p>
            <a:pPr marL="285750" lvl="0" indent="-285750">
              <a:buFont typeface="Arial" panose="020B0604020202020204" pitchFamily="34" charset="0"/>
              <a:buChar char="•"/>
            </a:pPr>
            <a:endParaRPr lang="en-GB" sz="2400" dirty="0"/>
          </a:p>
          <a:p>
            <a:pPr marL="285750" lvl="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pic>
        <p:nvPicPr>
          <p:cNvPr id="4" name="Picture 3" descr="A close up of a sign&#10;&#10;Description automatically generated">
            <a:extLst>
              <a:ext uri="{FF2B5EF4-FFF2-40B4-BE49-F238E27FC236}">
                <a16:creationId xmlns:a16="http://schemas.microsoft.com/office/drawing/2014/main" id="{F21BB8C7-EEE5-CF4D-B314-5471699C59DC}"/>
              </a:ext>
            </a:extLst>
          </p:cNvPr>
          <p:cNvPicPr>
            <a:picLocks noChangeAspect="1"/>
          </p:cNvPicPr>
          <p:nvPr/>
        </p:nvPicPr>
        <p:blipFill>
          <a:blip r:embed="rId6"/>
          <a:stretch>
            <a:fillRect/>
          </a:stretch>
        </p:blipFill>
        <p:spPr>
          <a:xfrm>
            <a:off x="8338914" y="1653283"/>
            <a:ext cx="3235019" cy="5163588"/>
          </a:xfrm>
          <a:prstGeom prst="rect">
            <a:avLst/>
          </a:prstGeom>
        </p:spPr>
      </p:pic>
    </p:spTree>
    <p:extLst>
      <p:ext uri="{BB962C8B-B14F-4D97-AF65-F5344CB8AC3E}">
        <p14:creationId xmlns:p14="http://schemas.microsoft.com/office/powerpoint/2010/main" val="2224991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580785" y="267897"/>
            <a:ext cx="9943612" cy="1325563"/>
          </a:xfrm>
        </p:spPr>
        <p:txBody>
          <a:bodyPr>
            <a:normAutofit/>
          </a:bodyPr>
          <a:lstStyle/>
          <a:p>
            <a:r>
              <a:rPr lang="en-GB" dirty="0"/>
              <a:t>In this Crisis, Brands have an even greater purpose as lifebuoys in a sea of uncertainty</a:t>
            </a:r>
          </a:p>
        </p:txBody>
      </p:sp>
      <p:pic>
        <p:nvPicPr>
          <p:cNvPr id="2" name="Picture 1">
            <a:extLst>
              <a:ext uri="{FF2B5EF4-FFF2-40B4-BE49-F238E27FC236}">
                <a16:creationId xmlns:a16="http://schemas.microsoft.com/office/drawing/2014/main" id="{3945962B-2A97-CD40-A3C7-9B94C2368310}"/>
              </a:ext>
            </a:extLst>
          </p:cNvPr>
          <p:cNvPicPr>
            <a:picLocks noChangeAspect="1"/>
          </p:cNvPicPr>
          <p:nvPr/>
        </p:nvPicPr>
        <p:blipFill>
          <a:blip r:embed="rId6"/>
          <a:stretch>
            <a:fillRect/>
          </a:stretch>
        </p:blipFill>
        <p:spPr>
          <a:xfrm>
            <a:off x="773506" y="1593460"/>
            <a:ext cx="9558171" cy="5461812"/>
          </a:xfrm>
          <a:prstGeom prst="rect">
            <a:avLst/>
          </a:prstGeom>
        </p:spPr>
      </p:pic>
      <p:sp>
        <p:nvSpPr>
          <p:cNvPr id="11" name="TextBox 10">
            <a:extLst>
              <a:ext uri="{FF2B5EF4-FFF2-40B4-BE49-F238E27FC236}">
                <a16:creationId xmlns:a16="http://schemas.microsoft.com/office/drawing/2014/main" id="{A1CEDB1D-1F78-6541-8801-D6604CBAE110}"/>
              </a:ext>
            </a:extLst>
          </p:cNvPr>
          <p:cNvSpPr txBox="1"/>
          <p:nvPr/>
        </p:nvSpPr>
        <p:spPr>
          <a:xfrm>
            <a:off x="880531" y="2326131"/>
            <a:ext cx="9344123" cy="5139869"/>
          </a:xfrm>
          <a:prstGeom prst="rect">
            <a:avLst/>
          </a:prstGeom>
          <a:noFill/>
        </p:spPr>
        <p:txBody>
          <a:bodyPr wrap="square" rtlCol="0">
            <a:spAutoFit/>
          </a:bodyPr>
          <a:lstStyle/>
          <a:p>
            <a:pPr marL="285750" lvl="0" indent="-285750">
              <a:buFont typeface="Arial" panose="020B0604020202020204" pitchFamily="34" charset="0"/>
              <a:buChar char="•"/>
            </a:pPr>
            <a:r>
              <a:rPr lang="en-GB" sz="2800" dirty="0"/>
              <a:t>As beacons of trust</a:t>
            </a:r>
          </a:p>
          <a:p>
            <a:pPr marL="285750" lvl="0" indent="-285750">
              <a:buFont typeface="Arial" panose="020B0604020202020204" pitchFamily="34" charset="0"/>
              <a:buChar char="•"/>
            </a:pPr>
            <a:r>
              <a:rPr lang="en-GB" sz="2800" dirty="0"/>
              <a:t>As rays of hope</a:t>
            </a:r>
          </a:p>
          <a:p>
            <a:pPr marL="285750" lvl="0" indent="-285750">
              <a:buFont typeface="Arial" panose="020B0604020202020204" pitchFamily="34" charset="0"/>
              <a:buChar char="•"/>
            </a:pPr>
            <a:r>
              <a:rPr lang="en-GB" sz="2800" dirty="0"/>
              <a:t>As moments of light relief</a:t>
            </a:r>
          </a:p>
          <a:p>
            <a:pPr marL="285750" indent="-285750">
              <a:buFont typeface="Arial" panose="020B0604020202020204" pitchFamily="34" charset="0"/>
              <a:buChar char="•"/>
            </a:pPr>
            <a:r>
              <a:rPr lang="en-GB" sz="2800" dirty="0"/>
              <a:t>As resources for empathy</a:t>
            </a:r>
          </a:p>
          <a:p>
            <a:pPr marL="285750" lvl="0" indent="-285750">
              <a:buFont typeface="Arial" panose="020B0604020202020204" pitchFamily="34" charset="0"/>
              <a:buChar char="•"/>
            </a:pPr>
            <a:r>
              <a:rPr lang="en-GB" sz="2800" dirty="0"/>
              <a:t>As rocks of reliability</a:t>
            </a:r>
          </a:p>
          <a:p>
            <a:pPr marL="285750" lvl="0" indent="-285750">
              <a:buFont typeface="Arial" panose="020B0604020202020204" pitchFamily="34" charset="0"/>
              <a:buChar char="•"/>
            </a:pPr>
            <a:r>
              <a:rPr lang="en-GB" sz="2800" dirty="0"/>
              <a:t>As sources for inspiration</a:t>
            </a:r>
          </a:p>
          <a:p>
            <a:pPr marL="285750" lvl="0" indent="-285750">
              <a:buFont typeface="Arial" panose="020B0604020202020204" pitchFamily="34" charset="0"/>
              <a:buChar char="•"/>
            </a:pPr>
            <a:endParaRPr lang="en-GB" sz="2800" dirty="0"/>
          </a:p>
          <a:p>
            <a:pPr marL="285750" lvl="0" indent="-285750">
              <a:buFont typeface="Arial" panose="020B0604020202020204" pitchFamily="34" charset="0"/>
              <a:buChar char="•"/>
            </a:pPr>
            <a:endParaRPr lang="en-GB" sz="2800" dirty="0"/>
          </a:p>
          <a:p>
            <a:pPr lvl="0" algn="ctr"/>
            <a:r>
              <a:rPr lang="en-GB" sz="2800" dirty="0">
                <a:solidFill>
                  <a:schemeClr val="bg1"/>
                </a:solidFill>
              </a:rPr>
              <a:t>Even more so, when subsequent peaks prompt Governments to </a:t>
            </a:r>
            <a:r>
              <a:rPr lang="en-GB" sz="2800" dirty="0" err="1">
                <a:solidFill>
                  <a:schemeClr val="bg1"/>
                </a:solidFill>
              </a:rPr>
              <a:t>yee</a:t>
            </a:r>
            <a:r>
              <a:rPr lang="en-GB" sz="2800" dirty="0">
                <a:solidFill>
                  <a:schemeClr val="bg1"/>
                </a:solidFill>
              </a:rPr>
              <a:t> and yaw, backtrack and contradict, blame and bluster</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spTree>
    <p:extLst>
      <p:ext uri="{BB962C8B-B14F-4D97-AF65-F5344CB8AC3E}">
        <p14:creationId xmlns:p14="http://schemas.microsoft.com/office/powerpoint/2010/main" val="538724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5"/>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6">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7"/>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696982" y="212250"/>
            <a:ext cx="9882245" cy="1325563"/>
          </a:xfrm>
        </p:spPr>
        <p:txBody>
          <a:bodyPr>
            <a:normAutofit/>
          </a:bodyPr>
          <a:lstStyle/>
          <a:p>
            <a:r>
              <a:rPr lang="en-GB" dirty="0"/>
              <a:t>And to shirk from courageous creativity will only neuter efforts to connect and engage</a:t>
            </a:r>
          </a:p>
        </p:txBody>
      </p:sp>
      <p:sp>
        <p:nvSpPr>
          <p:cNvPr id="11" name="TextBox 10">
            <a:extLst>
              <a:ext uri="{FF2B5EF4-FFF2-40B4-BE49-F238E27FC236}">
                <a16:creationId xmlns:a16="http://schemas.microsoft.com/office/drawing/2014/main" id="{A1CEDB1D-1F78-6541-8801-D6604CBAE110}"/>
              </a:ext>
            </a:extLst>
          </p:cNvPr>
          <p:cNvSpPr txBox="1"/>
          <p:nvPr/>
        </p:nvSpPr>
        <p:spPr>
          <a:xfrm>
            <a:off x="880532" y="2326131"/>
            <a:ext cx="5705798" cy="830997"/>
          </a:xfrm>
          <a:prstGeom prst="rect">
            <a:avLst/>
          </a:prstGeom>
          <a:noFill/>
        </p:spPr>
        <p:txBody>
          <a:bodyPr wrap="square" rtlCol="0">
            <a:spAutoFit/>
          </a:bodyPr>
          <a:lstStyle/>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pic>
        <p:nvPicPr>
          <p:cNvPr id="2" name="BBC – The Thick of it(720p)" descr="BBC – The Thick of it(720p)">
            <a:hlinkClick r:id="" action="ppaction://media"/>
            <a:extLst>
              <a:ext uri="{FF2B5EF4-FFF2-40B4-BE49-F238E27FC236}">
                <a16:creationId xmlns:a16="http://schemas.microsoft.com/office/drawing/2014/main" id="{B091135F-4406-BD40-9172-94F59317D89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80759" y="1619422"/>
            <a:ext cx="9598468" cy="5399138"/>
          </a:xfrm>
          <a:prstGeom prst="rect">
            <a:avLst/>
          </a:prstGeom>
        </p:spPr>
      </p:pic>
    </p:spTree>
    <p:extLst>
      <p:ext uri="{BB962C8B-B14F-4D97-AF65-F5344CB8AC3E}">
        <p14:creationId xmlns:p14="http://schemas.microsoft.com/office/powerpoint/2010/main" val="94234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5"/>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6">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7"/>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788756" y="212250"/>
            <a:ext cx="9882245" cy="1325563"/>
          </a:xfrm>
        </p:spPr>
        <p:txBody>
          <a:bodyPr>
            <a:normAutofit/>
          </a:bodyPr>
          <a:lstStyle/>
          <a:p>
            <a:r>
              <a:rPr lang="en-GB" dirty="0"/>
              <a:t>Where solid, comforting, wholesome values resonate all the more in a crisis</a:t>
            </a:r>
          </a:p>
        </p:txBody>
      </p:sp>
      <p:sp>
        <p:nvSpPr>
          <p:cNvPr id="11" name="TextBox 10">
            <a:extLst>
              <a:ext uri="{FF2B5EF4-FFF2-40B4-BE49-F238E27FC236}">
                <a16:creationId xmlns:a16="http://schemas.microsoft.com/office/drawing/2014/main" id="{A1CEDB1D-1F78-6541-8801-D6604CBAE110}"/>
              </a:ext>
            </a:extLst>
          </p:cNvPr>
          <p:cNvSpPr txBox="1"/>
          <p:nvPr/>
        </p:nvSpPr>
        <p:spPr>
          <a:xfrm>
            <a:off x="880532" y="2326131"/>
            <a:ext cx="5705798" cy="830997"/>
          </a:xfrm>
          <a:prstGeom prst="rect">
            <a:avLst/>
          </a:prstGeom>
          <a:noFill/>
        </p:spPr>
        <p:txBody>
          <a:bodyPr wrap="square" rtlCol="0">
            <a:spAutoFit/>
          </a:bodyPr>
          <a:lstStyle/>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pic>
        <p:nvPicPr>
          <p:cNvPr id="4" name="Lurpak &quot;Where there are cooks&quot; by Wieden &amp; Kennedy London(720p)" descr="Lurpak &quot;Where there are cooks&quot; by Wieden &amp; Kennedy London(720p)">
            <a:hlinkClick r:id="" action="ppaction://media"/>
            <a:extLst>
              <a:ext uri="{FF2B5EF4-FFF2-40B4-BE49-F238E27FC236}">
                <a16:creationId xmlns:a16="http://schemas.microsoft.com/office/drawing/2014/main" id="{6CEDA200-1543-7245-A04E-6BEABDBE82A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80532" y="1525017"/>
            <a:ext cx="9698695" cy="5455516"/>
          </a:xfrm>
          <a:prstGeom prst="rect">
            <a:avLst/>
          </a:prstGeom>
        </p:spPr>
      </p:pic>
    </p:spTree>
    <p:extLst>
      <p:ext uri="{BB962C8B-B14F-4D97-AF65-F5344CB8AC3E}">
        <p14:creationId xmlns:p14="http://schemas.microsoft.com/office/powerpoint/2010/main" val="155136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5"/>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6">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7"/>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696982" y="212250"/>
            <a:ext cx="9882245" cy="1325563"/>
          </a:xfrm>
        </p:spPr>
        <p:txBody>
          <a:bodyPr>
            <a:normAutofit/>
          </a:bodyPr>
          <a:lstStyle/>
          <a:p>
            <a:r>
              <a:rPr lang="en-GB" dirty="0"/>
              <a:t>Where less can be more</a:t>
            </a:r>
          </a:p>
        </p:txBody>
      </p:sp>
      <p:sp>
        <p:nvSpPr>
          <p:cNvPr id="11" name="TextBox 10">
            <a:extLst>
              <a:ext uri="{FF2B5EF4-FFF2-40B4-BE49-F238E27FC236}">
                <a16:creationId xmlns:a16="http://schemas.microsoft.com/office/drawing/2014/main" id="{A1CEDB1D-1F78-6541-8801-D6604CBAE110}"/>
              </a:ext>
            </a:extLst>
          </p:cNvPr>
          <p:cNvSpPr txBox="1"/>
          <p:nvPr/>
        </p:nvSpPr>
        <p:spPr>
          <a:xfrm>
            <a:off x="880532" y="2326131"/>
            <a:ext cx="5705798" cy="830997"/>
          </a:xfrm>
          <a:prstGeom prst="rect">
            <a:avLst/>
          </a:prstGeom>
          <a:noFill/>
        </p:spPr>
        <p:txBody>
          <a:bodyPr wrap="square" rtlCol="0">
            <a:spAutoFit/>
          </a:bodyPr>
          <a:lstStyle/>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pic>
        <p:nvPicPr>
          <p:cNvPr id="2" name="Portugal Não Parou _ Lidl Portugal(720p)" descr="Portugal Não Parou _ Lidl Portugal(720p)">
            <a:hlinkClick r:id="" action="ppaction://media"/>
            <a:extLst>
              <a:ext uri="{FF2B5EF4-FFF2-40B4-BE49-F238E27FC236}">
                <a16:creationId xmlns:a16="http://schemas.microsoft.com/office/drawing/2014/main" id="{F8AEFFC0-FE48-5A4B-BDE5-82D453F88A6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96982" y="1458862"/>
            <a:ext cx="9598468" cy="5399138"/>
          </a:xfrm>
          <a:prstGeom prst="rect">
            <a:avLst/>
          </a:prstGeom>
        </p:spPr>
      </p:pic>
    </p:spTree>
    <p:extLst>
      <p:ext uri="{BB962C8B-B14F-4D97-AF65-F5344CB8AC3E}">
        <p14:creationId xmlns:p14="http://schemas.microsoft.com/office/powerpoint/2010/main" val="133262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5"/>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6">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7"/>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696982" y="212250"/>
            <a:ext cx="9882245" cy="1325563"/>
          </a:xfrm>
        </p:spPr>
        <p:txBody>
          <a:bodyPr>
            <a:normAutofit/>
          </a:bodyPr>
          <a:lstStyle/>
          <a:p>
            <a:r>
              <a:rPr lang="en-GB" dirty="0"/>
              <a:t>Where the lightest of relief unites us and enhances our sense of belonging</a:t>
            </a:r>
          </a:p>
        </p:txBody>
      </p:sp>
      <p:sp>
        <p:nvSpPr>
          <p:cNvPr id="11" name="TextBox 10">
            <a:extLst>
              <a:ext uri="{FF2B5EF4-FFF2-40B4-BE49-F238E27FC236}">
                <a16:creationId xmlns:a16="http://schemas.microsoft.com/office/drawing/2014/main" id="{A1CEDB1D-1F78-6541-8801-D6604CBAE110}"/>
              </a:ext>
            </a:extLst>
          </p:cNvPr>
          <p:cNvSpPr txBox="1"/>
          <p:nvPr/>
        </p:nvSpPr>
        <p:spPr>
          <a:xfrm>
            <a:off x="880532" y="2326131"/>
            <a:ext cx="5705798" cy="830997"/>
          </a:xfrm>
          <a:prstGeom prst="rect">
            <a:avLst/>
          </a:prstGeom>
          <a:noFill/>
        </p:spPr>
        <p:txBody>
          <a:bodyPr wrap="square" rtlCol="0">
            <a:spAutoFit/>
          </a:bodyPr>
          <a:lstStyle/>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pic>
        <p:nvPicPr>
          <p:cNvPr id="2" name="Isolation Life - Parents(720p)" descr="Isolation Life - Parents(720p)">
            <a:hlinkClick r:id="" action="ppaction://media"/>
            <a:extLst>
              <a:ext uri="{FF2B5EF4-FFF2-40B4-BE49-F238E27FC236}">
                <a16:creationId xmlns:a16="http://schemas.microsoft.com/office/drawing/2014/main" id="{09F78374-4B82-C849-AE39-1DC0BEA52A9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42838" y="1463326"/>
            <a:ext cx="9590531" cy="5394674"/>
          </a:xfrm>
          <a:prstGeom prst="rect">
            <a:avLst/>
          </a:prstGeom>
        </p:spPr>
      </p:pic>
    </p:spTree>
    <p:extLst>
      <p:ext uri="{BB962C8B-B14F-4D97-AF65-F5344CB8AC3E}">
        <p14:creationId xmlns:p14="http://schemas.microsoft.com/office/powerpoint/2010/main" val="222802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838200" y="365125"/>
            <a:ext cx="9710530" cy="1325563"/>
          </a:xfrm>
        </p:spPr>
        <p:txBody>
          <a:bodyPr>
            <a:normAutofit/>
          </a:bodyPr>
          <a:lstStyle/>
          <a:p>
            <a:r>
              <a:rPr lang="en-GB" dirty="0"/>
              <a:t>You couldn’t find bog roll in early March</a:t>
            </a:r>
          </a:p>
        </p:txBody>
      </p:sp>
      <p:pic>
        <p:nvPicPr>
          <p:cNvPr id="2" name="Picture 1">
            <a:extLst>
              <a:ext uri="{FF2B5EF4-FFF2-40B4-BE49-F238E27FC236}">
                <a16:creationId xmlns:a16="http://schemas.microsoft.com/office/drawing/2014/main" id="{CBD8F6E1-6CD1-2940-B54B-BB4B47D52CEB}"/>
              </a:ext>
            </a:extLst>
          </p:cNvPr>
          <p:cNvPicPr>
            <a:picLocks noChangeAspect="1"/>
          </p:cNvPicPr>
          <p:nvPr/>
        </p:nvPicPr>
        <p:blipFill>
          <a:blip r:embed="rId6"/>
          <a:stretch>
            <a:fillRect/>
          </a:stretch>
        </p:blipFill>
        <p:spPr>
          <a:xfrm>
            <a:off x="1005207" y="1629146"/>
            <a:ext cx="7735381" cy="5156920"/>
          </a:xfrm>
          <a:prstGeom prst="rect">
            <a:avLst/>
          </a:prstGeom>
        </p:spPr>
      </p:pic>
      <p:cxnSp>
        <p:nvCxnSpPr>
          <p:cNvPr id="7" name="Straight Connector 6">
            <a:extLst>
              <a:ext uri="{FF2B5EF4-FFF2-40B4-BE49-F238E27FC236}">
                <a16:creationId xmlns:a16="http://schemas.microsoft.com/office/drawing/2014/main" id="{DDF064A8-A011-F543-BB9A-AEE0421EFDD6}"/>
              </a:ext>
            </a:extLst>
          </p:cNvPr>
          <p:cNvCxnSpPr/>
          <p:nvPr/>
        </p:nvCxnSpPr>
        <p:spPr>
          <a:xfrm flipV="1">
            <a:off x="1385047" y="2837329"/>
            <a:ext cx="0" cy="3536577"/>
          </a:xfrm>
          <a:prstGeom prst="line">
            <a:avLst/>
          </a:prstGeom>
          <a:ln w="53975">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8BCBE39-C829-ED4B-AD6D-64AF8A7AF65B}"/>
              </a:ext>
            </a:extLst>
          </p:cNvPr>
          <p:cNvSpPr txBox="1"/>
          <p:nvPr/>
        </p:nvSpPr>
        <p:spPr>
          <a:xfrm rot="16200000">
            <a:off x="-455305" y="4708479"/>
            <a:ext cx="3246054" cy="369332"/>
          </a:xfrm>
          <a:prstGeom prst="rect">
            <a:avLst/>
          </a:prstGeom>
          <a:noFill/>
        </p:spPr>
        <p:txBody>
          <a:bodyPr wrap="square" rtlCol="0">
            <a:spAutoFit/>
          </a:bodyPr>
          <a:lstStyle/>
          <a:p>
            <a:r>
              <a:rPr lang="en-GB" b="1" dirty="0">
                <a:solidFill>
                  <a:srgbClr val="0070C0"/>
                </a:solidFill>
              </a:rPr>
              <a:t>Early-March</a:t>
            </a:r>
          </a:p>
        </p:txBody>
      </p:sp>
      <p:sp>
        <p:nvSpPr>
          <p:cNvPr id="14" name="TextBox 13">
            <a:extLst>
              <a:ext uri="{FF2B5EF4-FFF2-40B4-BE49-F238E27FC236}">
                <a16:creationId xmlns:a16="http://schemas.microsoft.com/office/drawing/2014/main" id="{D4382906-040F-1540-9F53-25BE049E6791}"/>
              </a:ext>
            </a:extLst>
          </p:cNvPr>
          <p:cNvSpPr txBox="1"/>
          <p:nvPr/>
        </p:nvSpPr>
        <p:spPr>
          <a:xfrm rot="16200000">
            <a:off x="-422646" y="1621307"/>
            <a:ext cx="3246054" cy="369332"/>
          </a:xfrm>
          <a:prstGeom prst="rect">
            <a:avLst/>
          </a:prstGeom>
          <a:noFill/>
        </p:spPr>
        <p:txBody>
          <a:bodyPr wrap="square" rtlCol="0">
            <a:spAutoFit/>
          </a:bodyPr>
          <a:lstStyle/>
          <a:p>
            <a:r>
              <a:rPr lang="en-GB" b="1" dirty="0">
                <a:solidFill>
                  <a:srgbClr val="0070C0"/>
                </a:solidFill>
              </a:rPr>
              <a:t>Mid-May ‘21</a:t>
            </a:r>
          </a:p>
        </p:txBody>
      </p:sp>
      <p:sp>
        <p:nvSpPr>
          <p:cNvPr id="15" name="TextBox 14">
            <a:extLst>
              <a:ext uri="{FF2B5EF4-FFF2-40B4-BE49-F238E27FC236}">
                <a16:creationId xmlns:a16="http://schemas.microsoft.com/office/drawing/2014/main" id="{34D0E82E-26C3-DB4D-B787-E30A7582C494}"/>
              </a:ext>
            </a:extLst>
          </p:cNvPr>
          <p:cNvSpPr txBox="1"/>
          <p:nvPr/>
        </p:nvSpPr>
        <p:spPr>
          <a:xfrm>
            <a:off x="7457651" y="6114201"/>
            <a:ext cx="4042766" cy="369332"/>
          </a:xfrm>
          <a:prstGeom prst="rect">
            <a:avLst/>
          </a:prstGeom>
          <a:noFill/>
        </p:spPr>
        <p:txBody>
          <a:bodyPr wrap="square" rtlCol="0">
            <a:spAutoFit/>
          </a:bodyPr>
          <a:lstStyle/>
          <a:p>
            <a:r>
              <a:rPr lang="en-GB" b="1" dirty="0"/>
              <a:t>Loo rolls and pillow packs of pasta</a:t>
            </a:r>
          </a:p>
        </p:txBody>
      </p:sp>
      <p:pic>
        <p:nvPicPr>
          <p:cNvPr id="5" name="Picture 4">
            <a:extLst>
              <a:ext uri="{FF2B5EF4-FFF2-40B4-BE49-F238E27FC236}">
                <a16:creationId xmlns:a16="http://schemas.microsoft.com/office/drawing/2014/main" id="{36BB56B2-625B-D445-A103-C2182D0106F9}"/>
              </a:ext>
            </a:extLst>
          </p:cNvPr>
          <p:cNvPicPr>
            <a:picLocks noChangeAspect="1"/>
          </p:cNvPicPr>
          <p:nvPr/>
        </p:nvPicPr>
        <p:blipFill>
          <a:blip r:embed="rId7"/>
          <a:stretch>
            <a:fillRect/>
          </a:stretch>
        </p:blipFill>
        <p:spPr>
          <a:xfrm>
            <a:off x="7207693" y="2231873"/>
            <a:ext cx="4762500" cy="3378200"/>
          </a:xfrm>
          <a:prstGeom prst="rect">
            <a:avLst/>
          </a:prstGeom>
        </p:spPr>
      </p:pic>
    </p:spTree>
    <p:extLst>
      <p:ext uri="{BB962C8B-B14F-4D97-AF65-F5344CB8AC3E}">
        <p14:creationId xmlns:p14="http://schemas.microsoft.com/office/powerpoint/2010/main" val="858017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13447"/>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5"/>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6">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7"/>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548215" y="212250"/>
            <a:ext cx="9882245" cy="1325563"/>
          </a:xfrm>
        </p:spPr>
        <p:txBody>
          <a:bodyPr>
            <a:normAutofit/>
          </a:bodyPr>
          <a:lstStyle/>
          <a:p>
            <a:r>
              <a:rPr lang="en-GB" dirty="0"/>
              <a:t>Where authentic and personable trump glitzy and sentimental</a:t>
            </a:r>
          </a:p>
        </p:txBody>
      </p:sp>
      <p:sp>
        <p:nvSpPr>
          <p:cNvPr id="11" name="TextBox 10">
            <a:extLst>
              <a:ext uri="{FF2B5EF4-FFF2-40B4-BE49-F238E27FC236}">
                <a16:creationId xmlns:a16="http://schemas.microsoft.com/office/drawing/2014/main" id="{A1CEDB1D-1F78-6541-8801-D6604CBAE110}"/>
              </a:ext>
            </a:extLst>
          </p:cNvPr>
          <p:cNvSpPr txBox="1"/>
          <p:nvPr/>
        </p:nvSpPr>
        <p:spPr>
          <a:xfrm>
            <a:off x="880532" y="2326131"/>
            <a:ext cx="5705798" cy="830997"/>
          </a:xfrm>
          <a:prstGeom prst="rect">
            <a:avLst/>
          </a:prstGeom>
          <a:noFill/>
        </p:spPr>
        <p:txBody>
          <a:bodyPr wrap="square" rtlCol="0">
            <a:spAutoFit/>
          </a:bodyPr>
          <a:lstStyle/>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pic>
        <p:nvPicPr>
          <p:cNvPr id="5" name="Voices  Maria Ferguson and Matt Abbott on all that matters for their wedding day in 6 months’ time(720p)" descr="Voices  Maria Ferguson and Matt Abbott on all that matters for their wedding day in 6 months’ time(720p)">
            <a:hlinkClick r:id="" action="ppaction://media"/>
            <a:extLst>
              <a:ext uri="{FF2B5EF4-FFF2-40B4-BE49-F238E27FC236}">
                <a16:creationId xmlns:a16="http://schemas.microsoft.com/office/drawing/2014/main" id="{7FEF97D9-82FC-2E44-BAA6-6B63C9F2822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96982" y="1466599"/>
            <a:ext cx="9584713" cy="5391401"/>
          </a:xfrm>
          <a:prstGeom prst="rect">
            <a:avLst/>
          </a:prstGeom>
        </p:spPr>
      </p:pic>
    </p:spTree>
    <p:extLst>
      <p:ext uri="{BB962C8B-B14F-4D97-AF65-F5344CB8AC3E}">
        <p14:creationId xmlns:p14="http://schemas.microsoft.com/office/powerpoint/2010/main" val="229503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696982" y="212250"/>
            <a:ext cx="9882245" cy="1325563"/>
          </a:xfrm>
        </p:spPr>
        <p:txBody>
          <a:bodyPr>
            <a:normAutofit/>
          </a:bodyPr>
          <a:lstStyle/>
          <a:p>
            <a:r>
              <a:rPr lang="en-GB" dirty="0"/>
              <a:t>Where brands encourage connections when none are allowed</a:t>
            </a:r>
          </a:p>
        </p:txBody>
      </p:sp>
      <p:sp>
        <p:nvSpPr>
          <p:cNvPr id="11" name="TextBox 10">
            <a:extLst>
              <a:ext uri="{FF2B5EF4-FFF2-40B4-BE49-F238E27FC236}">
                <a16:creationId xmlns:a16="http://schemas.microsoft.com/office/drawing/2014/main" id="{A1CEDB1D-1F78-6541-8801-D6604CBAE110}"/>
              </a:ext>
            </a:extLst>
          </p:cNvPr>
          <p:cNvSpPr txBox="1"/>
          <p:nvPr/>
        </p:nvSpPr>
        <p:spPr>
          <a:xfrm>
            <a:off x="880532" y="2326131"/>
            <a:ext cx="5705798" cy="830997"/>
          </a:xfrm>
          <a:prstGeom prst="rect">
            <a:avLst/>
          </a:prstGeom>
          <a:noFill/>
        </p:spPr>
        <p:txBody>
          <a:bodyPr wrap="square" rtlCol="0">
            <a:spAutoFit/>
          </a:bodyPr>
          <a:lstStyle/>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pic>
        <p:nvPicPr>
          <p:cNvPr id="2" name="Picture 1">
            <a:extLst>
              <a:ext uri="{FF2B5EF4-FFF2-40B4-BE49-F238E27FC236}">
                <a16:creationId xmlns:a16="http://schemas.microsoft.com/office/drawing/2014/main" id="{E927CE45-C6BB-8B4E-BF9C-C76245588B6E}"/>
              </a:ext>
            </a:extLst>
          </p:cNvPr>
          <p:cNvPicPr>
            <a:picLocks noChangeAspect="1"/>
          </p:cNvPicPr>
          <p:nvPr/>
        </p:nvPicPr>
        <p:blipFill>
          <a:blip r:embed="rId6"/>
          <a:stretch>
            <a:fillRect/>
          </a:stretch>
        </p:blipFill>
        <p:spPr>
          <a:xfrm>
            <a:off x="363206" y="1672462"/>
            <a:ext cx="5702300" cy="3810000"/>
          </a:xfrm>
          <a:prstGeom prst="rect">
            <a:avLst/>
          </a:prstGeom>
        </p:spPr>
      </p:pic>
      <p:pic>
        <p:nvPicPr>
          <p:cNvPr id="5" name="Picture 4">
            <a:extLst>
              <a:ext uri="{FF2B5EF4-FFF2-40B4-BE49-F238E27FC236}">
                <a16:creationId xmlns:a16="http://schemas.microsoft.com/office/drawing/2014/main" id="{E4A64BAE-2DA7-1D46-9C0A-FEAE6D30D28A}"/>
              </a:ext>
            </a:extLst>
          </p:cNvPr>
          <p:cNvPicPr>
            <a:picLocks noChangeAspect="1"/>
          </p:cNvPicPr>
          <p:nvPr/>
        </p:nvPicPr>
        <p:blipFill>
          <a:blip r:embed="rId7"/>
          <a:stretch>
            <a:fillRect/>
          </a:stretch>
        </p:blipFill>
        <p:spPr>
          <a:xfrm>
            <a:off x="6252812" y="1672462"/>
            <a:ext cx="5702300" cy="3810000"/>
          </a:xfrm>
          <a:prstGeom prst="rect">
            <a:avLst/>
          </a:prstGeom>
        </p:spPr>
      </p:pic>
      <p:sp>
        <p:nvSpPr>
          <p:cNvPr id="7" name="TextBox 6">
            <a:extLst>
              <a:ext uri="{FF2B5EF4-FFF2-40B4-BE49-F238E27FC236}">
                <a16:creationId xmlns:a16="http://schemas.microsoft.com/office/drawing/2014/main" id="{C821B3D5-E819-C348-B087-8217526FF414}"/>
              </a:ext>
            </a:extLst>
          </p:cNvPr>
          <p:cNvSpPr txBox="1"/>
          <p:nvPr/>
        </p:nvSpPr>
        <p:spPr>
          <a:xfrm>
            <a:off x="2608730" y="5617111"/>
            <a:ext cx="7637929" cy="369332"/>
          </a:xfrm>
          <a:prstGeom prst="rect">
            <a:avLst/>
          </a:prstGeom>
          <a:noFill/>
        </p:spPr>
        <p:txBody>
          <a:bodyPr wrap="square" rtlCol="0">
            <a:spAutoFit/>
          </a:bodyPr>
          <a:lstStyle/>
          <a:p>
            <a:r>
              <a:rPr lang="en-GB" dirty="0"/>
              <a:t>Spotify using the power of audio to bring people together even during lockdown</a:t>
            </a:r>
          </a:p>
        </p:txBody>
      </p:sp>
    </p:spTree>
    <p:extLst>
      <p:ext uri="{BB962C8B-B14F-4D97-AF65-F5344CB8AC3E}">
        <p14:creationId xmlns:p14="http://schemas.microsoft.com/office/powerpoint/2010/main" val="951193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685107" y="72899"/>
            <a:ext cx="9882245" cy="1325563"/>
          </a:xfrm>
        </p:spPr>
        <p:txBody>
          <a:bodyPr>
            <a:normAutofit/>
          </a:bodyPr>
          <a:lstStyle/>
          <a:p>
            <a:r>
              <a:rPr lang="en-GB" dirty="0"/>
              <a:t>Where sheer brilliance can still shine bright</a:t>
            </a:r>
          </a:p>
        </p:txBody>
      </p:sp>
      <p:sp>
        <p:nvSpPr>
          <p:cNvPr id="11" name="TextBox 10">
            <a:extLst>
              <a:ext uri="{FF2B5EF4-FFF2-40B4-BE49-F238E27FC236}">
                <a16:creationId xmlns:a16="http://schemas.microsoft.com/office/drawing/2014/main" id="{A1CEDB1D-1F78-6541-8801-D6604CBAE110}"/>
              </a:ext>
            </a:extLst>
          </p:cNvPr>
          <p:cNvSpPr txBox="1"/>
          <p:nvPr/>
        </p:nvSpPr>
        <p:spPr>
          <a:xfrm>
            <a:off x="880532" y="2326131"/>
            <a:ext cx="5705798" cy="830997"/>
          </a:xfrm>
          <a:prstGeom prst="rect">
            <a:avLst/>
          </a:prstGeom>
          <a:noFill/>
        </p:spPr>
        <p:txBody>
          <a:bodyPr wrap="square" rtlCol="0">
            <a:spAutoFit/>
          </a:bodyPr>
          <a:lstStyle/>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pic>
        <p:nvPicPr>
          <p:cNvPr id="4" name="Picture 3">
            <a:extLst>
              <a:ext uri="{FF2B5EF4-FFF2-40B4-BE49-F238E27FC236}">
                <a16:creationId xmlns:a16="http://schemas.microsoft.com/office/drawing/2014/main" id="{DC12C2AA-4AE7-6745-8641-D678D28DB12E}"/>
              </a:ext>
            </a:extLst>
          </p:cNvPr>
          <p:cNvPicPr>
            <a:picLocks noChangeAspect="1"/>
          </p:cNvPicPr>
          <p:nvPr/>
        </p:nvPicPr>
        <p:blipFill>
          <a:blip r:embed="rId6"/>
          <a:stretch>
            <a:fillRect/>
          </a:stretch>
        </p:blipFill>
        <p:spPr>
          <a:xfrm>
            <a:off x="2447703" y="1433403"/>
            <a:ext cx="7296593" cy="5359768"/>
          </a:xfrm>
          <a:prstGeom prst="rect">
            <a:avLst/>
          </a:prstGeom>
        </p:spPr>
      </p:pic>
    </p:spTree>
    <p:extLst>
      <p:ext uri="{BB962C8B-B14F-4D97-AF65-F5344CB8AC3E}">
        <p14:creationId xmlns:p14="http://schemas.microsoft.com/office/powerpoint/2010/main" val="1108540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838201" y="212250"/>
            <a:ext cx="9882245" cy="1325563"/>
          </a:xfrm>
        </p:spPr>
        <p:txBody>
          <a:bodyPr>
            <a:normAutofit/>
          </a:bodyPr>
          <a:lstStyle/>
          <a:p>
            <a:r>
              <a:rPr lang="en-GB" dirty="0"/>
              <a:t>So, creativity craves a crisis like Covid-19</a:t>
            </a:r>
          </a:p>
        </p:txBody>
      </p:sp>
      <p:sp>
        <p:nvSpPr>
          <p:cNvPr id="11" name="TextBox 10">
            <a:extLst>
              <a:ext uri="{FF2B5EF4-FFF2-40B4-BE49-F238E27FC236}">
                <a16:creationId xmlns:a16="http://schemas.microsoft.com/office/drawing/2014/main" id="{A1CEDB1D-1F78-6541-8801-D6604CBAE110}"/>
              </a:ext>
            </a:extLst>
          </p:cNvPr>
          <p:cNvSpPr txBox="1"/>
          <p:nvPr/>
        </p:nvSpPr>
        <p:spPr>
          <a:xfrm>
            <a:off x="880532" y="2326131"/>
            <a:ext cx="5705798" cy="830997"/>
          </a:xfrm>
          <a:prstGeom prst="rect">
            <a:avLst/>
          </a:prstGeom>
          <a:noFill/>
        </p:spPr>
        <p:txBody>
          <a:bodyPr wrap="square" rtlCol="0">
            <a:spAutoFit/>
          </a:bodyPr>
          <a:lstStyle/>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sp>
        <p:nvSpPr>
          <p:cNvPr id="10" name="TextBox 9">
            <a:extLst>
              <a:ext uri="{FF2B5EF4-FFF2-40B4-BE49-F238E27FC236}">
                <a16:creationId xmlns:a16="http://schemas.microsoft.com/office/drawing/2014/main" id="{24F444BE-1C24-474A-8E3A-91C54BA1C8A3}"/>
              </a:ext>
            </a:extLst>
          </p:cNvPr>
          <p:cNvSpPr txBox="1"/>
          <p:nvPr/>
        </p:nvSpPr>
        <p:spPr>
          <a:xfrm>
            <a:off x="645112" y="1382034"/>
            <a:ext cx="4984062" cy="6001643"/>
          </a:xfrm>
          <a:prstGeom prst="rect">
            <a:avLst/>
          </a:prstGeom>
          <a:noFill/>
        </p:spPr>
        <p:txBody>
          <a:bodyPr wrap="square" rtlCol="0">
            <a:spAutoFit/>
          </a:bodyPr>
          <a:lstStyle/>
          <a:p>
            <a:pPr marL="285750" indent="-285750">
              <a:buFont typeface="Arial" panose="020B0604020202020204" pitchFamily="34" charset="0"/>
              <a:buChar char="•"/>
            </a:pPr>
            <a:r>
              <a:rPr lang="en-GB" sz="2400" dirty="0"/>
              <a:t>Now, more than ever, Brands need to fulfil their purpose and step-up to the plate</a:t>
            </a:r>
          </a:p>
          <a:p>
            <a:pPr marL="285750" indent="-285750">
              <a:buFont typeface="Arial" panose="020B0604020202020204" pitchFamily="34" charset="0"/>
              <a:buChar char="•"/>
            </a:pPr>
            <a:r>
              <a:rPr lang="en-GB" sz="2400" dirty="0"/>
              <a:t>They need </a:t>
            </a:r>
            <a:r>
              <a:rPr lang="en-GB" sz="2400" i="1" dirty="0" err="1"/>
              <a:t>cojonas</a:t>
            </a:r>
            <a:r>
              <a:rPr lang="en-GB" sz="2400" dirty="0"/>
              <a:t> to lead where others have bottled-it</a:t>
            </a:r>
          </a:p>
          <a:p>
            <a:pPr marL="285750" indent="-285750">
              <a:buFont typeface="Arial" panose="020B0604020202020204" pitchFamily="34" charset="0"/>
              <a:buChar char="•"/>
            </a:pPr>
            <a:r>
              <a:rPr lang="en-GB" sz="2400" dirty="0"/>
              <a:t>If you ever wish consumers to </a:t>
            </a:r>
            <a:r>
              <a:rPr lang="en-GB" sz="2400" dirty="0">
                <a:solidFill>
                  <a:srgbClr val="FF0000"/>
                </a:solidFill>
              </a:rPr>
              <a:t>question</a:t>
            </a:r>
            <a:r>
              <a:rPr lang="en-GB" sz="2400" dirty="0"/>
              <a:t>, </a:t>
            </a:r>
            <a:r>
              <a:rPr lang="en-GB" sz="2400" dirty="0">
                <a:solidFill>
                  <a:srgbClr val="FF0000"/>
                </a:solidFill>
              </a:rPr>
              <a:t>wonder</a:t>
            </a:r>
            <a:r>
              <a:rPr lang="en-GB" sz="2400" dirty="0"/>
              <a:t> or </a:t>
            </a:r>
            <a:r>
              <a:rPr lang="en-GB" sz="2400" dirty="0">
                <a:solidFill>
                  <a:srgbClr val="FF0000"/>
                </a:solidFill>
              </a:rPr>
              <a:t>think</a:t>
            </a:r>
            <a:r>
              <a:rPr lang="en-GB" sz="2400" dirty="0"/>
              <a:t>, then you really don’t have a choice</a:t>
            </a:r>
          </a:p>
          <a:p>
            <a:pPr marL="285750" indent="-285750">
              <a:buFont typeface="Arial" panose="020B0604020202020204" pitchFamily="34" charset="0"/>
              <a:buChar char="•"/>
            </a:pPr>
            <a:r>
              <a:rPr lang="en-GB" sz="2400" dirty="0"/>
              <a:t>In 35 x years I’ve never seen a Brand achieve any of this without creativity that stretches</a:t>
            </a:r>
          </a:p>
          <a:p>
            <a:pPr marL="285750" indent="-285750">
              <a:buFont typeface="Arial" panose="020B0604020202020204" pitchFamily="34" charset="0"/>
              <a:buChar char="•"/>
            </a:pPr>
            <a:r>
              <a:rPr lang="en-GB" sz="2400" dirty="0"/>
              <a:t>Think re-set, not change – and creativity will flourish</a:t>
            </a:r>
          </a:p>
          <a:p>
            <a:pPr marL="285750" lvl="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pic>
        <p:nvPicPr>
          <p:cNvPr id="12" name="Picture 11">
            <a:extLst>
              <a:ext uri="{FF2B5EF4-FFF2-40B4-BE49-F238E27FC236}">
                <a16:creationId xmlns:a16="http://schemas.microsoft.com/office/drawing/2014/main" id="{1C8E8065-34FA-AC4A-81B9-3CABF88372D8}"/>
              </a:ext>
            </a:extLst>
          </p:cNvPr>
          <p:cNvPicPr>
            <a:picLocks noChangeAspect="1"/>
          </p:cNvPicPr>
          <p:nvPr/>
        </p:nvPicPr>
        <p:blipFill>
          <a:blip r:embed="rId6"/>
          <a:stretch>
            <a:fillRect/>
          </a:stretch>
        </p:blipFill>
        <p:spPr>
          <a:xfrm>
            <a:off x="5735780" y="2472861"/>
            <a:ext cx="5705798" cy="3211717"/>
          </a:xfrm>
          <a:prstGeom prst="rect">
            <a:avLst/>
          </a:prstGeom>
        </p:spPr>
      </p:pic>
      <p:sp>
        <p:nvSpPr>
          <p:cNvPr id="13" name="Title 1">
            <a:extLst>
              <a:ext uri="{FF2B5EF4-FFF2-40B4-BE49-F238E27FC236}">
                <a16:creationId xmlns:a16="http://schemas.microsoft.com/office/drawing/2014/main" id="{151D1A24-A838-C143-97C9-778350FA11E2}"/>
              </a:ext>
            </a:extLst>
          </p:cNvPr>
          <p:cNvSpPr txBox="1">
            <a:spLocks/>
          </p:cNvSpPr>
          <p:nvPr/>
        </p:nvSpPr>
        <p:spPr>
          <a:xfrm>
            <a:off x="5864594" y="3317154"/>
            <a:ext cx="5448170" cy="896349"/>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6000" b="1" dirty="0">
                <a:solidFill>
                  <a:srgbClr val="FF0000"/>
                </a:solidFill>
                <a:latin typeface="Duera PERSONAL USE Expanded Med" pitchFamily="2" charset="77"/>
              </a:rPr>
              <a:t>Creativity Craves Crisis</a:t>
            </a:r>
          </a:p>
          <a:p>
            <a:endParaRPr lang="en-GB" sz="6600" b="1" dirty="0"/>
          </a:p>
          <a:p>
            <a:endParaRPr lang="en-GB" sz="8600" b="1" dirty="0">
              <a:solidFill>
                <a:schemeClr val="bg1"/>
              </a:solidFill>
            </a:endParaRPr>
          </a:p>
        </p:txBody>
      </p:sp>
    </p:spTree>
    <p:extLst>
      <p:ext uri="{BB962C8B-B14F-4D97-AF65-F5344CB8AC3E}">
        <p14:creationId xmlns:p14="http://schemas.microsoft.com/office/powerpoint/2010/main" val="4020074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838200" y="365125"/>
            <a:ext cx="9710530" cy="1325563"/>
          </a:xfrm>
        </p:spPr>
        <p:txBody>
          <a:bodyPr>
            <a:normAutofit/>
          </a:bodyPr>
          <a:lstStyle/>
          <a:p>
            <a:r>
              <a:rPr lang="en-GB" dirty="0"/>
              <a:t>Soon after, hand sanitizers were selling on Amazon for £50!</a:t>
            </a:r>
          </a:p>
        </p:txBody>
      </p:sp>
      <p:pic>
        <p:nvPicPr>
          <p:cNvPr id="2" name="Picture 1">
            <a:extLst>
              <a:ext uri="{FF2B5EF4-FFF2-40B4-BE49-F238E27FC236}">
                <a16:creationId xmlns:a16="http://schemas.microsoft.com/office/drawing/2014/main" id="{CBD8F6E1-6CD1-2940-B54B-BB4B47D52CEB}"/>
              </a:ext>
            </a:extLst>
          </p:cNvPr>
          <p:cNvPicPr>
            <a:picLocks noChangeAspect="1"/>
          </p:cNvPicPr>
          <p:nvPr/>
        </p:nvPicPr>
        <p:blipFill>
          <a:blip r:embed="rId6"/>
          <a:stretch>
            <a:fillRect/>
          </a:stretch>
        </p:blipFill>
        <p:spPr>
          <a:xfrm>
            <a:off x="1005207" y="1629146"/>
            <a:ext cx="7735381" cy="5156920"/>
          </a:xfrm>
          <a:prstGeom prst="rect">
            <a:avLst/>
          </a:prstGeom>
        </p:spPr>
      </p:pic>
      <p:cxnSp>
        <p:nvCxnSpPr>
          <p:cNvPr id="7" name="Straight Connector 6">
            <a:extLst>
              <a:ext uri="{FF2B5EF4-FFF2-40B4-BE49-F238E27FC236}">
                <a16:creationId xmlns:a16="http://schemas.microsoft.com/office/drawing/2014/main" id="{DDF064A8-A011-F543-BB9A-AEE0421EFDD6}"/>
              </a:ext>
            </a:extLst>
          </p:cNvPr>
          <p:cNvCxnSpPr/>
          <p:nvPr/>
        </p:nvCxnSpPr>
        <p:spPr>
          <a:xfrm flipV="1">
            <a:off x="1385047" y="2837329"/>
            <a:ext cx="0" cy="3536577"/>
          </a:xfrm>
          <a:prstGeom prst="line">
            <a:avLst/>
          </a:prstGeom>
          <a:ln w="53975">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8BCBE39-C829-ED4B-AD6D-64AF8A7AF65B}"/>
              </a:ext>
            </a:extLst>
          </p:cNvPr>
          <p:cNvSpPr txBox="1"/>
          <p:nvPr/>
        </p:nvSpPr>
        <p:spPr>
          <a:xfrm rot="16200000">
            <a:off x="-455305" y="4708479"/>
            <a:ext cx="3246054" cy="369332"/>
          </a:xfrm>
          <a:prstGeom prst="rect">
            <a:avLst/>
          </a:prstGeom>
          <a:noFill/>
        </p:spPr>
        <p:txBody>
          <a:bodyPr wrap="square" rtlCol="0">
            <a:spAutoFit/>
          </a:bodyPr>
          <a:lstStyle/>
          <a:p>
            <a:r>
              <a:rPr lang="en-GB" b="1" dirty="0">
                <a:solidFill>
                  <a:srgbClr val="0070C0"/>
                </a:solidFill>
              </a:rPr>
              <a:t>Early-March</a:t>
            </a:r>
          </a:p>
        </p:txBody>
      </p:sp>
      <p:sp>
        <p:nvSpPr>
          <p:cNvPr id="14" name="TextBox 13">
            <a:extLst>
              <a:ext uri="{FF2B5EF4-FFF2-40B4-BE49-F238E27FC236}">
                <a16:creationId xmlns:a16="http://schemas.microsoft.com/office/drawing/2014/main" id="{D4382906-040F-1540-9F53-25BE049E6791}"/>
              </a:ext>
            </a:extLst>
          </p:cNvPr>
          <p:cNvSpPr txBox="1"/>
          <p:nvPr/>
        </p:nvSpPr>
        <p:spPr>
          <a:xfrm rot="16200000">
            <a:off x="-422646" y="1621307"/>
            <a:ext cx="3246054" cy="369332"/>
          </a:xfrm>
          <a:prstGeom prst="rect">
            <a:avLst/>
          </a:prstGeom>
          <a:noFill/>
        </p:spPr>
        <p:txBody>
          <a:bodyPr wrap="square" rtlCol="0">
            <a:spAutoFit/>
          </a:bodyPr>
          <a:lstStyle/>
          <a:p>
            <a:r>
              <a:rPr lang="en-GB" b="1" dirty="0">
                <a:solidFill>
                  <a:srgbClr val="0070C0"/>
                </a:solidFill>
              </a:rPr>
              <a:t>Mid-May ‘21</a:t>
            </a:r>
          </a:p>
        </p:txBody>
      </p:sp>
      <p:sp>
        <p:nvSpPr>
          <p:cNvPr id="15" name="TextBox 14">
            <a:extLst>
              <a:ext uri="{FF2B5EF4-FFF2-40B4-BE49-F238E27FC236}">
                <a16:creationId xmlns:a16="http://schemas.microsoft.com/office/drawing/2014/main" id="{34D0E82E-26C3-DB4D-B787-E30A7582C494}"/>
              </a:ext>
            </a:extLst>
          </p:cNvPr>
          <p:cNvSpPr txBox="1"/>
          <p:nvPr/>
        </p:nvSpPr>
        <p:spPr>
          <a:xfrm>
            <a:off x="7457651" y="6114201"/>
            <a:ext cx="4042766" cy="369332"/>
          </a:xfrm>
          <a:prstGeom prst="rect">
            <a:avLst/>
          </a:prstGeom>
          <a:noFill/>
        </p:spPr>
        <p:txBody>
          <a:bodyPr wrap="square" rtlCol="0">
            <a:spAutoFit/>
          </a:bodyPr>
          <a:lstStyle/>
          <a:p>
            <a:r>
              <a:rPr lang="en-GB" b="1" dirty="0"/>
              <a:t>Loo rolls and pillow packs of pasta</a:t>
            </a:r>
          </a:p>
        </p:txBody>
      </p:sp>
      <p:sp>
        <p:nvSpPr>
          <p:cNvPr id="16" name="TextBox 15">
            <a:extLst>
              <a:ext uri="{FF2B5EF4-FFF2-40B4-BE49-F238E27FC236}">
                <a16:creationId xmlns:a16="http://schemas.microsoft.com/office/drawing/2014/main" id="{7EF2C0BA-3AD2-9549-B287-0E5CB171B7F6}"/>
              </a:ext>
            </a:extLst>
          </p:cNvPr>
          <p:cNvSpPr txBox="1"/>
          <p:nvPr/>
        </p:nvSpPr>
        <p:spPr>
          <a:xfrm>
            <a:off x="7185376" y="5484927"/>
            <a:ext cx="4042766" cy="369332"/>
          </a:xfrm>
          <a:prstGeom prst="rect">
            <a:avLst/>
          </a:prstGeom>
          <a:noFill/>
        </p:spPr>
        <p:txBody>
          <a:bodyPr wrap="square" rtlCol="0">
            <a:spAutoFit/>
          </a:bodyPr>
          <a:lstStyle/>
          <a:p>
            <a:r>
              <a:rPr lang="en-GB" b="1" dirty="0"/>
              <a:t>Hand sanitiser, Dettol and paracetamol</a:t>
            </a:r>
          </a:p>
        </p:txBody>
      </p:sp>
      <p:pic>
        <p:nvPicPr>
          <p:cNvPr id="4" name="Picture 3">
            <a:extLst>
              <a:ext uri="{FF2B5EF4-FFF2-40B4-BE49-F238E27FC236}">
                <a16:creationId xmlns:a16="http://schemas.microsoft.com/office/drawing/2014/main" id="{4641E507-0DF5-0C45-979C-648E4DD2EB87}"/>
              </a:ext>
            </a:extLst>
          </p:cNvPr>
          <p:cNvPicPr>
            <a:picLocks noChangeAspect="1"/>
          </p:cNvPicPr>
          <p:nvPr/>
        </p:nvPicPr>
        <p:blipFill>
          <a:blip r:embed="rId7"/>
          <a:stretch>
            <a:fillRect/>
          </a:stretch>
        </p:blipFill>
        <p:spPr>
          <a:xfrm>
            <a:off x="6570133" y="2170272"/>
            <a:ext cx="5352714" cy="3010902"/>
          </a:xfrm>
          <a:prstGeom prst="rect">
            <a:avLst/>
          </a:prstGeom>
        </p:spPr>
      </p:pic>
    </p:spTree>
    <p:extLst>
      <p:ext uri="{BB962C8B-B14F-4D97-AF65-F5344CB8AC3E}">
        <p14:creationId xmlns:p14="http://schemas.microsoft.com/office/powerpoint/2010/main" val="1882838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838200" y="365125"/>
            <a:ext cx="9710530" cy="1325563"/>
          </a:xfrm>
        </p:spPr>
        <p:txBody>
          <a:bodyPr>
            <a:normAutofit/>
          </a:bodyPr>
          <a:lstStyle/>
          <a:p>
            <a:r>
              <a:rPr lang="en-GB" dirty="0"/>
              <a:t>Gallows humour united us along with zoom and Netflix doubling subscriptions</a:t>
            </a:r>
          </a:p>
        </p:txBody>
      </p:sp>
      <p:pic>
        <p:nvPicPr>
          <p:cNvPr id="2" name="Picture 1">
            <a:extLst>
              <a:ext uri="{FF2B5EF4-FFF2-40B4-BE49-F238E27FC236}">
                <a16:creationId xmlns:a16="http://schemas.microsoft.com/office/drawing/2014/main" id="{CBD8F6E1-6CD1-2940-B54B-BB4B47D52CEB}"/>
              </a:ext>
            </a:extLst>
          </p:cNvPr>
          <p:cNvPicPr>
            <a:picLocks noChangeAspect="1"/>
          </p:cNvPicPr>
          <p:nvPr/>
        </p:nvPicPr>
        <p:blipFill>
          <a:blip r:embed="rId6"/>
          <a:stretch>
            <a:fillRect/>
          </a:stretch>
        </p:blipFill>
        <p:spPr>
          <a:xfrm>
            <a:off x="1005207" y="1629146"/>
            <a:ext cx="7735381" cy="5156920"/>
          </a:xfrm>
          <a:prstGeom prst="rect">
            <a:avLst/>
          </a:prstGeom>
        </p:spPr>
      </p:pic>
      <p:cxnSp>
        <p:nvCxnSpPr>
          <p:cNvPr id="7" name="Straight Connector 6">
            <a:extLst>
              <a:ext uri="{FF2B5EF4-FFF2-40B4-BE49-F238E27FC236}">
                <a16:creationId xmlns:a16="http://schemas.microsoft.com/office/drawing/2014/main" id="{DDF064A8-A011-F543-BB9A-AEE0421EFDD6}"/>
              </a:ext>
            </a:extLst>
          </p:cNvPr>
          <p:cNvCxnSpPr/>
          <p:nvPr/>
        </p:nvCxnSpPr>
        <p:spPr>
          <a:xfrm flipV="1">
            <a:off x="1385047" y="2837329"/>
            <a:ext cx="0" cy="3536577"/>
          </a:xfrm>
          <a:prstGeom prst="line">
            <a:avLst/>
          </a:prstGeom>
          <a:ln w="53975">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8BCBE39-C829-ED4B-AD6D-64AF8A7AF65B}"/>
              </a:ext>
            </a:extLst>
          </p:cNvPr>
          <p:cNvSpPr txBox="1"/>
          <p:nvPr/>
        </p:nvSpPr>
        <p:spPr>
          <a:xfrm rot="16200000">
            <a:off x="-455305" y="4708479"/>
            <a:ext cx="3246054" cy="369332"/>
          </a:xfrm>
          <a:prstGeom prst="rect">
            <a:avLst/>
          </a:prstGeom>
          <a:noFill/>
        </p:spPr>
        <p:txBody>
          <a:bodyPr wrap="square" rtlCol="0">
            <a:spAutoFit/>
          </a:bodyPr>
          <a:lstStyle/>
          <a:p>
            <a:r>
              <a:rPr lang="en-GB" b="1" dirty="0">
                <a:solidFill>
                  <a:srgbClr val="0070C0"/>
                </a:solidFill>
              </a:rPr>
              <a:t>Early-March</a:t>
            </a:r>
          </a:p>
        </p:txBody>
      </p:sp>
      <p:sp>
        <p:nvSpPr>
          <p:cNvPr id="14" name="TextBox 13">
            <a:extLst>
              <a:ext uri="{FF2B5EF4-FFF2-40B4-BE49-F238E27FC236}">
                <a16:creationId xmlns:a16="http://schemas.microsoft.com/office/drawing/2014/main" id="{D4382906-040F-1540-9F53-25BE049E6791}"/>
              </a:ext>
            </a:extLst>
          </p:cNvPr>
          <p:cNvSpPr txBox="1"/>
          <p:nvPr/>
        </p:nvSpPr>
        <p:spPr>
          <a:xfrm rot="16200000">
            <a:off x="-422646" y="1621307"/>
            <a:ext cx="3246054" cy="369332"/>
          </a:xfrm>
          <a:prstGeom prst="rect">
            <a:avLst/>
          </a:prstGeom>
          <a:noFill/>
        </p:spPr>
        <p:txBody>
          <a:bodyPr wrap="square" rtlCol="0">
            <a:spAutoFit/>
          </a:bodyPr>
          <a:lstStyle/>
          <a:p>
            <a:r>
              <a:rPr lang="en-GB" b="1" dirty="0">
                <a:solidFill>
                  <a:srgbClr val="0070C0"/>
                </a:solidFill>
              </a:rPr>
              <a:t>Mid-May ‘21</a:t>
            </a:r>
          </a:p>
        </p:txBody>
      </p:sp>
      <p:sp>
        <p:nvSpPr>
          <p:cNvPr id="15" name="TextBox 14">
            <a:extLst>
              <a:ext uri="{FF2B5EF4-FFF2-40B4-BE49-F238E27FC236}">
                <a16:creationId xmlns:a16="http://schemas.microsoft.com/office/drawing/2014/main" id="{34D0E82E-26C3-DB4D-B787-E30A7582C494}"/>
              </a:ext>
            </a:extLst>
          </p:cNvPr>
          <p:cNvSpPr txBox="1"/>
          <p:nvPr/>
        </p:nvSpPr>
        <p:spPr>
          <a:xfrm>
            <a:off x="7457651" y="6114201"/>
            <a:ext cx="4042766" cy="369332"/>
          </a:xfrm>
          <a:prstGeom prst="rect">
            <a:avLst/>
          </a:prstGeom>
          <a:noFill/>
        </p:spPr>
        <p:txBody>
          <a:bodyPr wrap="square" rtlCol="0">
            <a:spAutoFit/>
          </a:bodyPr>
          <a:lstStyle/>
          <a:p>
            <a:r>
              <a:rPr lang="en-GB" b="1" dirty="0"/>
              <a:t>Loo rolls and pillow packs of pasta</a:t>
            </a:r>
          </a:p>
        </p:txBody>
      </p:sp>
      <p:sp>
        <p:nvSpPr>
          <p:cNvPr id="16" name="TextBox 15">
            <a:extLst>
              <a:ext uri="{FF2B5EF4-FFF2-40B4-BE49-F238E27FC236}">
                <a16:creationId xmlns:a16="http://schemas.microsoft.com/office/drawing/2014/main" id="{7EF2C0BA-3AD2-9549-B287-0E5CB171B7F6}"/>
              </a:ext>
            </a:extLst>
          </p:cNvPr>
          <p:cNvSpPr txBox="1"/>
          <p:nvPr/>
        </p:nvSpPr>
        <p:spPr>
          <a:xfrm>
            <a:off x="7185376" y="5484927"/>
            <a:ext cx="4042766" cy="369332"/>
          </a:xfrm>
          <a:prstGeom prst="rect">
            <a:avLst/>
          </a:prstGeom>
          <a:noFill/>
        </p:spPr>
        <p:txBody>
          <a:bodyPr wrap="square" rtlCol="0">
            <a:spAutoFit/>
          </a:bodyPr>
          <a:lstStyle/>
          <a:p>
            <a:r>
              <a:rPr lang="en-GB" b="1" dirty="0"/>
              <a:t>Hand sanitiser, Dettol and paracetamol</a:t>
            </a:r>
          </a:p>
        </p:txBody>
      </p:sp>
      <p:sp>
        <p:nvSpPr>
          <p:cNvPr id="17" name="TextBox 16">
            <a:extLst>
              <a:ext uri="{FF2B5EF4-FFF2-40B4-BE49-F238E27FC236}">
                <a16:creationId xmlns:a16="http://schemas.microsoft.com/office/drawing/2014/main" id="{141AA37C-5010-B949-9F6A-47F38057CC18}"/>
              </a:ext>
            </a:extLst>
          </p:cNvPr>
          <p:cNvSpPr txBox="1"/>
          <p:nvPr/>
        </p:nvSpPr>
        <p:spPr>
          <a:xfrm>
            <a:off x="6745918" y="4670987"/>
            <a:ext cx="4042766" cy="369332"/>
          </a:xfrm>
          <a:prstGeom prst="rect">
            <a:avLst/>
          </a:prstGeom>
          <a:noFill/>
        </p:spPr>
        <p:txBody>
          <a:bodyPr wrap="square" rtlCol="0">
            <a:spAutoFit/>
          </a:bodyPr>
          <a:lstStyle/>
          <a:p>
            <a:r>
              <a:rPr lang="en-GB" b="1" dirty="0"/>
              <a:t>Netflix, Zoom, dating apps, </a:t>
            </a:r>
          </a:p>
        </p:txBody>
      </p:sp>
      <p:pic>
        <p:nvPicPr>
          <p:cNvPr id="4" name="Picture 3">
            <a:extLst>
              <a:ext uri="{FF2B5EF4-FFF2-40B4-BE49-F238E27FC236}">
                <a16:creationId xmlns:a16="http://schemas.microsoft.com/office/drawing/2014/main" id="{5B76F58B-BF54-E043-A80A-D3A95DBD2E70}"/>
              </a:ext>
            </a:extLst>
          </p:cNvPr>
          <p:cNvPicPr>
            <a:picLocks noChangeAspect="1"/>
          </p:cNvPicPr>
          <p:nvPr/>
        </p:nvPicPr>
        <p:blipFill>
          <a:blip r:embed="rId7"/>
          <a:stretch>
            <a:fillRect/>
          </a:stretch>
        </p:blipFill>
        <p:spPr>
          <a:xfrm>
            <a:off x="6910466" y="1679144"/>
            <a:ext cx="4921300" cy="2929345"/>
          </a:xfrm>
          <a:prstGeom prst="rect">
            <a:avLst/>
          </a:prstGeom>
        </p:spPr>
      </p:pic>
    </p:spTree>
    <p:extLst>
      <p:ext uri="{BB962C8B-B14F-4D97-AF65-F5344CB8AC3E}">
        <p14:creationId xmlns:p14="http://schemas.microsoft.com/office/powerpoint/2010/main" val="1551900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983054" y="182945"/>
            <a:ext cx="9565675" cy="1507743"/>
          </a:xfrm>
        </p:spPr>
        <p:txBody>
          <a:bodyPr>
            <a:normAutofit fontScale="90000"/>
          </a:bodyPr>
          <a:lstStyle/>
          <a:p>
            <a:r>
              <a:rPr lang="en-GB" dirty="0"/>
              <a:t>Concealing grey roots becomes key and don’t forget to hand-clap the NHS on Thursdays </a:t>
            </a:r>
          </a:p>
        </p:txBody>
      </p:sp>
      <p:pic>
        <p:nvPicPr>
          <p:cNvPr id="2" name="Picture 1">
            <a:extLst>
              <a:ext uri="{FF2B5EF4-FFF2-40B4-BE49-F238E27FC236}">
                <a16:creationId xmlns:a16="http://schemas.microsoft.com/office/drawing/2014/main" id="{CBD8F6E1-6CD1-2940-B54B-BB4B47D52CEB}"/>
              </a:ext>
            </a:extLst>
          </p:cNvPr>
          <p:cNvPicPr>
            <a:picLocks noChangeAspect="1"/>
          </p:cNvPicPr>
          <p:nvPr/>
        </p:nvPicPr>
        <p:blipFill>
          <a:blip r:embed="rId6"/>
          <a:stretch>
            <a:fillRect/>
          </a:stretch>
        </p:blipFill>
        <p:spPr>
          <a:xfrm>
            <a:off x="1005207" y="1629146"/>
            <a:ext cx="7735381" cy="5156920"/>
          </a:xfrm>
          <a:prstGeom prst="rect">
            <a:avLst/>
          </a:prstGeom>
        </p:spPr>
      </p:pic>
      <p:cxnSp>
        <p:nvCxnSpPr>
          <p:cNvPr id="7" name="Straight Connector 6">
            <a:extLst>
              <a:ext uri="{FF2B5EF4-FFF2-40B4-BE49-F238E27FC236}">
                <a16:creationId xmlns:a16="http://schemas.microsoft.com/office/drawing/2014/main" id="{DDF064A8-A011-F543-BB9A-AEE0421EFDD6}"/>
              </a:ext>
            </a:extLst>
          </p:cNvPr>
          <p:cNvCxnSpPr/>
          <p:nvPr/>
        </p:nvCxnSpPr>
        <p:spPr>
          <a:xfrm flipV="1">
            <a:off x="1385047" y="2837329"/>
            <a:ext cx="0" cy="3536577"/>
          </a:xfrm>
          <a:prstGeom prst="line">
            <a:avLst/>
          </a:prstGeom>
          <a:ln w="53975">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8BCBE39-C829-ED4B-AD6D-64AF8A7AF65B}"/>
              </a:ext>
            </a:extLst>
          </p:cNvPr>
          <p:cNvSpPr txBox="1"/>
          <p:nvPr/>
        </p:nvSpPr>
        <p:spPr>
          <a:xfrm rot="16200000">
            <a:off x="-455305" y="4708479"/>
            <a:ext cx="3246054" cy="369332"/>
          </a:xfrm>
          <a:prstGeom prst="rect">
            <a:avLst/>
          </a:prstGeom>
          <a:noFill/>
        </p:spPr>
        <p:txBody>
          <a:bodyPr wrap="square" rtlCol="0">
            <a:spAutoFit/>
          </a:bodyPr>
          <a:lstStyle/>
          <a:p>
            <a:r>
              <a:rPr lang="en-GB" b="1" dirty="0">
                <a:solidFill>
                  <a:srgbClr val="0070C0"/>
                </a:solidFill>
              </a:rPr>
              <a:t>Early-March</a:t>
            </a:r>
          </a:p>
        </p:txBody>
      </p:sp>
      <p:sp>
        <p:nvSpPr>
          <p:cNvPr id="14" name="TextBox 13">
            <a:extLst>
              <a:ext uri="{FF2B5EF4-FFF2-40B4-BE49-F238E27FC236}">
                <a16:creationId xmlns:a16="http://schemas.microsoft.com/office/drawing/2014/main" id="{D4382906-040F-1540-9F53-25BE049E6791}"/>
              </a:ext>
            </a:extLst>
          </p:cNvPr>
          <p:cNvSpPr txBox="1"/>
          <p:nvPr/>
        </p:nvSpPr>
        <p:spPr>
          <a:xfrm rot="16200000">
            <a:off x="-422646" y="1621307"/>
            <a:ext cx="3246054" cy="369332"/>
          </a:xfrm>
          <a:prstGeom prst="rect">
            <a:avLst/>
          </a:prstGeom>
          <a:noFill/>
        </p:spPr>
        <p:txBody>
          <a:bodyPr wrap="square" rtlCol="0">
            <a:spAutoFit/>
          </a:bodyPr>
          <a:lstStyle/>
          <a:p>
            <a:r>
              <a:rPr lang="en-GB" b="1" dirty="0">
                <a:solidFill>
                  <a:srgbClr val="0070C0"/>
                </a:solidFill>
              </a:rPr>
              <a:t>Mid-May ‘21</a:t>
            </a:r>
          </a:p>
        </p:txBody>
      </p:sp>
      <p:sp>
        <p:nvSpPr>
          <p:cNvPr id="15" name="TextBox 14">
            <a:extLst>
              <a:ext uri="{FF2B5EF4-FFF2-40B4-BE49-F238E27FC236}">
                <a16:creationId xmlns:a16="http://schemas.microsoft.com/office/drawing/2014/main" id="{34D0E82E-26C3-DB4D-B787-E30A7582C494}"/>
              </a:ext>
            </a:extLst>
          </p:cNvPr>
          <p:cNvSpPr txBox="1"/>
          <p:nvPr/>
        </p:nvSpPr>
        <p:spPr>
          <a:xfrm>
            <a:off x="7457651" y="6114201"/>
            <a:ext cx="4042766" cy="369332"/>
          </a:xfrm>
          <a:prstGeom prst="rect">
            <a:avLst/>
          </a:prstGeom>
          <a:noFill/>
        </p:spPr>
        <p:txBody>
          <a:bodyPr wrap="square" rtlCol="0">
            <a:spAutoFit/>
          </a:bodyPr>
          <a:lstStyle/>
          <a:p>
            <a:r>
              <a:rPr lang="en-GB" b="1" dirty="0"/>
              <a:t>Loo rolls and pillow packs of pasta</a:t>
            </a:r>
          </a:p>
        </p:txBody>
      </p:sp>
      <p:sp>
        <p:nvSpPr>
          <p:cNvPr id="16" name="TextBox 15">
            <a:extLst>
              <a:ext uri="{FF2B5EF4-FFF2-40B4-BE49-F238E27FC236}">
                <a16:creationId xmlns:a16="http://schemas.microsoft.com/office/drawing/2014/main" id="{7EF2C0BA-3AD2-9549-B287-0E5CB171B7F6}"/>
              </a:ext>
            </a:extLst>
          </p:cNvPr>
          <p:cNvSpPr txBox="1"/>
          <p:nvPr/>
        </p:nvSpPr>
        <p:spPr>
          <a:xfrm>
            <a:off x="7185376" y="5484927"/>
            <a:ext cx="4042766" cy="369332"/>
          </a:xfrm>
          <a:prstGeom prst="rect">
            <a:avLst/>
          </a:prstGeom>
          <a:noFill/>
        </p:spPr>
        <p:txBody>
          <a:bodyPr wrap="square" rtlCol="0">
            <a:spAutoFit/>
          </a:bodyPr>
          <a:lstStyle/>
          <a:p>
            <a:r>
              <a:rPr lang="en-GB" b="1" dirty="0"/>
              <a:t>Hand sanitiser, Dettol and paracetamol</a:t>
            </a:r>
          </a:p>
        </p:txBody>
      </p:sp>
      <p:sp>
        <p:nvSpPr>
          <p:cNvPr id="17" name="TextBox 16">
            <a:extLst>
              <a:ext uri="{FF2B5EF4-FFF2-40B4-BE49-F238E27FC236}">
                <a16:creationId xmlns:a16="http://schemas.microsoft.com/office/drawing/2014/main" id="{141AA37C-5010-B949-9F6A-47F38057CC18}"/>
              </a:ext>
            </a:extLst>
          </p:cNvPr>
          <p:cNvSpPr txBox="1"/>
          <p:nvPr/>
        </p:nvSpPr>
        <p:spPr>
          <a:xfrm>
            <a:off x="6745918" y="4670987"/>
            <a:ext cx="4042766" cy="369332"/>
          </a:xfrm>
          <a:prstGeom prst="rect">
            <a:avLst/>
          </a:prstGeom>
          <a:noFill/>
        </p:spPr>
        <p:txBody>
          <a:bodyPr wrap="square" rtlCol="0">
            <a:spAutoFit/>
          </a:bodyPr>
          <a:lstStyle/>
          <a:p>
            <a:r>
              <a:rPr lang="en-GB" b="1" dirty="0"/>
              <a:t>Netflix, Zoom, dating apps, </a:t>
            </a:r>
          </a:p>
        </p:txBody>
      </p:sp>
      <p:sp>
        <p:nvSpPr>
          <p:cNvPr id="18" name="TextBox 17">
            <a:extLst>
              <a:ext uri="{FF2B5EF4-FFF2-40B4-BE49-F238E27FC236}">
                <a16:creationId xmlns:a16="http://schemas.microsoft.com/office/drawing/2014/main" id="{7BE4B161-750E-FE45-A0A2-8F1355C4647D}"/>
              </a:ext>
            </a:extLst>
          </p:cNvPr>
          <p:cNvSpPr txBox="1"/>
          <p:nvPr/>
        </p:nvSpPr>
        <p:spPr>
          <a:xfrm>
            <a:off x="6263989" y="3612687"/>
            <a:ext cx="4042766" cy="646331"/>
          </a:xfrm>
          <a:prstGeom prst="rect">
            <a:avLst/>
          </a:prstGeom>
          <a:noFill/>
        </p:spPr>
        <p:txBody>
          <a:bodyPr wrap="square" rtlCol="0">
            <a:spAutoFit/>
          </a:bodyPr>
          <a:lstStyle/>
          <a:p>
            <a:r>
              <a:rPr lang="en-GB" b="1" dirty="0"/>
              <a:t>Hair-grooming, hair dye, Joe Wicks, volunteering to support elderly </a:t>
            </a:r>
          </a:p>
        </p:txBody>
      </p:sp>
      <p:pic>
        <p:nvPicPr>
          <p:cNvPr id="4" name="Picture 3">
            <a:extLst>
              <a:ext uri="{FF2B5EF4-FFF2-40B4-BE49-F238E27FC236}">
                <a16:creationId xmlns:a16="http://schemas.microsoft.com/office/drawing/2014/main" id="{035DE215-89C8-DF41-9912-F6CC466B521B}"/>
              </a:ext>
            </a:extLst>
          </p:cNvPr>
          <p:cNvPicPr>
            <a:picLocks noChangeAspect="1"/>
          </p:cNvPicPr>
          <p:nvPr/>
        </p:nvPicPr>
        <p:blipFill>
          <a:blip r:embed="rId7"/>
          <a:stretch>
            <a:fillRect/>
          </a:stretch>
        </p:blipFill>
        <p:spPr>
          <a:xfrm>
            <a:off x="6701396" y="1851087"/>
            <a:ext cx="4155858" cy="1616167"/>
          </a:xfrm>
          <a:prstGeom prst="rect">
            <a:avLst/>
          </a:prstGeom>
        </p:spPr>
      </p:pic>
    </p:spTree>
    <p:extLst>
      <p:ext uri="{BB962C8B-B14F-4D97-AF65-F5344CB8AC3E}">
        <p14:creationId xmlns:p14="http://schemas.microsoft.com/office/powerpoint/2010/main" val="2111245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880532" y="262869"/>
            <a:ext cx="9710530" cy="1325563"/>
          </a:xfrm>
        </p:spPr>
        <p:txBody>
          <a:bodyPr>
            <a:normAutofit/>
          </a:bodyPr>
          <a:lstStyle/>
          <a:p>
            <a:r>
              <a:rPr lang="en-GB" dirty="0"/>
              <a:t>Since April 1</a:t>
            </a:r>
            <a:r>
              <a:rPr lang="en-GB" baseline="30000" dirty="0"/>
              <a:t>st</a:t>
            </a:r>
            <a:r>
              <a:rPr lang="en-GB" dirty="0"/>
              <a:t>, 19% of UK pop. have started a new hobby </a:t>
            </a:r>
            <a:r>
              <a:rPr lang="en-GB" i="1" dirty="0"/>
              <a:t>(</a:t>
            </a:r>
            <a:r>
              <a:rPr lang="en-GB" i="1" dirty="0" err="1"/>
              <a:t>yougov</a:t>
            </a:r>
            <a:r>
              <a:rPr lang="en-GB" i="1" dirty="0"/>
              <a:t>. poll)</a:t>
            </a:r>
          </a:p>
        </p:txBody>
      </p:sp>
      <p:pic>
        <p:nvPicPr>
          <p:cNvPr id="2" name="Picture 1">
            <a:extLst>
              <a:ext uri="{FF2B5EF4-FFF2-40B4-BE49-F238E27FC236}">
                <a16:creationId xmlns:a16="http://schemas.microsoft.com/office/drawing/2014/main" id="{CBD8F6E1-6CD1-2940-B54B-BB4B47D52CEB}"/>
              </a:ext>
            </a:extLst>
          </p:cNvPr>
          <p:cNvPicPr>
            <a:picLocks noChangeAspect="1"/>
          </p:cNvPicPr>
          <p:nvPr/>
        </p:nvPicPr>
        <p:blipFill>
          <a:blip r:embed="rId6"/>
          <a:stretch>
            <a:fillRect/>
          </a:stretch>
        </p:blipFill>
        <p:spPr>
          <a:xfrm>
            <a:off x="1005207" y="1629146"/>
            <a:ext cx="7735381" cy="5156920"/>
          </a:xfrm>
          <a:prstGeom prst="rect">
            <a:avLst/>
          </a:prstGeom>
        </p:spPr>
      </p:pic>
      <p:cxnSp>
        <p:nvCxnSpPr>
          <p:cNvPr id="7" name="Straight Connector 6">
            <a:extLst>
              <a:ext uri="{FF2B5EF4-FFF2-40B4-BE49-F238E27FC236}">
                <a16:creationId xmlns:a16="http://schemas.microsoft.com/office/drawing/2014/main" id="{DDF064A8-A011-F543-BB9A-AEE0421EFDD6}"/>
              </a:ext>
            </a:extLst>
          </p:cNvPr>
          <p:cNvCxnSpPr/>
          <p:nvPr/>
        </p:nvCxnSpPr>
        <p:spPr>
          <a:xfrm flipV="1">
            <a:off x="1385047" y="2837329"/>
            <a:ext cx="0" cy="3536577"/>
          </a:xfrm>
          <a:prstGeom prst="line">
            <a:avLst/>
          </a:prstGeom>
          <a:ln w="53975">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8BCBE39-C829-ED4B-AD6D-64AF8A7AF65B}"/>
              </a:ext>
            </a:extLst>
          </p:cNvPr>
          <p:cNvSpPr txBox="1"/>
          <p:nvPr/>
        </p:nvSpPr>
        <p:spPr>
          <a:xfrm rot="16200000">
            <a:off x="-455305" y="4708479"/>
            <a:ext cx="3246054" cy="369332"/>
          </a:xfrm>
          <a:prstGeom prst="rect">
            <a:avLst/>
          </a:prstGeom>
          <a:noFill/>
        </p:spPr>
        <p:txBody>
          <a:bodyPr wrap="square" rtlCol="0">
            <a:spAutoFit/>
          </a:bodyPr>
          <a:lstStyle/>
          <a:p>
            <a:r>
              <a:rPr lang="en-GB" b="1" dirty="0">
                <a:solidFill>
                  <a:srgbClr val="0070C0"/>
                </a:solidFill>
              </a:rPr>
              <a:t>Early-March</a:t>
            </a:r>
          </a:p>
        </p:txBody>
      </p:sp>
      <p:sp>
        <p:nvSpPr>
          <p:cNvPr id="14" name="TextBox 13">
            <a:extLst>
              <a:ext uri="{FF2B5EF4-FFF2-40B4-BE49-F238E27FC236}">
                <a16:creationId xmlns:a16="http://schemas.microsoft.com/office/drawing/2014/main" id="{D4382906-040F-1540-9F53-25BE049E6791}"/>
              </a:ext>
            </a:extLst>
          </p:cNvPr>
          <p:cNvSpPr txBox="1"/>
          <p:nvPr/>
        </p:nvSpPr>
        <p:spPr>
          <a:xfrm rot="16200000">
            <a:off x="-422646" y="1621307"/>
            <a:ext cx="3246054" cy="369332"/>
          </a:xfrm>
          <a:prstGeom prst="rect">
            <a:avLst/>
          </a:prstGeom>
          <a:noFill/>
        </p:spPr>
        <p:txBody>
          <a:bodyPr wrap="square" rtlCol="0">
            <a:spAutoFit/>
          </a:bodyPr>
          <a:lstStyle/>
          <a:p>
            <a:r>
              <a:rPr lang="en-GB" b="1" dirty="0">
                <a:solidFill>
                  <a:srgbClr val="0070C0"/>
                </a:solidFill>
              </a:rPr>
              <a:t>Mid-May ‘21</a:t>
            </a:r>
          </a:p>
        </p:txBody>
      </p:sp>
      <p:sp>
        <p:nvSpPr>
          <p:cNvPr id="15" name="TextBox 14">
            <a:extLst>
              <a:ext uri="{FF2B5EF4-FFF2-40B4-BE49-F238E27FC236}">
                <a16:creationId xmlns:a16="http://schemas.microsoft.com/office/drawing/2014/main" id="{34D0E82E-26C3-DB4D-B787-E30A7582C494}"/>
              </a:ext>
            </a:extLst>
          </p:cNvPr>
          <p:cNvSpPr txBox="1"/>
          <p:nvPr/>
        </p:nvSpPr>
        <p:spPr>
          <a:xfrm>
            <a:off x="7457651" y="6114201"/>
            <a:ext cx="4042766" cy="369332"/>
          </a:xfrm>
          <a:prstGeom prst="rect">
            <a:avLst/>
          </a:prstGeom>
          <a:noFill/>
        </p:spPr>
        <p:txBody>
          <a:bodyPr wrap="square" rtlCol="0">
            <a:spAutoFit/>
          </a:bodyPr>
          <a:lstStyle/>
          <a:p>
            <a:r>
              <a:rPr lang="en-GB" b="1" dirty="0"/>
              <a:t>Loo rolls and pillow packs of pasta</a:t>
            </a:r>
          </a:p>
        </p:txBody>
      </p:sp>
      <p:sp>
        <p:nvSpPr>
          <p:cNvPr id="16" name="TextBox 15">
            <a:extLst>
              <a:ext uri="{FF2B5EF4-FFF2-40B4-BE49-F238E27FC236}">
                <a16:creationId xmlns:a16="http://schemas.microsoft.com/office/drawing/2014/main" id="{7EF2C0BA-3AD2-9549-B287-0E5CB171B7F6}"/>
              </a:ext>
            </a:extLst>
          </p:cNvPr>
          <p:cNvSpPr txBox="1"/>
          <p:nvPr/>
        </p:nvSpPr>
        <p:spPr>
          <a:xfrm>
            <a:off x="7185376" y="5484927"/>
            <a:ext cx="4042766" cy="369332"/>
          </a:xfrm>
          <a:prstGeom prst="rect">
            <a:avLst/>
          </a:prstGeom>
          <a:noFill/>
        </p:spPr>
        <p:txBody>
          <a:bodyPr wrap="square" rtlCol="0">
            <a:spAutoFit/>
          </a:bodyPr>
          <a:lstStyle/>
          <a:p>
            <a:r>
              <a:rPr lang="en-GB" b="1" dirty="0"/>
              <a:t>Hand sanitiser, Dettol and paracetamol</a:t>
            </a:r>
          </a:p>
        </p:txBody>
      </p:sp>
      <p:sp>
        <p:nvSpPr>
          <p:cNvPr id="17" name="TextBox 16">
            <a:extLst>
              <a:ext uri="{FF2B5EF4-FFF2-40B4-BE49-F238E27FC236}">
                <a16:creationId xmlns:a16="http://schemas.microsoft.com/office/drawing/2014/main" id="{141AA37C-5010-B949-9F6A-47F38057CC18}"/>
              </a:ext>
            </a:extLst>
          </p:cNvPr>
          <p:cNvSpPr txBox="1"/>
          <p:nvPr/>
        </p:nvSpPr>
        <p:spPr>
          <a:xfrm>
            <a:off x="6745918" y="4670987"/>
            <a:ext cx="4042766" cy="369332"/>
          </a:xfrm>
          <a:prstGeom prst="rect">
            <a:avLst/>
          </a:prstGeom>
          <a:noFill/>
        </p:spPr>
        <p:txBody>
          <a:bodyPr wrap="square" rtlCol="0">
            <a:spAutoFit/>
          </a:bodyPr>
          <a:lstStyle/>
          <a:p>
            <a:r>
              <a:rPr lang="en-GB" b="1" dirty="0"/>
              <a:t>Netflix, Zoom, dating apps, </a:t>
            </a:r>
          </a:p>
        </p:txBody>
      </p:sp>
      <p:sp>
        <p:nvSpPr>
          <p:cNvPr id="18" name="TextBox 17">
            <a:extLst>
              <a:ext uri="{FF2B5EF4-FFF2-40B4-BE49-F238E27FC236}">
                <a16:creationId xmlns:a16="http://schemas.microsoft.com/office/drawing/2014/main" id="{7BE4B161-750E-FE45-A0A2-8F1355C4647D}"/>
              </a:ext>
            </a:extLst>
          </p:cNvPr>
          <p:cNvSpPr txBox="1"/>
          <p:nvPr/>
        </p:nvSpPr>
        <p:spPr>
          <a:xfrm>
            <a:off x="6263989" y="3612687"/>
            <a:ext cx="4042766" cy="646331"/>
          </a:xfrm>
          <a:prstGeom prst="rect">
            <a:avLst/>
          </a:prstGeom>
          <a:noFill/>
        </p:spPr>
        <p:txBody>
          <a:bodyPr wrap="square" rtlCol="0">
            <a:spAutoFit/>
          </a:bodyPr>
          <a:lstStyle/>
          <a:p>
            <a:r>
              <a:rPr lang="en-GB" b="1" dirty="0"/>
              <a:t>Hair-grooming, hair dye, Joe Wicks, volunteering to support elderly </a:t>
            </a:r>
          </a:p>
        </p:txBody>
      </p:sp>
      <p:sp>
        <p:nvSpPr>
          <p:cNvPr id="19" name="TextBox 18">
            <a:extLst>
              <a:ext uri="{FF2B5EF4-FFF2-40B4-BE49-F238E27FC236}">
                <a16:creationId xmlns:a16="http://schemas.microsoft.com/office/drawing/2014/main" id="{9A038373-4B6F-9D45-A143-D6F6ED9727BB}"/>
              </a:ext>
            </a:extLst>
          </p:cNvPr>
          <p:cNvSpPr txBox="1"/>
          <p:nvPr/>
        </p:nvSpPr>
        <p:spPr>
          <a:xfrm>
            <a:off x="5598072" y="2418573"/>
            <a:ext cx="5164705" cy="646331"/>
          </a:xfrm>
          <a:prstGeom prst="rect">
            <a:avLst/>
          </a:prstGeom>
          <a:noFill/>
        </p:spPr>
        <p:txBody>
          <a:bodyPr wrap="square" rtlCol="0">
            <a:spAutoFit/>
          </a:bodyPr>
          <a:lstStyle/>
          <a:p>
            <a:r>
              <a:rPr lang="en-GB" b="1" dirty="0"/>
              <a:t>Sourdough starters, pasta machines, soup-makers, food blenders, board games (ref: John Lewis)</a:t>
            </a:r>
          </a:p>
        </p:txBody>
      </p:sp>
      <p:pic>
        <p:nvPicPr>
          <p:cNvPr id="4" name="Picture 3">
            <a:extLst>
              <a:ext uri="{FF2B5EF4-FFF2-40B4-BE49-F238E27FC236}">
                <a16:creationId xmlns:a16="http://schemas.microsoft.com/office/drawing/2014/main" id="{3985091C-1D17-EB43-B949-CBEBD054097C}"/>
              </a:ext>
            </a:extLst>
          </p:cNvPr>
          <p:cNvPicPr>
            <a:picLocks noChangeAspect="1"/>
          </p:cNvPicPr>
          <p:nvPr/>
        </p:nvPicPr>
        <p:blipFill rotWithShape="1">
          <a:blip r:embed="rId7"/>
          <a:srcRect l="6609" t="29106" r="23881" b="38406"/>
          <a:stretch/>
        </p:blipFill>
        <p:spPr>
          <a:xfrm>
            <a:off x="8762740" y="1314200"/>
            <a:ext cx="3761184" cy="1170833"/>
          </a:xfrm>
          <a:prstGeom prst="rect">
            <a:avLst/>
          </a:prstGeom>
        </p:spPr>
      </p:pic>
    </p:spTree>
    <p:extLst>
      <p:ext uri="{BB962C8B-B14F-4D97-AF65-F5344CB8AC3E}">
        <p14:creationId xmlns:p14="http://schemas.microsoft.com/office/powerpoint/2010/main" val="2123682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838200" y="365125"/>
            <a:ext cx="9710530" cy="1325563"/>
          </a:xfrm>
        </p:spPr>
        <p:txBody>
          <a:bodyPr>
            <a:normAutofit/>
          </a:bodyPr>
          <a:lstStyle/>
          <a:p>
            <a:r>
              <a:rPr lang="en-GB" dirty="0"/>
              <a:t>The World is likely to be very different as we learn to adapt to this and future crises</a:t>
            </a:r>
            <a:endParaRPr lang="en-GB" b="1" dirty="0"/>
          </a:p>
        </p:txBody>
      </p:sp>
      <p:pic>
        <p:nvPicPr>
          <p:cNvPr id="2" name="Picture 1">
            <a:extLst>
              <a:ext uri="{FF2B5EF4-FFF2-40B4-BE49-F238E27FC236}">
                <a16:creationId xmlns:a16="http://schemas.microsoft.com/office/drawing/2014/main" id="{DA8B7177-A364-9041-B799-BA15AA2313BE}"/>
              </a:ext>
            </a:extLst>
          </p:cNvPr>
          <p:cNvPicPr>
            <a:picLocks noChangeAspect="1"/>
          </p:cNvPicPr>
          <p:nvPr/>
        </p:nvPicPr>
        <p:blipFill>
          <a:blip r:embed="rId6">
            <a:alphaModFix amt="31000"/>
          </a:blip>
          <a:stretch>
            <a:fillRect/>
          </a:stretch>
        </p:blipFill>
        <p:spPr>
          <a:xfrm>
            <a:off x="672784" y="455937"/>
            <a:ext cx="10041361" cy="5648266"/>
          </a:xfrm>
          <a:prstGeom prst="rect">
            <a:avLst/>
          </a:prstGeom>
        </p:spPr>
      </p:pic>
      <p:sp>
        <p:nvSpPr>
          <p:cNvPr id="11" name="TextBox 10">
            <a:extLst>
              <a:ext uri="{FF2B5EF4-FFF2-40B4-BE49-F238E27FC236}">
                <a16:creationId xmlns:a16="http://schemas.microsoft.com/office/drawing/2014/main" id="{A1CEDB1D-1F78-6541-8801-D6604CBAE110}"/>
              </a:ext>
            </a:extLst>
          </p:cNvPr>
          <p:cNvSpPr txBox="1"/>
          <p:nvPr/>
        </p:nvSpPr>
        <p:spPr>
          <a:xfrm>
            <a:off x="880532" y="1941762"/>
            <a:ext cx="9310064" cy="5632311"/>
          </a:xfrm>
          <a:prstGeom prst="rect">
            <a:avLst/>
          </a:prstGeom>
          <a:noFill/>
        </p:spPr>
        <p:txBody>
          <a:bodyPr wrap="square" rtlCol="0">
            <a:spAutoFit/>
          </a:bodyPr>
          <a:lstStyle/>
          <a:p>
            <a:pPr marL="285750" lvl="0" indent="-285750">
              <a:buFont typeface="Arial" panose="020B0604020202020204" pitchFamily="34" charset="0"/>
              <a:buChar char="•"/>
            </a:pPr>
            <a:r>
              <a:rPr lang="en-GB" sz="2400" dirty="0"/>
              <a:t>We will be better prepared for the next one</a:t>
            </a:r>
          </a:p>
          <a:p>
            <a:pPr marL="285750" lvl="0" indent="-285750">
              <a:buFont typeface="Arial" panose="020B0604020202020204" pitchFamily="34" charset="0"/>
              <a:buChar char="•"/>
            </a:pPr>
            <a:r>
              <a:rPr lang="en-GB" sz="2400" dirty="0"/>
              <a:t>We may take more drastic measures to ‘save our planet’, now we’ve all felt the effects of nature being disrespected</a:t>
            </a:r>
          </a:p>
          <a:p>
            <a:pPr marL="285750" lvl="0" indent="-285750">
              <a:buFont typeface="Arial" panose="020B0604020202020204" pitchFamily="34" charset="0"/>
              <a:buChar char="•"/>
            </a:pPr>
            <a:r>
              <a:rPr lang="en-GB" sz="2400" dirty="0"/>
              <a:t>We may treasure our work, if we are lucky enough to have it</a:t>
            </a:r>
          </a:p>
          <a:p>
            <a:pPr marL="285750" lvl="0" indent="-285750">
              <a:buFont typeface="Arial" panose="020B0604020202020204" pitchFamily="34" charset="0"/>
              <a:buChar char="•"/>
            </a:pPr>
            <a:r>
              <a:rPr lang="en-GB" sz="2400" dirty="0"/>
              <a:t>And work from home more often</a:t>
            </a:r>
          </a:p>
          <a:p>
            <a:pPr marL="285750" lvl="0" indent="-285750">
              <a:buFont typeface="Arial" panose="020B0604020202020204" pitchFamily="34" charset="0"/>
              <a:buChar char="•"/>
            </a:pPr>
            <a:r>
              <a:rPr lang="en-GB" sz="2400" dirty="0"/>
              <a:t>We may protect our loved ones more closely</a:t>
            </a:r>
          </a:p>
          <a:p>
            <a:pPr marL="285750" lvl="0" indent="-285750">
              <a:buFont typeface="Arial" panose="020B0604020202020204" pitchFamily="34" charset="0"/>
              <a:buChar char="•"/>
            </a:pPr>
            <a:r>
              <a:rPr lang="en-GB" sz="2400" dirty="0"/>
              <a:t>We may feel less wanderlust and travel less</a:t>
            </a:r>
          </a:p>
          <a:p>
            <a:pPr marL="285750" lvl="0" indent="-285750">
              <a:buFont typeface="Arial" panose="020B0604020202020204" pitchFamily="34" charset="0"/>
              <a:buChar char="•"/>
            </a:pPr>
            <a:r>
              <a:rPr lang="en-GB" sz="2400" dirty="0"/>
              <a:t>We could likely feel less cavalier about our wellbeing and that of others</a:t>
            </a:r>
          </a:p>
          <a:p>
            <a:pPr marL="285750" lvl="0" indent="-285750">
              <a:buFont typeface="Arial" panose="020B0604020202020204" pitchFamily="34" charset="0"/>
              <a:buChar char="•"/>
            </a:pPr>
            <a:r>
              <a:rPr lang="en-GB" sz="2400" dirty="0"/>
              <a:t>We may even come out of this, respecting the need for a collective community again?</a:t>
            </a:r>
          </a:p>
          <a:p>
            <a:pPr marL="285750" lvl="0" indent="-285750">
              <a:buFont typeface="Arial" panose="020B0604020202020204" pitchFamily="34" charset="0"/>
              <a:buChar char="•"/>
            </a:pPr>
            <a:endParaRPr lang="en-GB" sz="2400" dirty="0"/>
          </a:p>
          <a:p>
            <a:pPr marL="285750" lvl="0" indent="-285750">
              <a:buFont typeface="Arial" panose="020B0604020202020204" pitchFamily="34" charset="0"/>
              <a:buChar char="•"/>
            </a:pPr>
            <a:endParaRPr lang="en-GB" sz="2400" dirty="0"/>
          </a:p>
          <a:p>
            <a:pPr marL="285750" lvl="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spTree>
    <p:extLst>
      <p:ext uri="{BB962C8B-B14F-4D97-AF65-F5344CB8AC3E}">
        <p14:creationId xmlns:p14="http://schemas.microsoft.com/office/powerpoint/2010/main" val="1023597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chemeClr val="bg1"/>
                </a:solidFill>
                <a:latin typeface="Devanagari Sangam MN" panose="02000000000000000000" pitchFamily="2" charset="0"/>
                <a:cs typeface="Devanagari Sangam MN" panose="02000000000000000000" pitchFamily="2" charset="0"/>
              </a:rPr>
              <a:t>www.outoftheboxresearch.co.uk</a:t>
            </a:r>
            <a:endParaRPr lang="en-GB" dirty="0">
              <a:solidFill>
                <a:schemeClr val="bg1"/>
              </a:solidFill>
              <a:latin typeface="Devanagari Sangam MN" panose="02000000000000000000" pitchFamily="2" charset="0"/>
              <a:cs typeface="Devanagari Sangam MN" panose="02000000000000000000" pitchFamily="2" charset="0"/>
            </a:endParaRPr>
          </a:p>
        </p:txBody>
      </p:sp>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838200" y="365125"/>
            <a:ext cx="9710530" cy="1325563"/>
          </a:xfrm>
        </p:spPr>
        <p:txBody>
          <a:bodyPr>
            <a:normAutofit/>
          </a:bodyPr>
          <a:lstStyle/>
          <a:p>
            <a:r>
              <a:rPr lang="en-GB" dirty="0"/>
              <a:t>But it’s less about changing and more about resetting – recalibrating our values</a:t>
            </a:r>
            <a:endParaRPr lang="en-GB" b="1" dirty="0"/>
          </a:p>
        </p:txBody>
      </p:sp>
      <p:sp>
        <p:nvSpPr>
          <p:cNvPr id="11" name="TextBox 10">
            <a:extLst>
              <a:ext uri="{FF2B5EF4-FFF2-40B4-BE49-F238E27FC236}">
                <a16:creationId xmlns:a16="http://schemas.microsoft.com/office/drawing/2014/main" id="{A1CEDB1D-1F78-6541-8801-D6604CBAE110}"/>
              </a:ext>
            </a:extLst>
          </p:cNvPr>
          <p:cNvSpPr txBox="1"/>
          <p:nvPr/>
        </p:nvSpPr>
        <p:spPr>
          <a:xfrm>
            <a:off x="480066" y="1705679"/>
            <a:ext cx="4940177" cy="6124754"/>
          </a:xfrm>
          <a:prstGeom prst="rect">
            <a:avLst/>
          </a:prstGeom>
          <a:noFill/>
        </p:spPr>
        <p:txBody>
          <a:bodyPr wrap="square" rtlCol="0">
            <a:spAutoFit/>
          </a:bodyPr>
          <a:lstStyle/>
          <a:p>
            <a:pPr marL="285750" lvl="0" indent="-285750">
              <a:buFont typeface="Arial" panose="020B0604020202020204" pitchFamily="34" charset="0"/>
              <a:buChar char="•"/>
            </a:pPr>
            <a:r>
              <a:rPr lang="en-GB" sz="2400" dirty="0"/>
              <a:t>We haven’t changed, but the World certainly has</a:t>
            </a:r>
          </a:p>
          <a:p>
            <a:pPr marL="285750" lvl="0" indent="-285750">
              <a:buFont typeface="Arial" panose="020B0604020202020204" pitchFamily="34" charset="0"/>
              <a:buChar char="•"/>
            </a:pPr>
            <a:r>
              <a:rPr lang="en-GB" sz="2400" dirty="0"/>
              <a:t>We still behave in the way a psychologist claimed we behaved over 80 x years ago</a:t>
            </a:r>
          </a:p>
          <a:p>
            <a:pPr marL="285750" lvl="0" indent="-285750">
              <a:buFont typeface="Arial" panose="020B0604020202020204" pitchFamily="34" charset="0"/>
              <a:buChar char="•"/>
            </a:pPr>
            <a:r>
              <a:rPr lang="en-GB" sz="2400" dirty="0"/>
              <a:t>Instead of changing us, crises tend to reset us; our expectations, our values, our hopes and fears</a:t>
            </a:r>
          </a:p>
          <a:p>
            <a:pPr marL="285750" lvl="0" indent="-285750">
              <a:buFont typeface="Arial" panose="020B0604020202020204" pitchFamily="34" charset="0"/>
              <a:buChar char="•"/>
            </a:pPr>
            <a:r>
              <a:rPr lang="en-GB" sz="2400" dirty="0"/>
              <a:t>A reset one would hope for good – but likely to be a mix of both</a:t>
            </a:r>
          </a:p>
          <a:p>
            <a:pPr marL="285750" lvl="0" indent="-285750">
              <a:buFont typeface="Arial" panose="020B0604020202020204" pitchFamily="34" charset="0"/>
              <a:buChar char="•"/>
            </a:pPr>
            <a:endParaRPr lang="en-GB" sz="800" dirty="0"/>
          </a:p>
          <a:p>
            <a:pPr algn="ctr"/>
            <a:r>
              <a:rPr lang="en-GB" sz="2400" b="1" dirty="0"/>
              <a:t>Out of fear comes relief. </a:t>
            </a:r>
          </a:p>
          <a:p>
            <a:pPr algn="ctr"/>
            <a:r>
              <a:rPr lang="en-GB" sz="2400" b="1" dirty="0"/>
              <a:t>Out of relief comes realisation.</a:t>
            </a:r>
          </a:p>
          <a:p>
            <a:pPr marL="285750" lvl="0" indent="-285750">
              <a:buFont typeface="Arial" panose="020B0604020202020204" pitchFamily="34" charset="0"/>
              <a:buChar char="•"/>
            </a:pPr>
            <a:endParaRPr lang="en-GB" sz="2400" dirty="0"/>
          </a:p>
          <a:p>
            <a:pPr marL="285750" lvl="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pic>
        <p:nvPicPr>
          <p:cNvPr id="5" name="Picture 4" descr="A person riding on the back of a truck&#10;&#10;Description automatically generated">
            <a:extLst>
              <a:ext uri="{FF2B5EF4-FFF2-40B4-BE49-F238E27FC236}">
                <a16:creationId xmlns:a16="http://schemas.microsoft.com/office/drawing/2014/main" id="{8AA0A942-7D7A-6242-8F37-BC8861024B1C}"/>
              </a:ext>
            </a:extLst>
          </p:cNvPr>
          <p:cNvPicPr>
            <a:picLocks noChangeAspect="1"/>
          </p:cNvPicPr>
          <p:nvPr/>
        </p:nvPicPr>
        <p:blipFill>
          <a:blip r:embed="rId6"/>
          <a:stretch>
            <a:fillRect/>
          </a:stretch>
        </p:blipFill>
        <p:spPr>
          <a:xfrm>
            <a:off x="5420243" y="1941762"/>
            <a:ext cx="6565505" cy="4309476"/>
          </a:xfrm>
          <a:prstGeom prst="rect">
            <a:avLst/>
          </a:prstGeom>
        </p:spPr>
      </p:pic>
    </p:spTree>
    <p:extLst>
      <p:ext uri="{BB962C8B-B14F-4D97-AF65-F5344CB8AC3E}">
        <p14:creationId xmlns:p14="http://schemas.microsoft.com/office/powerpoint/2010/main" val="4224593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73A719-80C4-0841-BBDA-0E063209FABD}"/>
              </a:ext>
            </a:extLst>
          </p:cNvPr>
          <p:cNvSpPr/>
          <p:nvPr/>
        </p:nvSpPr>
        <p:spPr>
          <a:xfrm>
            <a:off x="0" y="0"/>
            <a:ext cx="12192000" cy="711280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highlight>
                <a:srgbClr val="00FF00"/>
              </a:highlight>
            </a:endParaRPr>
          </a:p>
        </p:txBody>
      </p:sp>
      <p:pic>
        <p:nvPicPr>
          <p:cNvPr id="21" name="Content Placeholder 20" descr="A close up of some grass&#10;&#10;Description automatically generated">
            <a:extLst>
              <a:ext uri="{FF2B5EF4-FFF2-40B4-BE49-F238E27FC236}">
                <a16:creationId xmlns:a16="http://schemas.microsoft.com/office/drawing/2014/main" id="{67B2AF90-5199-C34B-AB53-FACE58540A5F}"/>
              </a:ext>
            </a:extLst>
          </p:cNvPr>
          <p:cNvPicPr>
            <a:picLocks noGrp="1" noChangeAspect="1"/>
          </p:cNvPicPr>
          <p:nvPr>
            <p:ph idx="1"/>
          </p:nvPr>
        </p:nvPicPr>
        <p:blipFill>
          <a:blip r:embed="rId3"/>
          <a:stretch>
            <a:fillRect/>
          </a:stretch>
        </p:blipFill>
        <p:spPr>
          <a:xfrm>
            <a:off x="0" y="5507915"/>
            <a:ext cx="12192000" cy="1604892"/>
          </a:xfrm>
        </p:spPr>
      </p:pic>
      <p:pic>
        <p:nvPicPr>
          <p:cNvPr id="23" name="Picture 22">
            <a:extLst>
              <a:ext uri="{FF2B5EF4-FFF2-40B4-BE49-F238E27FC236}">
                <a16:creationId xmlns:a16="http://schemas.microsoft.com/office/drawing/2014/main" id="{0CBD3AB5-3ED5-6643-B4F9-39BDD99A0CFF}"/>
              </a:ext>
            </a:extLst>
          </p:cNvPr>
          <p:cNvPicPr>
            <a:picLocks noChangeAspect="1"/>
          </p:cNvPicPr>
          <p:nvPr/>
        </p:nvPicPr>
        <p:blipFill>
          <a:blip r:embed="rId4">
            <a:alphaModFix amt="10000"/>
          </a:blip>
          <a:stretch>
            <a:fillRect/>
          </a:stretch>
        </p:blipFill>
        <p:spPr>
          <a:xfrm>
            <a:off x="2116666" y="-251074"/>
            <a:ext cx="8839200" cy="6951912"/>
          </a:xfrm>
          <a:prstGeom prst="rect">
            <a:avLst/>
          </a:prstGeom>
        </p:spPr>
      </p:pic>
      <p:pic>
        <p:nvPicPr>
          <p:cNvPr id="3" name="Picture 2">
            <a:extLst>
              <a:ext uri="{FF2B5EF4-FFF2-40B4-BE49-F238E27FC236}">
                <a16:creationId xmlns:a16="http://schemas.microsoft.com/office/drawing/2014/main" id="{AFA51E78-1F67-C841-929D-A86B0E66D450}"/>
              </a:ext>
            </a:extLst>
          </p:cNvPr>
          <p:cNvPicPr>
            <a:picLocks noChangeAspect="1"/>
          </p:cNvPicPr>
          <p:nvPr/>
        </p:nvPicPr>
        <p:blipFill>
          <a:blip r:embed="rId5"/>
          <a:stretch>
            <a:fillRect/>
          </a:stretch>
        </p:blipFill>
        <p:spPr>
          <a:xfrm>
            <a:off x="10762778" y="157162"/>
            <a:ext cx="1471554" cy="1157038"/>
          </a:xfrm>
          <a:prstGeom prst="rect">
            <a:avLst/>
          </a:prstGeom>
        </p:spPr>
      </p:pic>
      <p:sp>
        <p:nvSpPr>
          <p:cNvPr id="8" name="TextBox 7">
            <a:extLst>
              <a:ext uri="{FF2B5EF4-FFF2-40B4-BE49-F238E27FC236}">
                <a16:creationId xmlns:a16="http://schemas.microsoft.com/office/drawing/2014/main" id="{5572C4EC-3288-964A-AA93-BC77DD8605C5}"/>
              </a:ext>
            </a:extLst>
          </p:cNvPr>
          <p:cNvSpPr txBox="1"/>
          <p:nvPr/>
        </p:nvSpPr>
        <p:spPr>
          <a:xfrm>
            <a:off x="2916681" y="6516172"/>
            <a:ext cx="6672262" cy="369332"/>
          </a:xfrm>
          <a:prstGeom prst="rect">
            <a:avLst/>
          </a:prstGeom>
          <a:noFill/>
        </p:spPr>
        <p:txBody>
          <a:bodyPr wrap="square" rtlCol="0">
            <a:spAutoFit/>
          </a:bodyPr>
          <a:lstStyle/>
          <a:p>
            <a:pPr algn="ctr"/>
            <a:r>
              <a:rPr lang="en-GB" dirty="0" err="1">
                <a:solidFill>
                  <a:srgbClr val="FF0000"/>
                </a:solidFill>
                <a:latin typeface="Devanagari Sangam MN" panose="02000000000000000000" pitchFamily="2" charset="0"/>
                <a:cs typeface="Devanagari Sangam MN" panose="02000000000000000000" pitchFamily="2" charset="0"/>
              </a:rPr>
              <a:t>www.outoftheboxresearch.co.uk</a:t>
            </a:r>
            <a:endParaRPr lang="en-GB" dirty="0">
              <a:solidFill>
                <a:srgbClr val="FF0000"/>
              </a:solidFill>
              <a:latin typeface="Devanagari Sangam MN" panose="02000000000000000000" pitchFamily="2" charset="0"/>
              <a:cs typeface="Devanagari Sangam MN" panose="02000000000000000000" pitchFamily="2" charset="0"/>
            </a:endParaRPr>
          </a:p>
        </p:txBody>
      </p:sp>
      <p:pic>
        <p:nvPicPr>
          <p:cNvPr id="5" name="Picture 4">
            <a:extLst>
              <a:ext uri="{FF2B5EF4-FFF2-40B4-BE49-F238E27FC236}">
                <a16:creationId xmlns:a16="http://schemas.microsoft.com/office/drawing/2014/main" id="{386E411C-B92D-074C-B610-762E044F113C}"/>
              </a:ext>
            </a:extLst>
          </p:cNvPr>
          <p:cNvPicPr>
            <a:picLocks noChangeAspect="1"/>
          </p:cNvPicPr>
          <p:nvPr/>
        </p:nvPicPr>
        <p:blipFill rotWithShape="1">
          <a:blip r:embed="rId6"/>
          <a:srcRect b="8435"/>
          <a:stretch/>
        </p:blipFill>
        <p:spPr>
          <a:xfrm>
            <a:off x="917887" y="1330091"/>
            <a:ext cx="9194385" cy="5565866"/>
          </a:xfrm>
          <a:prstGeom prst="rect">
            <a:avLst/>
          </a:prstGeom>
        </p:spPr>
      </p:pic>
      <p:sp>
        <p:nvSpPr>
          <p:cNvPr id="6" name="Title 5">
            <a:extLst>
              <a:ext uri="{FF2B5EF4-FFF2-40B4-BE49-F238E27FC236}">
                <a16:creationId xmlns:a16="http://schemas.microsoft.com/office/drawing/2014/main" id="{5A1B22DB-A7C3-4846-86FC-C0466D3AD9EB}"/>
              </a:ext>
            </a:extLst>
          </p:cNvPr>
          <p:cNvSpPr>
            <a:spLocks noGrp="1"/>
          </p:cNvSpPr>
          <p:nvPr>
            <p:ph type="title"/>
          </p:nvPr>
        </p:nvSpPr>
        <p:spPr>
          <a:xfrm>
            <a:off x="820435" y="90592"/>
            <a:ext cx="9710530" cy="1325563"/>
          </a:xfrm>
        </p:spPr>
        <p:txBody>
          <a:bodyPr>
            <a:normAutofit/>
          </a:bodyPr>
          <a:lstStyle/>
          <a:p>
            <a:r>
              <a:rPr lang="en-GB" dirty="0"/>
              <a:t>Such that many of these pressure points may experience a seismic shift</a:t>
            </a:r>
          </a:p>
        </p:txBody>
      </p:sp>
      <p:sp>
        <p:nvSpPr>
          <p:cNvPr id="2" name="TextBox 1">
            <a:extLst>
              <a:ext uri="{FF2B5EF4-FFF2-40B4-BE49-F238E27FC236}">
                <a16:creationId xmlns:a16="http://schemas.microsoft.com/office/drawing/2014/main" id="{25507E62-2A3F-0042-AB53-6B47B7C805FB}"/>
              </a:ext>
            </a:extLst>
          </p:cNvPr>
          <p:cNvSpPr txBox="1"/>
          <p:nvPr/>
        </p:nvSpPr>
        <p:spPr>
          <a:xfrm>
            <a:off x="880406" y="1714734"/>
            <a:ext cx="2442882" cy="461665"/>
          </a:xfrm>
          <a:prstGeom prst="rect">
            <a:avLst/>
          </a:prstGeom>
          <a:noFill/>
        </p:spPr>
        <p:txBody>
          <a:bodyPr wrap="square" rtlCol="0">
            <a:spAutoFit/>
          </a:bodyPr>
          <a:lstStyle/>
          <a:p>
            <a:pPr algn="ctr"/>
            <a:r>
              <a:rPr lang="en-GB" sz="2400" b="1" dirty="0">
                <a:solidFill>
                  <a:srgbClr val="FF0000"/>
                </a:solidFill>
              </a:rPr>
              <a:t>Geo-Political</a:t>
            </a:r>
          </a:p>
        </p:txBody>
      </p:sp>
      <p:sp>
        <p:nvSpPr>
          <p:cNvPr id="10" name="TextBox 9">
            <a:extLst>
              <a:ext uri="{FF2B5EF4-FFF2-40B4-BE49-F238E27FC236}">
                <a16:creationId xmlns:a16="http://schemas.microsoft.com/office/drawing/2014/main" id="{BA653DA3-8511-5241-9514-A9A84C84A215}"/>
              </a:ext>
            </a:extLst>
          </p:cNvPr>
          <p:cNvSpPr txBox="1"/>
          <p:nvPr/>
        </p:nvSpPr>
        <p:spPr>
          <a:xfrm>
            <a:off x="7345831" y="4972846"/>
            <a:ext cx="2442882" cy="461665"/>
          </a:xfrm>
          <a:prstGeom prst="rect">
            <a:avLst/>
          </a:prstGeom>
          <a:noFill/>
        </p:spPr>
        <p:txBody>
          <a:bodyPr wrap="square" rtlCol="0">
            <a:spAutoFit/>
          </a:bodyPr>
          <a:lstStyle/>
          <a:p>
            <a:pPr algn="ctr"/>
            <a:r>
              <a:rPr lang="en-GB" sz="2400" b="1" dirty="0">
                <a:solidFill>
                  <a:srgbClr val="FF0000"/>
                </a:solidFill>
              </a:rPr>
              <a:t>Sexism</a:t>
            </a:r>
          </a:p>
        </p:txBody>
      </p:sp>
      <p:sp>
        <p:nvSpPr>
          <p:cNvPr id="12" name="TextBox 11">
            <a:extLst>
              <a:ext uri="{FF2B5EF4-FFF2-40B4-BE49-F238E27FC236}">
                <a16:creationId xmlns:a16="http://schemas.microsoft.com/office/drawing/2014/main" id="{A9BBE014-5B74-1E4C-B510-F0BC81FCC533}"/>
              </a:ext>
            </a:extLst>
          </p:cNvPr>
          <p:cNvSpPr txBox="1"/>
          <p:nvPr/>
        </p:nvSpPr>
        <p:spPr>
          <a:xfrm>
            <a:off x="7479891" y="3244333"/>
            <a:ext cx="2442882" cy="830997"/>
          </a:xfrm>
          <a:prstGeom prst="rect">
            <a:avLst/>
          </a:prstGeom>
          <a:noFill/>
        </p:spPr>
        <p:txBody>
          <a:bodyPr wrap="square" rtlCol="0">
            <a:spAutoFit/>
          </a:bodyPr>
          <a:lstStyle/>
          <a:p>
            <a:pPr algn="ctr"/>
            <a:r>
              <a:rPr lang="en-GB" sz="2400" b="1" dirty="0">
                <a:solidFill>
                  <a:srgbClr val="FF0000"/>
                </a:solidFill>
              </a:rPr>
              <a:t>Gender inequality</a:t>
            </a:r>
          </a:p>
        </p:txBody>
      </p:sp>
      <p:sp>
        <p:nvSpPr>
          <p:cNvPr id="13" name="TextBox 12">
            <a:extLst>
              <a:ext uri="{FF2B5EF4-FFF2-40B4-BE49-F238E27FC236}">
                <a16:creationId xmlns:a16="http://schemas.microsoft.com/office/drawing/2014/main" id="{DDDC1DA2-6D60-754E-ABD7-C676B8C531AC}"/>
              </a:ext>
            </a:extLst>
          </p:cNvPr>
          <p:cNvSpPr txBox="1"/>
          <p:nvPr/>
        </p:nvSpPr>
        <p:spPr>
          <a:xfrm>
            <a:off x="7404070" y="1714734"/>
            <a:ext cx="2442882" cy="830997"/>
          </a:xfrm>
          <a:prstGeom prst="rect">
            <a:avLst/>
          </a:prstGeom>
          <a:noFill/>
        </p:spPr>
        <p:txBody>
          <a:bodyPr wrap="square" rtlCol="0">
            <a:spAutoFit/>
          </a:bodyPr>
          <a:lstStyle/>
          <a:p>
            <a:pPr algn="ctr"/>
            <a:r>
              <a:rPr lang="en-GB" sz="2400" b="1" dirty="0">
                <a:solidFill>
                  <a:srgbClr val="FF0000"/>
                </a:solidFill>
              </a:rPr>
              <a:t>Stereotype discrimination</a:t>
            </a:r>
          </a:p>
        </p:txBody>
      </p:sp>
      <p:sp>
        <p:nvSpPr>
          <p:cNvPr id="14" name="TextBox 13">
            <a:extLst>
              <a:ext uri="{FF2B5EF4-FFF2-40B4-BE49-F238E27FC236}">
                <a16:creationId xmlns:a16="http://schemas.microsoft.com/office/drawing/2014/main" id="{13F50C1F-99F7-4244-BE85-AC4286157E80}"/>
              </a:ext>
            </a:extLst>
          </p:cNvPr>
          <p:cNvSpPr txBox="1"/>
          <p:nvPr/>
        </p:nvSpPr>
        <p:spPr>
          <a:xfrm>
            <a:off x="4539378" y="5019013"/>
            <a:ext cx="2442882" cy="830997"/>
          </a:xfrm>
          <a:prstGeom prst="rect">
            <a:avLst/>
          </a:prstGeom>
          <a:noFill/>
        </p:spPr>
        <p:txBody>
          <a:bodyPr wrap="square" rtlCol="0">
            <a:spAutoFit/>
          </a:bodyPr>
          <a:lstStyle/>
          <a:p>
            <a:pPr algn="ctr"/>
            <a:r>
              <a:rPr lang="en-GB" sz="2400" b="1" dirty="0">
                <a:solidFill>
                  <a:srgbClr val="FF0000"/>
                </a:solidFill>
              </a:rPr>
              <a:t>Community fragmentation</a:t>
            </a:r>
          </a:p>
        </p:txBody>
      </p:sp>
      <p:sp>
        <p:nvSpPr>
          <p:cNvPr id="15" name="TextBox 14">
            <a:extLst>
              <a:ext uri="{FF2B5EF4-FFF2-40B4-BE49-F238E27FC236}">
                <a16:creationId xmlns:a16="http://schemas.microsoft.com/office/drawing/2014/main" id="{C2218352-E7FC-2449-8F89-5F262A7AB20E}"/>
              </a:ext>
            </a:extLst>
          </p:cNvPr>
          <p:cNvSpPr txBox="1"/>
          <p:nvPr/>
        </p:nvSpPr>
        <p:spPr>
          <a:xfrm>
            <a:off x="3409493" y="2723342"/>
            <a:ext cx="2442882" cy="830997"/>
          </a:xfrm>
          <a:prstGeom prst="rect">
            <a:avLst/>
          </a:prstGeom>
          <a:noFill/>
        </p:spPr>
        <p:txBody>
          <a:bodyPr wrap="square" rtlCol="0">
            <a:spAutoFit/>
          </a:bodyPr>
          <a:lstStyle/>
          <a:p>
            <a:pPr algn="ctr"/>
            <a:r>
              <a:rPr lang="en-GB" sz="2400" b="1" dirty="0">
                <a:solidFill>
                  <a:srgbClr val="FF0000"/>
                </a:solidFill>
              </a:rPr>
              <a:t>Spiritual retardation</a:t>
            </a:r>
          </a:p>
        </p:txBody>
      </p:sp>
      <p:sp>
        <p:nvSpPr>
          <p:cNvPr id="16" name="TextBox 15">
            <a:extLst>
              <a:ext uri="{FF2B5EF4-FFF2-40B4-BE49-F238E27FC236}">
                <a16:creationId xmlns:a16="http://schemas.microsoft.com/office/drawing/2014/main" id="{219E9A92-3945-EB44-B8E5-9A8B6BC72B1F}"/>
              </a:ext>
            </a:extLst>
          </p:cNvPr>
          <p:cNvSpPr txBox="1"/>
          <p:nvPr/>
        </p:nvSpPr>
        <p:spPr>
          <a:xfrm>
            <a:off x="5066057" y="1557026"/>
            <a:ext cx="2442882" cy="830997"/>
          </a:xfrm>
          <a:prstGeom prst="rect">
            <a:avLst/>
          </a:prstGeom>
          <a:noFill/>
        </p:spPr>
        <p:txBody>
          <a:bodyPr wrap="square" rtlCol="0">
            <a:spAutoFit/>
          </a:bodyPr>
          <a:lstStyle/>
          <a:p>
            <a:pPr algn="ctr"/>
            <a:r>
              <a:rPr lang="en-GB" sz="2400" b="1" dirty="0">
                <a:solidFill>
                  <a:srgbClr val="FF0000"/>
                </a:solidFill>
              </a:rPr>
              <a:t>Religious prejudice</a:t>
            </a:r>
          </a:p>
        </p:txBody>
      </p:sp>
      <p:sp>
        <p:nvSpPr>
          <p:cNvPr id="17" name="TextBox 16">
            <a:extLst>
              <a:ext uri="{FF2B5EF4-FFF2-40B4-BE49-F238E27FC236}">
                <a16:creationId xmlns:a16="http://schemas.microsoft.com/office/drawing/2014/main" id="{CA7D3622-6217-0D4B-815C-B708C02D0B5F}"/>
              </a:ext>
            </a:extLst>
          </p:cNvPr>
          <p:cNvSpPr txBox="1"/>
          <p:nvPr/>
        </p:nvSpPr>
        <p:spPr>
          <a:xfrm>
            <a:off x="1476687" y="4244565"/>
            <a:ext cx="2442882" cy="461665"/>
          </a:xfrm>
          <a:prstGeom prst="rect">
            <a:avLst/>
          </a:prstGeom>
          <a:noFill/>
        </p:spPr>
        <p:txBody>
          <a:bodyPr wrap="square" rtlCol="0">
            <a:spAutoFit/>
          </a:bodyPr>
          <a:lstStyle/>
          <a:p>
            <a:pPr algn="ctr"/>
            <a:r>
              <a:rPr lang="en-GB" sz="2400" b="1" dirty="0">
                <a:solidFill>
                  <a:srgbClr val="FF0000"/>
                </a:solidFill>
              </a:rPr>
              <a:t>Environmental</a:t>
            </a:r>
          </a:p>
        </p:txBody>
      </p:sp>
      <p:sp>
        <p:nvSpPr>
          <p:cNvPr id="18" name="TextBox 17">
            <a:extLst>
              <a:ext uri="{FF2B5EF4-FFF2-40B4-BE49-F238E27FC236}">
                <a16:creationId xmlns:a16="http://schemas.microsoft.com/office/drawing/2014/main" id="{C9A1700A-139D-5342-920D-38FEFE1F3ECB}"/>
              </a:ext>
            </a:extLst>
          </p:cNvPr>
          <p:cNvSpPr txBox="1"/>
          <p:nvPr/>
        </p:nvSpPr>
        <p:spPr>
          <a:xfrm>
            <a:off x="2083917" y="5705494"/>
            <a:ext cx="2442882" cy="461665"/>
          </a:xfrm>
          <a:prstGeom prst="rect">
            <a:avLst/>
          </a:prstGeom>
          <a:noFill/>
        </p:spPr>
        <p:txBody>
          <a:bodyPr wrap="square" rtlCol="0">
            <a:spAutoFit/>
          </a:bodyPr>
          <a:lstStyle/>
          <a:p>
            <a:pPr algn="ctr"/>
            <a:r>
              <a:rPr lang="en-GB" sz="2400" b="1" dirty="0">
                <a:solidFill>
                  <a:srgbClr val="FF0000"/>
                </a:solidFill>
              </a:rPr>
              <a:t>Natural</a:t>
            </a:r>
          </a:p>
        </p:txBody>
      </p:sp>
      <p:sp>
        <p:nvSpPr>
          <p:cNvPr id="4" name="TextBox 3">
            <a:extLst>
              <a:ext uri="{FF2B5EF4-FFF2-40B4-BE49-F238E27FC236}">
                <a16:creationId xmlns:a16="http://schemas.microsoft.com/office/drawing/2014/main" id="{3A808CC9-7D9D-EF46-B505-30568F6B3784}"/>
              </a:ext>
            </a:extLst>
          </p:cNvPr>
          <p:cNvSpPr txBox="1"/>
          <p:nvPr/>
        </p:nvSpPr>
        <p:spPr>
          <a:xfrm>
            <a:off x="-135467" y="1930400"/>
            <a:ext cx="184731" cy="369332"/>
          </a:xfrm>
          <a:prstGeom prst="rect">
            <a:avLst/>
          </a:prstGeom>
          <a:noFill/>
        </p:spPr>
        <p:txBody>
          <a:bodyPr wrap="none" rtlCol="0">
            <a:spAutoFit/>
          </a:bodyPr>
          <a:lstStyle/>
          <a:p>
            <a:endParaRPr lang="en-GB" dirty="0">
              <a:solidFill>
                <a:srgbClr val="FF0000"/>
              </a:solidFill>
            </a:endParaRPr>
          </a:p>
        </p:txBody>
      </p:sp>
      <p:sp>
        <p:nvSpPr>
          <p:cNvPr id="19" name="TextBox 18">
            <a:extLst>
              <a:ext uri="{FF2B5EF4-FFF2-40B4-BE49-F238E27FC236}">
                <a16:creationId xmlns:a16="http://schemas.microsoft.com/office/drawing/2014/main" id="{E2FFCD7C-500D-E74C-A61B-56F4D9D3B850}"/>
              </a:ext>
            </a:extLst>
          </p:cNvPr>
          <p:cNvSpPr txBox="1"/>
          <p:nvPr/>
        </p:nvSpPr>
        <p:spPr>
          <a:xfrm>
            <a:off x="3844616" y="5966609"/>
            <a:ext cx="2442882" cy="461665"/>
          </a:xfrm>
          <a:prstGeom prst="rect">
            <a:avLst/>
          </a:prstGeom>
          <a:noFill/>
        </p:spPr>
        <p:txBody>
          <a:bodyPr wrap="square" rtlCol="0">
            <a:spAutoFit/>
          </a:bodyPr>
          <a:lstStyle/>
          <a:p>
            <a:pPr algn="ctr"/>
            <a:r>
              <a:rPr lang="en-GB" sz="2400" b="1" dirty="0">
                <a:solidFill>
                  <a:srgbClr val="FF0000"/>
                </a:solidFill>
              </a:rPr>
              <a:t>Financial</a:t>
            </a:r>
          </a:p>
        </p:txBody>
      </p:sp>
      <p:sp>
        <p:nvSpPr>
          <p:cNvPr id="20" name="TextBox 19">
            <a:extLst>
              <a:ext uri="{FF2B5EF4-FFF2-40B4-BE49-F238E27FC236}">
                <a16:creationId xmlns:a16="http://schemas.microsoft.com/office/drawing/2014/main" id="{FD65387B-D343-874D-B0BB-5BA0E6E6919D}"/>
              </a:ext>
            </a:extLst>
          </p:cNvPr>
          <p:cNvSpPr txBox="1"/>
          <p:nvPr/>
        </p:nvSpPr>
        <p:spPr>
          <a:xfrm>
            <a:off x="3194508" y="1931584"/>
            <a:ext cx="2442882" cy="461665"/>
          </a:xfrm>
          <a:prstGeom prst="rect">
            <a:avLst/>
          </a:prstGeom>
          <a:noFill/>
        </p:spPr>
        <p:txBody>
          <a:bodyPr wrap="square" rtlCol="0">
            <a:spAutoFit/>
          </a:bodyPr>
          <a:lstStyle/>
          <a:p>
            <a:pPr algn="ctr"/>
            <a:r>
              <a:rPr lang="en-GB" sz="2400" b="1" dirty="0">
                <a:solidFill>
                  <a:srgbClr val="FF0000"/>
                </a:solidFill>
              </a:rPr>
              <a:t>Racism</a:t>
            </a:r>
          </a:p>
        </p:txBody>
      </p:sp>
      <p:sp>
        <p:nvSpPr>
          <p:cNvPr id="22" name="TextBox 21">
            <a:extLst>
              <a:ext uri="{FF2B5EF4-FFF2-40B4-BE49-F238E27FC236}">
                <a16:creationId xmlns:a16="http://schemas.microsoft.com/office/drawing/2014/main" id="{C4D63BB2-4F41-DA45-A7B4-A3A9B1D137CB}"/>
              </a:ext>
            </a:extLst>
          </p:cNvPr>
          <p:cNvSpPr txBox="1"/>
          <p:nvPr/>
        </p:nvSpPr>
        <p:spPr>
          <a:xfrm>
            <a:off x="820435" y="3198167"/>
            <a:ext cx="2442882" cy="461665"/>
          </a:xfrm>
          <a:prstGeom prst="rect">
            <a:avLst/>
          </a:prstGeom>
          <a:noFill/>
        </p:spPr>
        <p:txBody>
          <a:bodyPr wrap="square" rtlCol="0">
            <a:spAutoFit/>
          </a:bodyPr>
          <a:lstStyle/>
          <a:p>
            <a:pPr algn="ctr"/>
            <a:r>
              <a:rPr lang="en-GB" sz="2400" b="1" dirty="0">
                <a:solidFill>
                  <a:srgbClr val="FF0000"/>
                </a:solidFill>
              </a:rPr>
              <a:t>Ageism</a:t>
            </a:r>
          </a:p>
        </p:txBody>
      </p:sp>
      <p:sp>
        <p:nvSpPr>
          <p:cNvPr id="24" name="TextBox 23">
            <a:extLst>
              <a:ext uri="{FF2B5EF4-FFF2-40B4-BE49-F238E27FC236}">
                <a16:creationId xmlns:a16="http://schemas.microsoft.com/office/drawing/2014/main" id="{42127E56-D9CA-A246-AAB4-45333B4A1159}"/>
              </a:ext>
            </a:extLst>
          </p:cNvPr>
          <p:cNvSpPr txBox="1"/>
          <p:nvPr/>
        </p:nvSpPr>
        <p:spPr>
          <a:xfrm>
            <a:off x="7146061" y="5881243"/>
            <a:ext cx="2442882" cy="461665"/>
          </a:xfrm>
          <a:prstGeom prst="rect">
            <a:avLst/>
          </a:prstGeom>
          <a:noFill/>
        </p:spPr>
        <p:txBody>
          <a:bodyPr wrap="square" rtlCol="0">
            <a:spAutoFit/>
          </a:bodyPr>
          <a:lstStyle/>
          <a:p>
            <a:pPr algn="ctr"/>
            <a:r>
              <a:rPr lang="en-GB" sz="2400" b="1" dirty="0">
                <a:solidFill>
                  <a:srgbClr val="FF0000"/>
                </a:solidFill>
              </a:rPr>
              <a:t>Societal</a:t>
            </a:r>
          </a:p>
        </p:txBody>
      </p:sp>
      <p:sp>
        <p:nvSpPr>
          <p:cNvPr id="25" name="TextBox 24">
            <a:extLst>
              <a:ext uri="{FF2B5EF4-FFF2-40B4-BE49-F238E27FC236}">
                <a16:creationId xmlns:a16="http://schemas.microsoft.com/office/drawing/2014/main" id="{29219389-15AE-6146-8648-39E72B61D643}"/>
              </a:ext>
            </a:extLst>
          </p:cNvPr>
          <p:cNvSpPr txBox="1"/>
          <p:nvPr/>
        </p:nvSpPr>
        <p:spPr>
          <a:xfrm>
            <a:off x="425073" y="5165623"/>
            <a:ext cx="2442882" cy="461665"/>
          </a:xfrm>
          <a:prstGeom prst="rect">
            <a:avLst/>
          </a:prstGeom>
          <a:noFill/>
        </p:spPr>
        <p:txBody>
          <a:bodyPr wrap="square" rtlCol="0">
            <a:spAutoFit/>
          </a:bodyPr>
          <a:lstStyle/>
          <a:p>
            <a:pPr algn="ctr"/>
            <a:r>
              <a:rPr lang="en-GB" sz="2400" b="1" dirty="0">
                <a:solidFill>
                  <a:srgbClr val="FF0000"/>
                </a:solidFill>
              </a:rPr>
              <a:t>Familial</a:t>
            </a:r>
          </a:p>
        </p:txBody>
      </p:sp>
      <p:sp>
        <p:nvSpPr>
          <p:cNvPr id="7" name="TextBox 6">
            <a:extLst>
              <a:ext uri="{FF2B5EF4-FFF2-40B4-BE49-F238E27FC236}">
                <a16:creationId xmlns:a16="http://schemas.microsoft.com/office/drawing/2014/main" id="{D2281E9C-7A6C-5149-824A-086E174E0653}"/>
              </a:ext>
            </a:extLst>
          </p:cNvPr>
          <p:cNvSpPr txBox="1"/>
          <p:nvPr/>
        </p:nvSpPr>
        <p:spPr>
          <a:xfrm>
            <a:off x="10133979" y="2998889"/>
            <a:ext cx="1842245" cy="3046988"/>
          </a:xfrm>
          <a:prstGeom prst="rect">
            <a:avLst/>
          </a:prstGeom>
          <a:noFill/>
        </p:spPr>
        <p:txBody>
          <a:bodyPr wrap="square" rtlCol="0">
            <a:spAutoFit/>
          </a:bodyPr>
          <a:lstStyle/>
          <a:p>
            <a:pPr algn="ctr"/>
            <a:r>
              <a:rPr lang="en-GB" sz="2400" dirty="0"/>
              <a:t>With movement, there’s even more creative fertility to nudge and cajole</a:t>
            </a:r>
          </a:p>
        </p:txBody>
      </p:sp>
    </p:spTree>
    <p:extLst>
      <p:ext uri="{BB962C8B-B14F-4D97-AF65-F5344CB8AC3E}">
        <p14:creationId xmlns:p14="http://schemas.microsoft.com/office/powerpoint/2010/main" val="1009253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OTB New presentation 2019" id="{D15914D1-3D4E-0C4F-97D9-F9E6BCB331EB}" vid="{AC98C6D7-AC5D-D74B-AE51-35B7A14688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3457</TotalTime>
  <Words>1443</Words>
  <Application>Microsoft Office PowerPoint</Application>
  <PresentationFormat>Widescreen</PresentationFormat>
  <Paragraphs>167</Paragraphs>
  <Slides>23</Slides>
  <Notes>23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Devanagari Sangam MN</vt:lpstr>
      <vt:lpstr>Duera PERSONAL USE Expanded Med</vt:lpstr>
      <vt:lpstr>Office Theme</vt:lpstr>
      <vt:lpstr>In the space of weeks, we travelled up Maslow’s hierarchy of needs</vt:lpstr>
      <vt:lpstr>You couldn’t find bog roll in early March</vt:lpstr>
      <vt:lpstr>Soon after, hand sanitizers were selling on Amazon for £50!</vt:lpstr>
      <vt:lpstr>Gallows humour united us along with zoom and Netflix doubling subscriptions</vt:lpstr>
      <vt:lpstr>Concealing grey roots becomes key and don’t forget to hand-clap the NHS on Thursdays </vt:lpstr>
      <vt:lpstr>Since April 1st, 19% of UK pop. have started a new hobby (yougov. poll)</vt:lpstr>
      <vt:lpstr>The World is likely to be very different as we learn to adapt to this and future crises</vt:lpstr>
      <vt:lpstr>But it’s less about changing and more about resetting – recalibrating our values</vt:lpstr>
      <vt:lpstr>Such that many of these pressure points may experience a seismic shift</vt:lpstr>
      <vt:lpstr>But with it will come a heightened sense of insecurity and craving for belonging</vt:lpstr>
      <vt:lpstr>Perhaps for a good while yet…</vt:lpstr>
      <vt:lpstr>Brands have been on the descendancy, but seeking faith in institutions will rise</vt:lpstr>
      <vt:lpstr>Brands have a greater role to shine light when many are retreating into the dark</vt:lpstr>
      <vt:lpstr>To go mute, when consumers need you more than ever, lacks courage and foresight</vt:lpstr>
      <vt:lpstr>In this Crisis, Brands have an even greater purpose as lifebuoys in a sea of uncertainty</vt:lpstr>
      <vt:lpstr>And to shirk from courageous creativity will only neuter efforts to connect and engage</vt:lpstr>
      <vt:lpstr>Where solid, comforting, wholesome values resonate all the more in a crisis</vt:lpstr>
      <vt:lpstr>Where less can be more</vt:lpstr>
      <vt:lpstr>Where the lightest of relief unites us and enhances our sense of belonging</vt:lpstr>
      <vt:lpstr>Where authentic and personable trump glitzy and sentimental</vt:lpstr>
      <vt:lpstr>Where brands encourage connections when none are allowed</vt:lpstr>
      <vt:lpstr>Where sheer brilliance can still shine bright</vt:lpstr>
      <vt:lpstr>So, creativity craves a crisis like Covid-19</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Justin Kent</dc:creator>
  <cp:keywords/>
  <dc:description/>
  <cp:lastModifiedBy>Irene McEvoy</cp:lastModifiedBy>
  <cp:revision>91</cp:revision>
  <dcterms:created xsi:type="dcterms:W3CDTF">2020-05-07T14:50:37Z</dcterms:created>
  <dcterms:modified xsi:type="dcterms:W3CDTF">2020-06-03T10:12:42Z</dcterms:modified>
  <cp:category/>
</cp:coreProperties>
</file>