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695" r:id="rId3"/>
    <p:sldMasterId id="2147483693" r:id="rId4"/>
    <p:sldMasterId id="2147483697" r:id="rId5"/>
    <p:sldMasterId id="2147483736" r:id="rId6"/>
    <p:sldMasterId id="2147483759" r:id="rId7"/>
    <p:sldMasterId id="2147483765" r:id="rId8"/>
    <p:sldMasterId id="2147483782" r:id="rId9"/>
  </p:sldMasterIdLst>
  <p:notesMasterIdLst>
    <p:notesMasterId r:id="rId28"/>
  </p:notesMasterIdLst>
  <p:handoutMasterIdLst>
    <p:handoutMasterId r:id="rId29"/>
  </p:handoutMasterIdLst>
  <p:sldIdLst>
    <p:sldId id="269" r:id="rId10"/>
    <p:sldId id="909" r:id="rId11"/>
    <p:sldId id="892" r:id="rId12"/>
    <p:sldId id="513" r:id="rId13"/>
    <p:sldId id="888" r:id="rId14"/>
    <p:sldId id="890" r:id="rId15"/>
    <p:sldId id="441" r:id="rId16"/>
    <p:sldId id="515" r:id="rId17"/>
    <p:sldId id="911" r:id="rId18"/>
    <p:sldId id="442" r:id="rId19"/>
    <p:sldId id="897" r:id="rId20"/>
    <p:sldId id="896" r:id="rId21"/>
    <p:sldId id="899" r:id="rId22"/>
    <p:sldId id="894" r:id="rId23"/>
    <p:sldId id="900" r:id="rId24"/>
    <p:sldId id="907" r:id="rId25"/>
    <p:sldId id="910" r:id="rId26"/>
    <p:sldId id="420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0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  <p15:guide id="4" pos="7423" userDrawn="1">
          <p15:clr>
            <a:srgbClr val="A4A3A4"/>
          </p15:clr>
        </p15:guide>
        <p15:guide id="5" pos="3565" userDrawn="1">
          <p15:clr>
            <a:srgbClr val="A4A3A4"/>
          </p15:clr>
        </p15:guide>
        <p15:guide id="6" pos="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ara Reilly" initials="CR" lastIdx="1" clrIdx="0">
    <p:extLst>
      <p:ext uri="{19B8F6BF-5375-455C-9EA6-DF929625EA0E}">
        <p15:presenceInfo xmlns:p15="http://schemas.microsoft.com/office/powerpoint/2012/main" userId="S-1-5-21-1229272821-527237240-839522115-1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F8A"/>
    <a:srgbClr val="E37222"/>
    <a:srgbClr val="EADDEF"/>
    <a:srgbClr val="EFE5F3"/>
    <a:srgbClr val="000000"/>
    <a:srgbClr val="4B2942"/>
    <a:srgbClr val="E3F1F5"/>
    <a:srgbClr val="21505F"/>
    <a:srgbClr val="FCDCE3"/>
    <a:srgbClr val="225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0000" autoAdjust="0"/>
  </p:normalViewPr>
  <p:slideViewPr>
    <p:cSldViewPr snapToGrid="0">
      <p:cViewPr varScale="1">
        <p:scale>
          <a:sx n="70" d="100"/>
          <a:sy n="70" d="100"/>
        </p:scale>
        <p:origin x="496" y="68"/>
      </p:cViewPr>
      <p:guideLst>
        <p:guide orient="horz" pos="1040"/>
        <p:guide pos="3931"/>
        <p:guide orient="horz" pos="3702"/>
        <p:guide pos="7423"/>
        <p:guide pos="3565"/>
        <p:guide pos="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044"/>
    </p:cViewPr>
  </p:sorterViewPr>
  <p:notesViewPr>
    <p:cSldViewPr snapToGrid="0">
      <p:cViewPr varScale="1">
        <p:scale>
          <a:sx n="67" d="100"/>
          <a:sy n="67" d="100"/>
        </p:scale>
        <p:origin x="23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636082387462552E-2"/>
          <c:y val="3.7660483329305341E-2"/>
          <c:w val="0.93388854855703796"/>
          <c:h val="0.91950479429814347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Sheet2!$B$2:$B$106</c:f>
              <c:strCache>
                <c:ptCount val="105"/>
                <c:pt idx="0">
                  <c:v>SuperValu</c:v>
                </c:pt>
                <c:pt idx="1">
                  <c:v>Tesco</c:v>
                </c:pt>
                <c:pt idx="2">
                  <c:v>Dunnes</c:v>
                </c:pt>
                <c:pt idx="3">
                  <c:v>Lidl</c:v>
                </c:pt>
                <c:pt idx="4">
                  <c:v>Aldi</c:v>
                </c:pt>
                <c:pt idx="5">
                  <c:v>Centra</c:v>
                </c:pt>
                <c:pt idx="6">
                  <c:v>Spar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tx2"/>
              </a:solidFill>
              <a:ln w="9525">
                <a:solidFill>
                  <a:schemeClr val="tx2">
                    <a:alpha val="98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410981065380591E-2"/>
                  <c:y val="-3.0793786518455182E-2"/>
                </c:manualLayout>
              </c:layout>
              <c:tx>
                <c:rich>
                  <a:bodyPr/>
                  <a:lstStyle/>
                  <a:p>
                    <a:fld id="{E0F47CDC-30BC-417C-908F-CBD0A5B4CE9B}" type="CELLRANGE">
                      <a:rPr lang="en-US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AAF-467F-B970-830A808566D8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088C163-B7B1-4CB9-8D9D-45242A62FCFA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8BE9167-E226-4B8C-9C74-500CBFAEEE06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61DD8C3-E8DE-4D9D-A9C8-4BC581ABA4E8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F17C756-F41E-4F22-8FAC-5F5B771FA833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D164CE2-FE54-4A16-9B3F-C2AE8D2C76FA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6"/>
              <c:layout>
                <c:manualLayout>
                  <c:x val="-2.9837936270252628E-2"/>
                  <c:y val="1.8098902664956534E-2"/>
                </c:manualLayout>
              </c:layout>
              <c:tx>
                <c:rich>
                  <a:bodyPr/>
                  <a:lstStyle/>
                  <a:p>
                    <a:fld id="{01EA2FB0-2746-42CE-87FF-815BD855B756}" type="CELLRANGE">
                      <a:rPr lang="en-US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AAF-467F-B970-830A808566D8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7"/>
              <c:layout>
                <c:manualLayout>
                  <c:x val="-1.1476129334713359E-3"/>
                  <c:y val="1.8098902664956493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0.10229942949399881"/>
                  <c:y val="-8.8587202452518917E-17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8690323336781294E-2"/>
                  <c:y val="1.809890266495653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7325467518080649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6.4425002094167697E-2"/>
                  <c:y val="-2.0976022516745046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1476129334712518E-3"/>
                  <c:y val="1.1311814165597792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layout>
                <c:manualLayout>
                  <c:x val="-5.4592579787789197E-2"/>
                  <c:y val="-1.67585862904375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layout>
                <c:manualLayout>
                  <c:x val="-1.7475434080073925E-2"/>
                  <c:y val="-2.097602251674508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-8.2945483373512551E-3"/>
                  <c:y val="4.8320850446967869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6.6538326792993846E-2"/>
                  <c:y val="-4.6784594556078096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layout>
                <c:manualLayout>
                  <c:x val="-3.5943042795188819E-2"/>
                  <c:y val="7.2481275670450915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layout>
                <c:manualLayout>
                  <c:x val="-2.7648494457837517E-2"/>
                  <c:y val="9.6641700893935738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5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6"/>
              <c:layout>
                <c:manualLayout>
                  <c:x val="-1.935394612048626E-2"/>
                  <c:y val="-1.691229765643875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3"/>
              <c:layout>
                <c:manualLayout>
                  <c:x val="-5.738064667356263E-2"/>
                  <c:y val="4.5247256662390503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layout>
                <c:manualLayout>
                  <c:x val="-9.6769730602431298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8"/>
              <c:layout>
                <c:manualLayout>
                  <c:x val="-7.1152001875217599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1"/>
              <c:layout>
                <c:manualLayout>
                  <c:x val="-5.2766971591338828E-2"/>
                  <c:y val="-2.807040045603534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3"/>
              <c:layout>
                <c:manualLayout>
                  <c:x val="-0.110514673677166"/>
                  <c:y val="-1.614382927176856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5"/>
              <c:layout>
                <c:manualLayout>
                  <c:x val="-4.8384865301215704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3"/>
              <c:layout>
                <c:manualLayout>
                  <c:x val="-1.1737369412717708E-2"/>
                  <c:y val="-1.192657118426678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4"/>
              <c:layout>
                <c:manualLayout>
                  <c:x val="-5.9444263084350656E-2"/>
                  <c:y val="-2.4160425223483935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5"/>
              <c:layout>
                <c:manualLayout>
                  <c:x val="-9.5387305879539433E-2"/>
                  <c:y val="-7.24812756704518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7"/>
              <c:layout>
                <c:manualLayout>
                  <c:x val="-2.2118795566270014E-2"/>
                  <c:y val="-1.4496255134090405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8"/>
              <c:layout>
                <c:manualLayout>
                  <c:x val="-2.0736370843378135E-2"/>
                  <c:y val="9.6641700893935287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70"/>
              <c:layout>
                <c:manualLayout>
                  <c:x val="-3.9018839738022559E-2"/>
                  <c:y val="1.131181416559783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5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5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6"/>
              <c:layout>
                <c:manualLayout>
                  <c:x val="-2.2952258669425036E-3"/>
                  <c:y val="-1.1311814165597917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1"/>
              <c:layout>
                <c:manualLayout>
                  <c:x val="-2.7542710403310126E-2"/>
                  <c:y val="-2.94107168305544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4"/>
              <c:layout>
                <c:manualLayout>
                  <c:x val="-4.2461678538436312E-2"/>
                  <c:y val="-6.7870884993587836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5"/>
              <c:layout>
                <c:manualLayout>
                  <c:x val="-2.0657032802482572E-2"/>
                  <c:y val="2.262362833119566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7"/>
              <c:layout>
                <c:manualLayout>
                  <c:x val="-9.7547099345056398E-3"/>
                  <c:y val="-2.262362833119566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4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8011-457D-9CB9-FF5413D123A3}"/>
                </c:ext>
                <c:ext xmlns:c15="http://schemas.microsoft.com/office/drawing/2012/chart" uri="{CE6537A1-D6FC-4f65-9D91-7224C49458BB}">
                  <c15:layout>
                    <c:manualLayout>
                      <c:w val="6.3101451965305227E-2"/>
                      <c:h val="5.8787587288014823E-2"/>
                    </c:manualLayout>
                  </c15:layout>
                </c:ext>
              </c:extLst>
            </c:dLbl>
            <c:dLbl>
              <c:idx val="9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9"/>
              <c:layout>
                <c:manualLayout>
                  <c:x val="-2.5247484536367621E-2"/>
                  <c:y val="-2.262362833119566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0"/>
              <c:layout>
                <c:manualLayout>
                  <c:x val="3.4428388004137129E-3"/>
                  <c:y val="-3.1673079663673935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3"/>
              <c:layout>
                <c:manualLayout>
                  <c:x val="-1.1476129334712516E-2"/>
                  <c:y val="-1.809890266495661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8011-457D-9CB9-FF5413D123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Sheet2!$C$2:$C$106</c:f>
              <c:numCache>
                <c:formatCode>0%</c:formatCode>
                <c:ptCount val="105"/>
                <c:pt idx="0">
                  <c:v>0.39</c:v>
                </c:pt>
                <c:pt idx="1">
                  <c:v>0.37</c:v>
                </c:pt>
                <c:pt idx="2">
                  <c:v>0.31</c:v>
                </c:pt>
                <c:pt idx="3">
                  <c:v>0.63</c:v>
                </c:pt>
                <c:pt idx="4">
                  <c:v>0.64999999999999991</c:v>
                </c:pt>
                <c:pt idx="5">
                  <c:v>0.29000000000000004</c:v>
                </c:pt>
                <c:pt idx="6">
                  <c:v>0.15</c:v>
                </c:pt>
              </c:numCache>
            </c:numRef>
          </c:xVal>
          <c:yVal>
            <c:numRef>
              <c:f>Sheet2!$D$2:$D$106</c:f>
              <c:numCache>
                <c:formatCode>0%</c:formatCode>
                <c:ptCount val="105"/>
                <c:pt idx="0">
                  <c:v>0.65999999999999992</c:v>
                </c:pt>
                <c:pt idx="1">
                  <c:v>0.63</c:v>
                </c:pt>
                <c:pt idx="2">
                  <c:v>0.58000000000000007</c:v>
                </c:pt>
                <c:pt idx="3">
                  <c:v>0.82000000000000006</c:v>
                </c:pt>
                <c:pt idx="4">
                  <c:v>0.76</c:v>
                </c:pt>
                <c:pt idx="5">
                  <c:v>0.49</c:v>
                </c:pt>
                <c:pt idx="6">
                  <c:v>0.41000000000000003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6-FAAF-467F-B970-830A808566D8}"/>
            </c:ext>
            <c:ext xmlns:c15="http://schemas.microsoft.com/office/drawing/2012/chart" uri="{02D57815-91ED-43cb-92C2-25804820EDAC}">
              <c15:datalabelsRange>
                <c15:f>Sheet2!$B$2:$B$106</c15:f>
                <c15:dlblRangeCache>
                  <c:ptCount val="105"/>
                  <c:pt idx="0">
                    <c:v>SuperValu</c:v>
                  </c:pt>
                  <c:pt idx="1">
                    <c:v>Tesco</c:v>
                  </c:pt>
                  <c:pt idx="2">
                    <c:v>Dunnes</c:v>
                  </c:pt>
                  <c:pt idx="3">
                    <c:v>Lidl</c:v>
                  </c:pt>
                  <c:pt idx="4">
                    <c:v>Aldi</c:v>
                  </c:pt>
                  <c:pt idx="5">
                    <c:v>Centra</c:v>
                  </c:pt>
                  <c:pt idx="6">
                    <c:v>Spar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901176"/>
        <c:axId val="204901568"/>
      </c:scatterChart>
      <c:valAx>
        <c:axId val="204901176"/>
        <c:scaling>
          <c:orientation val="minMax"/>
          <c:max val="1"/>
          <c:min val="-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01568"/>
        <c:crossesAt val="0"/>
        <c:crossBetween val="midCat"/>
        <c:majorUnit val="0.5"/>
      </c:valAx>
      <c:valAx>
        <c:axId val="204901568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01176"/>
        <c:crossesAt val="0"/>
        <c:crossBetween val="midCat"/>
        <c:majorUnit val="0.23"/>
      </c:valAx>
      <c:spPr>
        <a:solidFill>
          <a:schemeClr val="tx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636082387462552E-2"/>
          <c:y val="3.7660483329305341E-2"/>
          <c:w val="0.93388854855703796"/>
          <c:h val="0.91950479429814347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Sheet2!$B$2:$B$106</c:f>
              <c:strCache>
                <c:ptCount val="105"/>
                <c:pt idx="41">
                  <c:v>Electric Ireland</c:v>
                </c:pt>
                <c:pt idx="42">
                  <c:v>Energia</c:v>
                </c:pt>
                <c:pt idx="43">
                  <c:v>Bord Gais</c:v>
                </c:pt>
                <c:pt idx="44">
                  <c:v>SSE Airtricity</c:v>
                </c:pt>
                <c:pt idx="83">
                  <c:v>Irish Water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tx2"/>
              </a:solidFill>
              <a:ln w="9525">
                <a:solidFill>
                  <a:schemeClr val="tx2">
                    <a:alpha val="98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263368131909424E-2"/>
                  <c:y val="-1.7219609519737823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9837936270252628E-2"/>
                  <c:y val="1.809890266495653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1476129334713359E-3"/>
                  <c:y val="1.8098902664956493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0.10229942949399881"/>
                  <c:y val="-8.8587202452518917E-17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8690323336781294E-2"/>
                  <c:y val="1.809890266495653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7325467518080649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6.4425002094167697E-2"/>
                  <c:y val="-2.0976022516745046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1476129334712518E-3"/>
                  <c:y val="1.1311814165597792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layout>
                <c:manualLayout>
                  <c:x val="-5.4592579787789197E-2"/>
                  <c:y val="-1.67585862904375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layout>
                <c:manualLayout>
                  <c:x val="-1.7475434080073925E-2"/>
                  <c:y val="-2.097602251674508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-8.2945483373512551E-3"/>
                  <c:y val="4.8320850446967869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6.6538326792993846E-2"/>
                  <c:y val="-4.6784594556078096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layout>
                <c:manualLayout>
                  <c:x val="-3.5943042795188819E-2"/>
                  <c:y val="7.2481275670450915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layout>
                <c:manualLayout>
                  <c:x val="-2.7648494457837517E-2"/>
                  <c:y val="9.6641700893935738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5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6"/>
              <c:layout>
                <c:manualLayout>
                  <c:x val="-1.935394612048626E-2"/>
                  <c:y val="-1.691229765643875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3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tx>
                <c:rich>
                  <a:bodyPr/>
                  <a:lstStyle/>
                  <a:p>
                    <a:fld id="{4D142696-BA33-4FEC-A4B1-BC5514DF1648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036A0872-9E31-4A0B-9916-EB1DCAB29C5C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43"/>
              <c:layout>
                <c:manualLayout>
                  <c:x val="-5.738064667356263E-2"/>
                  <c:y val="4.5247256662390503E-3"/>
                </c:manualLayout>
              </c:layout>
              <c:tx>
                <c:rich>
                  <a:bodyPr/>
                  <a:lstStyle/>
                  <a:p>
                    <a:fld id="{09CC0487-A086-4125-9000-5DBA10EEC455}" type="CELLRANGE">
                      <a:rPr lang="en-US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FAAF-467F-B970-830A808566D8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BDBC22E9-4E0F-47B0-ACB6-B81AEC66EC30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45"/>
              <c:layout>
                <c:manualLayout>
                  <c:x val="-9.6769730602431298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8"/>
              <c:layout>
                <c:manualLayout>
                  <c:x val="-7.1152001875217599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4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1"/>
              <c:layout>
                <c:manualLayout>
                  <c:x val="-5.2766971591338828E-2"/>
                  <c:y val="-2.807040045603534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3"/>
              <c:layout>
                <c:manualLayout>
                  <c:x val="-0.110514673677166"/>
                  <c:y val="-1.614382927176856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5"/>
              <c:layout>
                <c:manualLayout>
                  <c:x val="-4.8384865301215704E-2"/>
                  <c:y val="0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5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D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3"/>
              <c:layout>
                <c:manualLayout>
                  <c:x val="-1.1737369412717708E-2"/>
                  <c:y val="-1.192657118426678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4"/>
              <c:layout>
                <c:manualLayout>
                  <c:x val="-5.9444263084350656E-2"/>
                  <c:y val="-2.4160425223483935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0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5"/>
              <c:layout>
                <c:manualLayout>
                  <c:x val="-9.5387305879539433E-2"/>
                  <c:y val="-7.24812756704518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1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2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7"/>
              <c:layout>
                <c:manualLayout>
                  <c:x val="-2.2118795566270014E-2"/>
                  <c:y val="-1.4496255134090405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8"/>
              <c:layout>
                <c:manualLayout>
                  <c:x val="-2.0736370843378135E-2"/>
                  <c:y val="9.6641700893935287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4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6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FAAF-467F-B970-830A808566D8}"/>
                </c:ext>
                <c:ext xmlns:c15="http://schemas.microsoft.com/office/drawing/2012/chart" uri="{CE6537A1-D6FC-4f65-9D91-7224C49458BB}"/>
              </c:extLst>
            </c:dLbl>
            <c:dLbl>
              <c:idx val="70"/>
              <c:layout>
                <c:manualLayout>
                  <c:x val="-3.9018839738022559E-2"/>
                  <c:y val="1.131181416559783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5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7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3"/>
              <c:tx>
                <c:rich>
                  <a:bodyPr/>
                  <a:lstStyle/>
                  <a:p>
                    <a:fld id="{E272A6A2-4E3F-434E-B442-6D16A456B5A5}" type="CELLRANGE">
                      <a:rPr lang="en-IE"/>
                      <a:pPr/>
                      <a:t>[CELLRANGE]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8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5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6"/>
              <c:layout>
                <c:manualLayout>
                  <c:x val="-2.2952258669425036E-3"/>
                  <c:y val="-1.1311814165597917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7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89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0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1"/>
              <c:layout>
                <c:manualLayout>
                  <c:x val="-2.7542710403310126E-2"/>
                  <c:y val="-2.94107168305544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3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4"/>
              <c:layout>
                <c:manualLayout>
                  <c:x val="-4.2461678538436312E-2"/>
                  <c:y val="-6.7870884993587836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5"/>
              <c:layout>
                <c:manualLayout>
                  <c:x val="-2.0657032802482572E-2"/>
                  <c:y val="2.262362833119566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6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7"/>
              <c:layout>
                <c:manualLayout>
                  <c:x val="-9.7547099345056398E-3"/>
                  <c:y val="-2.262362833119566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4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8011-457D-9CB9-FF5413D123A3}"/>
                </c:ext>
                <c:ext xmlns:c15="http://schemas.microsoft.com/office/drawing/2012/chart" uri="{CE6537A1-D6FC-4f65-9D91-7224C49458BB}">
                  <c15:layout>
                    <c:manualLayout>
                      <c:w val="6.3101451965305227E-2"/>
                      <c:h val="5.8787587288014823E-2"/>
                    </c:manualLayout>
                  </c15:layout>
                </c:ext>
              </c:extLst>
            </c:dLbl>
            <c:dLbl>
              <c:idx val="98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99"/>
              <c:layout>
                <c:manualLayout>
                  <c:x val="-2.5247484536367621E-2"/>
                  <c:y val="-2.262362833119566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0"/>
              <c:layout>
                <c:manualLayout>
                  <c:x val="3.4428388004137129E-3"/>
                  <c:y val="-3.1673079663673935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1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2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3"/>
              <c:layout>
                <c:manualLayout>
                  <c:x val="-1.1476129334712516E-2"/>
                  <c:y val="-1.8098902664956618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011-457D-9CB9-FF5413D123A3}"/>
                </c:ext>
                <c:ext xmlns:c15="http://schemas.microsoft.com/office/drawing/2012/chart" uri="{CE6537A1-D6FC-4f65-9D91-7224C49458BB}"/>
              </c:extLst>
            </c:dLbl>
            <c:dLbl>
              <c:idx val="104"/>
              <c:tx>
                <c:rich>
                  <a:bodyPr/>
                  <a:lstStyle/>
                  <a:p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8011-457D-9CB9-FF5413D123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Sheet2!$C$2:$C$106</c:f>
              <c:numCache>
                <c:formatCode>General</c:formatCode>
                <c:ptCount val="105"/>
                <c:pt idx="41" formatCode="0%">
                  <c:v>0.1</c:v>
                </c:pt>
                <c:pt idx="42" formatCode="0%">
                  <c:v>-7.0000000000000007E-2</c:v>
                </c:pt>
                <c:pt idx="43" formatCode="0%">
                  <c:v>0.1</c:v>
                </c:pt>
                <c:pt idx="44" formatCode="0%">
                  <c:v>-0.06</c:v>
                </c:pt>
                <c:pt idx="83" formatCode="0%">
                  <c:v>-0.53</c:v>
                </c:pt>
              </c:numCache>
            </c:numRef>
          </c:xVal>
          <c:yVal>
            <c:numRef>
              <c:f>Sheet2!$D$2:$D$106</c:f>
              <c:numCache>
                <c:formatCode>General</c:formatCode>
                <c:ptCount val="105"/>
                <c:pt idx="41" formatCode="0%">
                  <c:v>0.48</c:v>
                </c:pt>
                <c:pt idx="42" formatCode="0%">
                  <c:v>0.27</c:v>
                </c:pt>
                <c:pt idx="43" formatCode="0%">
                  <c:v>0.37</c:v>
                </c:pt>
                <c:pt idx="44" formatCode="0%">
                  <c:v>0.33999999999999997</c:v>
                </c:pt>
                <c:pt idx="83" formatCode="0%">
                  <c:v>0.71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6-FAAF-467F-B970-830A808566D8}"/>
            </c:ext>
            <c:ext xmlns:c15="http://schemas.microsoft.com/office/drawing/2012/chart" uri="{02D57815-91ED-43cb-92C2-25804820EDAC}">
              <c15:datalabelsRange>
                <c15:f>Sheet2!$B$2:$B$106</c15:f>
                <c15:dlblRangeCache>
                  <c:ptCount val="105"/>
                  <c:pt idx="41">
                    <c:v>Electric Ireland</c:v>
                  </c:pt>
                  <c:pt idx="42">
                    <c:v>Energia</c:v>
                  </c:pt>
                  <c:pt idx="43">
                    <c:v>Bord Gais</c:v>
                  </c:pt>
                  <c:pt idx="44">
                    <c:v>SSE Airtricity</c:v>
                  </c:pt>
                  <c:pt idx="83">
                    <c:v>Irish Water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902352"/>
        <c:axId val="204902744"/>
      </c:scatterChart>
      <c:valAx>
        <c:axId val="204902352"/>
        <c:scaling>
          <c:orientation val="minMax"/>
          <c:max val="1"/>
          <c:min val="-0.55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02744"/>
        <c:crossesAt val="0"/>
        <c:crossBetween val="midCat"/>
        <c:majorUnit val="0.55000000000000004"/>
      </c:valAx>
      <c:valAx>
        <c:axId val="204902744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02352"/>
        <c:crossesAt val="0"/>
        <c:crossBetween val="midCat"/>
        <c:majorUnit val="0.23"/>
      </c:valAx>
      <c:spPr>
        <a:solidFill>
          <a:schemeClr val="tx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B8296-2FA1-4EF5-BC38-C1B1C509981E}" type="datetimeFigureOut">
              <a:rPr lang="en-IE" smtClean="0"/>
              <a:t>28/05/2019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14698-EF8F-41F9-8A02-F6609699C4A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70500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4B12-1324-4F38-AB70-390A5C10DCB7}" type="datetimeFigureOut">
              <a:rPr lang="en-US" smtClean="0"/>
              <a:pPr/>
              <a:t>5/28/2019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E650F-29B7-46CB-8C6A-8E1769DAC737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6277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E650F-29B7-46CB-8C6A-8E1769DAC73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3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E650F-29B7-46CB-8C6A-8E1769DAC73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88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 &amp; x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8113" y="1560513"/>
            <a:ext cx="581934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29783" y="1560513"/>
            <a:ext cx="581934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7312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841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534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5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0" y="575998"/>
            <a:ext cx="7200000" cy="792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New 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067" y="779463"/>
            <a:ext cx="1536192" cy="13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5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93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1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0" y="483924"/>
            <a:ext cx="6131237" cy="1143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4594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0" y="575998"/>
            <a:ext cx="7200000" cy="792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095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627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617" y="5301672"/>
            <a:ext cx="3783019" cy="1433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18" y="104983"/>
            <a:ext cx="5517140" cy="30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09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328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71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190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402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846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879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353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7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62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23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&amp; Sub h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095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009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626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940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749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015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117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0" y="575998"/>
            <a:ext cx="7200000" cy="792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4473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0" y="575998"/>
            <a:ext cx="7200000" cy="792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6361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0" y="575998"/>
            <a:ext cx="7200000" cy="792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4937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15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617" y="5301672"/>
            <a:ext cx="3783019" cy="1433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18" y="104983"/>
            <a:ext cx="5517140" cy="30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5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0" y="575998"/>
            <a:ext cx="7200000" cy="792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New 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067" y="779463"/>
            <a:ext cx="1536192" cy="13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78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</a:t>
            </a:r>
          </a:p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 presented</a:t>
            </a:r>
            <a:endParaRPr lang="en-IE" dirty="0">
              <a:solidFill>
                <a:srgbClr val="E3722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44544" y="1215794"/>
            <a:ext cx="1878761" cy="1409071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852874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1" y="787331"/>
            <a:ext cx="3742115" cy="369332"/>
          </a:xfrm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767390"/>
          </a:xfrm>
        </p:spPr>
        <p:txBody>
          <a:bodyPr lIns="0" tIns="0" rIns="0" bIns="0">
            <a:spAutoFit/>
          </a:bodyPr>
          <a:lstStyle>
            <a:lvl1pPr>
              <a:buClr>
                <a:schemeClr val="bg2"/>
              </a:buClr>
              <a:buFont typeface="Calibri" pitchFamily="34" charset="0"/>
              <a:buChar char="/"/>
              <a:defRPr sz="16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buFont typeface="Calibri" pitchFamily="34" charset="0"/>
              <a:buChar char="»"/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2851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1" y="516395"/>
            <a:ext cx="3742115" cy="369332"/>
          </a:xfrm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1721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843241"/>
            <a:ext cx="3742115" cy="369332"/>
          </a:xfrm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767390"/>
          </a:xfrm>
        </p:spPr>
        <p:txBody>
          <a:bodyPr lIns="0" tIns="0" rIns="0" bIns="0">
            <a:spAutoFit/>
          </a:bodyPr>
          <a:lstStyle>
            <a:lvl1pPr>
              <a:buClr>
                <a:schemeClr val="bg2"/>
              </a:buClr>
              <a:buFont typeface="Calibri" pitchFamily="34" charset="0"/>
              <a:buChar char="/"/>
              <a:defRPr sz="16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buFont typeface="Calibri" pitchFamily="34" charset="0"/>
              <a:buChar char="»"/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2321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70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00" y="5843863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</a:t>
            </a:r>
          </a:p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 presented</a:t>
            </a:r>
            <a:endParaRPr lang="en-IE" dirty="0">
              <a:solidFill>
                <a:srgbClr val="E3722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44544" y="1215794"/>
            <a:ext cx="1878761" cy="1409071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261438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</a:t>
            </a:r>
          </a:p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 presented</a:t>
            </a:r>
            <a:endParaRPr lang="en-IE" dirty="0">
              <a:solidFill>
                <a:srgbClr val="E3722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44544" y="1215794"/>
            <a:ext cx="1878761" cy="1409071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551608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</a:t>
            </a:r>
          </a:p>
          <a:p>
            <a:r>
              <a:rPr lang="en-US" dirty="0">
                <a:solidFill>
                  <a:srgbClr val="E37222">
                    <a:lumMod val="60000"/>
                    <a:lumOff val="40000"/>
                  </a:srgbClr>
                </a:solidFill>
              </a:rPr>
              <a:t>Date presented</a:t>
            </a:r>
            <a:endParaRPr lang="en-IE" dirty="0">
              <a:solidFill>
                <a:srgbClr val="E3722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44544" y="1215794"/>
            <a:ext cx="1878761" cy="1409071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514655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22505F"/>
                </a:solidFill>
              </a:rPr>
              <a:t>Date</a:t>
            </a:r>
          </a:p>
          <a:p>
            <a:r>
              <a:rPr lang="en-US" dirty="0">
                <a:solidFill>
                  <a:srgbClr val="22505F"/>
                </a:solidFill>
              </a:rPr>
              <a:t>Date presented</a:t>
            </a:r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44544" y="1215794"/>
            <a:ext cx="1878761" cy="1409071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16407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3740945"/>
            <a:ext cx="8438691" cy="172012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lang="en-GB" sz="4700" b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45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5634038"/>
            <a:ext cx="8438691" cy="4065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9716294" y="3797444"/>
            <a:ext cx="1607127" cy="16071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74" t="12635" r="3459" b="12464"/>
          <a:stretch/>
        </p:blipFill>
        <p:spPr>
          <a:xfrm>
            <a:off x="576000" y="387927"/>
            <a:ext cx="2410691" cy="28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7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861708"/>
            <a:ext cx="3742115" cy="332399"/>
          </a:xfrm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767390"/>
          </a:xfrm>
        </p:spPr>
        <p:txBody>
          <a:bodyPr lIns="0" tIns="0" rIns="0" bIns="0">
            <a:spAutoFit/>
          </a:bodyPr>
          <a:lstStyle>
            <a:lvl1pPr>
              <a:buClr>
                <a:schemeClr val="bg2"/>
              </a:buClr>
              <a:buFont typeface="Calibri" pitchFamily="34" charset="0"/>
              <a:buChar char="/"/>
              <a:defRPr sz="16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buFont typeface="Calibri" pitchFamily="34" charset="0"/>
              <a:buChar char="»"/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133483" y="1290920"/>
            <a:ext cx="2036779" cy="1554971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07473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1" y="805799"/>
            <a:ext cx="3742115" cy="332399"/>
          </a:xfrm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767390"/>
          </a:xfrm>
        </p:spPr>
        <p:txBody>
          <a:bodyPr lIns="0" tIns="0" rIns="0" bIns="0">
            <a:spAutoFit/>
          </a:bodyPr>
          <a:lstStyle>
            <a:lvl1pPr>
              <a:buClr>
                <a:schemeClr val="bg2"/>
              </a:buClr>
              <a:buFont typeface="Calibri" pitchFamily="34" charset="0"/>
              <a:buChar char="/"/>
              <a:defRPr sz="16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buFont typeface="Calibri" pitchFamily="34" charset="0"/>
              <a:buChar char="»"/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New 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83" y="279340"/>
            <a:ext cx="1536192" cy="138531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57487" y="597514"/>
            <a:ext cx="960776" cy="72058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736084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1" y="805799"/>
            <a:ext cx="3742115" cy="332399"/>
          </a:xfrm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767390"/>
          </a:xfrm>
        </p:spPr>
        <p:txBody>
          <a:bodyPr lIns="0" tIns="0" rIns="0" bIns="0">
            <a:spAutoFit/>
          </a:bodyPr>
          <a:lstStyle>
            <a:lvl1pPr>
              <a:buClr>
                <a:schemeClr val="bg2"/>
              </a:buClr>
              <a:buFont typeface="Calibri" pitchFamily="34" charset="0"/>
              <a:buChar char="/"/>
              <a:defRPr sz="16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buFont typeface="Calibri" pitchFamily="34" charset="0"/>
              <a:buChar char="»"/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New 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83" y="279340"/>
            <a:ext cx="1536192" cy="13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09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1" y="424231"/>
            <a:ext cx="3742115" cy="369332"/>
          </a:xfrm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1" y="792000"/>
            <a:ext cx="2197205" cy="215444"/>
          </a:xfrm>
        </p:spPr>
        <p:txBody>
          <a:bodyPr wrap="non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1"/>
            <a:ext cx="8640000" cy="348813"/>
          </a:xfrm>
        </p:spPr>
        <p:txBody>
          <a:bodyPr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349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1" y="424231"/>
            <a:ext cx="3742115" cy="369332"/>
          </a:xfrm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1"/>
            <a:ext cx="8640000" cy="348813"/>
          </a:xfrm>
        </p:spPr>
        <p:txBody>
          <a:bodyPr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770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and Content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0" y="432000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1600201"/>
            <a:ext cx="10832123" cy="3900502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>
                <a:solidFill>
                  <a:srgbClr val="22505F"/>
                </a:solidFill>
              </a:rPr>
              <a:pPr/>
              <a:t>‹#›</a:t>
            </a:fld>
            <a:endParaRPr lang="en-IE" dirty="0">
              <a:solidFill>
                <a:srgbClr val="22505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8000" y="792000"/>
            <a:ext cx="7377864" cy="42242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8000" y="5850000"/>
            <a:ext cx="8640000" cy="8100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9617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861708"/>
            <a:ext cx="3742115" cy="332399"/>
          </a:xfrm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7673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Clr>
                <a:schemeClr val="bg2"/>
              </a:buClr>
              <a:buFont typeface="Calibri" pitchFamily="34" charset="0"/>
              <a:buChar char="/"/>
              <a:defRPr sz="16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buFont typeface="Calibri" pitchFamily="34" charset="0"/>
              <a:buChar char="»"/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133485" y="1299168"/>
            <a:ext cx="2068812" cy="1551609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824609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8001" y="805799"/>
            <a:ext cx="3742115" cy="332399"/>
          </a:xfrm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8000" y="1980000"/>
            <a:ext cx="7200000" cy="7673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Clr>
                <a:schemeClr val="bg2"/>
              </a:buClr>
              <a:buFont typeface="Calibri" pitchFamily="34" charset="0"/>
              <a:buChar char="/"/>
              <a:defRPr sz="16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buFont typeface="Calibri" pitchFamily="34" charset="0"/>
              <a:buChar char="»"/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New 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067" y="779463"/>
            <a:ext cx="1536192" cy="13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83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017" y="274588"/>
            <a:ext cx="8103748" cy="1143000"/>
          </a:xfrm>
          <a:prstGeom prst="rect">
            <a:avLst/>
          </a:prstGeom>
        </p:spPr>
        <p:txBody>
          <a:bodyPr/>
          <a:lstStyle>
            <a:lvl1pPr algn="l">
              <a:defRPr lang="en-IE" sz="2953" kern="1200" dirty="0">
                <a:solidFill>
                  <a:srgbClr val="002776"/>
                </a:solidFill>
                <a:latin typeface="Arial" charset="0"/>
                <a:ea typeface="ヒラギノ角ゴ Pro W3" charset="0"/>
                <a:cs typeface="Arial" charset="0"/>
                <a:sym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017" y="1871876"/>
            <a:ext cx="8036775" cy="3872131"/>
          </a:xfrm>
          <a:prstGeom prst="rect">
            <a:avLst/>
          </a:prstGeom>
        </p:spPr>
        <p:txBody>
          <a:bodyPr/>
          <a:lstStyle>
            <a:lvl1pPr marL="169658" indent="-169658" algn="l" rtl="0" fontAlgn="base">
              <a:spcBef>
                <a:spcPts val="703"/>
              </a:spcBef>
              <a:spcAft>
                <a:spcPct val="0"/>
              </a:spcAft>
              <a:buSzPct val="155000"/>
              <a:buFontTx/>
              <a:buBlip>
                <a:blip r:embed="rId2"/>
              </a:buBlip>
              <a:defRPr lang="en-US" sz="2109" kern="1200" dirty="0" smtClean="0">
                <a:solidFill>
                  <a:srgbClr val="002776"/>
                </a:solidFill>
                <a:latin typeface="Arial" charset="0"/>
                <a:ea typeface="ヒラギノ角ゴ Pro W3" charset="0"/>
                <a:cs typeface="Arial" charset="0"/>
                <a:sym typeface="Arial" charset="0"/>
              </a:defRPr>
            </a:lvl1pPr>
            <a:lvl2pPr>
              <a:buClr>
                <a:schemeClr val="accent2">
                  <a:lumMod val="75000"/>
                </a:schemeClr>
              </a:buClr>
              <a:defRPr sz="1969"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75000"/>
                </a:schemeClr>
              </a:buClr>
              <a:defRPr sz="1969"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75000"/>
                </a:schemeClr>
              </a:buClr>
              <a:defRPr sz="1969"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75000"/>
                </a:schemeClr>
              </a:buClr>
              <a:defRPr sz="1969"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0273000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 &amp; x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8113" y="1560513"/>
            <a:ext cx="581934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29783" y="1560513"/>
            <a:ext cx="581934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400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18956" y="2729634"/>
            <a:ext cx="7122061" cy="1325563"/>
          </a:xfrm>
          <a:prstGeom prst="rect">
            <a:avLst/>
          </a:prstGeom>
        </p:spPr>
        <p:txBody>
          <a:bodyPr anchor="ctr"/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310" y="1209964"/>
            <a:ext cx="3807172" cy="45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8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8113" y="6243782"/>
            <a:ext cx="10779269" cy="401782"/>
          </a:xfrm>
          <a:prstGeom prst="rect">
            <a:avLst/>
          </a:prstGeo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138113" y="1579563"/>
            <a:ext cx="11911012" cy="466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902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18" y="104983"/>
            <a:ext cx="5517140" cy="302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164" y="5301672"/>
            <a:ext cx="3783019" cy="14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9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s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8113" y="1560513"/>
            <a:ext cx="1191101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4558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0791" y="2857500"/>
            <a:ext cx="6737873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69" y="796066"/>
            <a:ext cx="4470822" cy="516904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862568" y="2195582"/>
            <a:ext cx="2527814" cy="245847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435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7013" y="60673"/>
            <a:ext cx="11737975" cy="7712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27011" y="963083"/>
            <a:ext cx="11737977" cy="608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3"/>
                </a:solidFill>
              </a:defRPr>
            </a:lvl1pPr>
            <a:lvl2pPr marL="22066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7013" y="1666875"/>
            <a:ext cx="11737976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5444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4B2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313229" y="1265848"/>
            <a:ext cx="1568873" cy="1524244"/>
          </a:xfrm>
          <a:prstGeom prst="ellipse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430306"/>
            <a:ext cx="2728083" cy="31541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7" name="Oval 6"/>
          <p:cNvSpPr/>
          <p:nvPr userDrawn="1"/>
        </p:nvSpPr>
        <p:spPr>
          <a:xfrm>
            <a:off x="9219304" y="3818968"/>
            <a:ext cx="1871830" cy="18718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27" y="5854299"/>
            <a:ext cx="1344384" cy="4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08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313229" y="1265848"/>
            <a:ext cx="1568873" cy="1524244"/>
          </a:xfrm>
          <a:prstGeom prst="ellipse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430306"/>
            <a:ext cx="2728083" cy="31541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7" name="Oval 6"/>
          <p:cNvSpPr/>
          <p:nvPr userDrawn="1"/>
        </p:nvSpPr>
        <p:spPr>
          <a:xfrm>
            <a:off x="9219304" y="3818968"/>
            <a:ext cx="1871830" cy="18718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27" y="5854299"/>
            <a:ext cx="1344384" cy="4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655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313229" y="1265848"/>
            <a:ext cx="1568873" cy="1524244"/>
          </a:xfrm>
          <a:prstGeom prst="ellipse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430306"/>
            <a:ext cx="2728083" cy="31541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7" name="Oval 6"/>
          <p:cNvSpPr/>
          <p:nvPr userDrawn="1"/>
        </p:nvSpPr>
        <p:spPr>
          <a:xfrm>
            <a:off x="9219304" y="3818968"/>
            <a:ext cx="1871830" cy="18718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27" y="5854299"/>
            <a:ext cx="1344384" cy="4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2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313229" y="1265848"/>
            <a:ext cx="1568873" cy="1524244"/>
          </a:xfrm>
          <a:prstGeom prst="ellipse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430306"/>
            <a:ext cx="2728083" cy="31541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7" name="Oval 6"/>
          <p:cNvSpPr/>
          <p:nvPr userDrawn="1"/>
        </p:nvSpPr>
        <p:spPr>
          <a:xfrm>
            <a:off x="9219304" y="3818968"/>
            <a:ext cx="1871830" cy="18718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27" y="5854299"/>
            <a:ext cx="1344384" cy="4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23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313229" y="1265848"/>
            <a:ext cx="1568873" cy="1524244"/>
          </a:xfrm>
          <a:prstGeom prst="ellipse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430306"/>
            <a:ext cx="2728083" cy="31541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68000" y="4212001"/>
            <a:ext cx="6450219" cy="1470025"/>
          </a:xfrm>
        </p:spPr>
        <p:txBody>
          <a:bodyPr lIns="0" tIns="0" rIns="0" bIns="0">
            <a:normAutofit/>
          </a:bodyPr>
          <a:lstStyle>
            <a:lvl1pPr>
              <a:lnSpc>
                <a:spcPts val="4500"/>
              </a:lnSpc>
              <a:defRPr sz="4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768000" y="5831506"/>
            <a:ext cx="4779819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900"/>
              </a:lnSpc>
              <a:defRPr sz="17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7" name="Oval 6"/>
          <p:cNvSpPr/>
          <p:nvPr userDrawn="1"/>
        </p:nvSpPr>
        <p:spPr>
          <a:xfrm>
            <a:off x="9219304" y="3818968"/>
            <a:ext cx="1871830" cy="18718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27" y="5854299"/>
            <a:ext cx="1344384" cy="4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617" y="5301672"/>
            <a:ext cx="3783019" cy="1433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18" y="104983"/>
            <a:ext cx="5517140" cy="30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181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8000" y="743972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8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263937"/>
            <a:ext cx="1248598" cy="1443597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4966" y="6766558"/>
            <a:ext cx="12204000" cy="108000"/>
          </a:xfrm>
          <a:prstGeom prst="rect">
            <a:avLst/>
          </a:prstGeom>
          <a:solidFill>
            <a:srgbClr val="D0103A"/>
          </a:solidFill>
          <a:ln>
            <a:solidFill>
              <a:srgbClr val="D01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97" y="5963713"/>
            <a:ext cx="1086112" cy="805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29" y="6251307"/>
            <a:ext cx="720815" cy="2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8000" y="743972"/>
            <a:ext cx="7391413" cy="35379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8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4966" y="6766558"/>
            <a:ext cx="12204000" cy="108000"/>
          </a:xfrm>
          <a:prstGeom prst="rect">
            <a:avLst/>
          </a:prstGeom>
          <a:solidFill>
            <a:srgbClr val="D0103A"/>
          </a:solidFill>
          <a:ln>
            <a:solidFill>
              <a:srgbClr val="D01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97" y="5963713"/>
            <a:ext cx="1086112" cy="805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29" y="6251307"/>
            <a:ext cx="720815" cy="2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97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4B2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0791" y="2857500"/>
            <a:ext cx="6737873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796066"/>
            <a:ext cx="4470822" cy="516904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862568" y="2195582"/>
            <a:ext cx="2527814" cy="245847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30665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0791" y="2857500"/>
            <a:ext cx="6737873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796066"/>
            <a:ext cx="4470822" cy="516904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862568" y="2195582"/>
            <a:ext cx="2527814" cy="245847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3965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0791" y="2857500"/>
            <a:ext cx="6737873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796066"/>
            <a:ext cx="4470822" cy="516904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862568" y="2195582"/>
            <a:ext cx="2527814" cy="245847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4675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0791" y="2857500"/>
            <a:ext cx="6737873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796066"/>
            <a:ext cx="4470822" cy="516904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862568" y="2195582"/>
            <a:ext cx="2527814" cy="245847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30025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0791" y="2857500"/>
            <a:ext cx="6737873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9" y="796066"/>
            <a:ext cx="4470822" cy="516904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862568" y="2195582"/>
            <a:ext cx="2527814" cy="245847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9658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072554"/>
            <a:ext cx="12192000" cy="785446"/>
          </a:xfrm>
          <a:prstGeom prst="rect">
            <a:avLst/>
          </a:prstGeom>
          <a:solidFill>
            <a:srgbClr val="EFEEEC"/>
          </a:solidFill>
          <a:ln>
            <a:solidFill>
              <a:srgbClr val="EFE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rgbClr val="EFEEEC"/>
                </a:solidFill>
              </a:ln>
              <a:solidFill>
                <a:srgbClr val="EFEEE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63599" y="6141784"/>
            <a:ext cx="9658924" cy="6224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723" y="6250243"/>
            <a:ext cx="1181989" cy="376846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5861" y="210429"/>
            <a:ext cx="4434804" cy="361637"/>
          </a:xfrm>
        </p:spPr>
        <p:txBody>
          <a:bodyPr wrap="none">
            <a:sp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8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5860" y="531318"/>
            <a:ext cx="2381870" cy="348813"/>
          </a:xfrm>
        </p:spPr>
        <p:txBody>
          <a:bodyPr wrap="none">
            <a:sp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rgbClr val="4B294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4966" y="6766558"/>
            <a:ext cx="12204000" cy="10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6640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970494"/>
            <a:ext cx="12204000" cy="828000"/>
          </a:xfrm>
          <a:prstGeom prst="rect">
            <a:avLst/>
          </a:prstGeom>
          <a:solidFill>
            <a:srgbClr val="EFEEEC"/>
          </a:solidFill>
          <a:ln>
            <a:solidFill>
              <a:srgbClr val="EFE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rgbClr val="EFEEEC"/>
                </a:solidFill>
              </a:ln>
              <a:solidFill>
                <a:srgbClr val="EFEEE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97" y="5963713"/>
            <a:ext cx="1086112" cy="805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29" y="6251307"/>
            <a:ext cx="720815" cy="229813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63603" y="6035040"/>
            <a:ext cx="9817526" cy="62496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4966" y="6766558"/>
            <a:ext cx="12204000" cy="10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5861" y="210429"/>
            <a:ext cx="4434804" cy="361637"/>
          </a:xfrm>
        </p:spPr>
        <p:txBody>
          <a:bodyPr wrap="none">
            <a:sp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8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5860" y="531318"/>
            <a:ext cx="2381870" cy="348813"/>
          </a:xfrm>
        </p:spPr>
        <p:txBody>
          <a:bodyPr wrap="none">
            <a:sp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rgbClr val="4B294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369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97" y="5963713"/>
            <a:ext cx="1086112" cy="805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29" y="6251307"/>
            <a:ext cx="720815" cy="229813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789" y="6356351"/>
            <a:ext cx="476211" cy="36512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6424AE28-B73E-4159-9CA3-861105877420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4966" y="6766558"/>
            <a:ext cx="12204000" cy="10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860" y="212924"/>
            <a:ext cx="4434804" cy="361637"/>
          </a:xfrm>
        </p:spPr>
        <p:txBody>
          <a:bodyPr wrap="none">
            <a:spAutoFit/>
          </a:bodyPr>
          <a:lstStyle>
            <a:lvl1pPr>
              <a:lnSpc>
                <a:spcPts val="2100"/>
              </a:lnSpc>
              <a:spcAft>
                <a:spcPts val="300"/>
              </a:spcAft>
              <a:defRPr sz="28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5859" y="533813"/>
            <a:ext cx="2381870" cy="348813"/>
          </a:xfrm>
        </p:spPr>
        <p:txBody>
          <a:bodyPr wrap="none">
            <a:sp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rgbClr val="4B294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50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960001" y="2700000"/>
            <a:ext cx="4428436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rgbClr val="4B29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pic>
        <p:nvPicPr>
          <p:cNvPr id="4" name="Picture 3" descr="crop1A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4237" y="1568192"/>
            <a:ext cx="3840320" cy="28802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80459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17" y="5301672"/>
            <a:ext cx="3783019" cy="1433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8" y="104983"/>
            <a:ext cx="5517140" cy="30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28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&amp; Sub h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920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s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8113" y="1560513"/>
            <a:ext cx="1191101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88705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s &amp; x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8113" y="138113"/>
            <a:ext cx="11911012" cy="61926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accent5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8113" y="876330"/>
            <a:ext cx="11911012" cy="564543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2400" b="1">
                <a:solidFill>
                  <a:schemeClr val="accent5"/>
                </a:solidFill>
              </a:defRPr>
            </a:lvl2pPr>
            <a:lvl3pPr marL="685800" indent="0">
              <a:buFontTx/>
              <a:buNone/>
              <a:defRPr sz="2400" b="1">
                <a:solidFill>
                  <a:schemeClr val="accent5"/>
                </a:solidFill>
              </a:defRPr>
            </a:lvl3pPr>
            <a:lvl4pPr marL="1028700" indent="0">
              <a:buFontTx/>
              <a:buNone/>
              <a:defRPr sz="2400" b="1">
                <a:solidFill>
                  <a:schemeClr val="accent5"/>
                </a:solidFill>
              </a:defRPr>
            </a:lvl4pPr>
            <a:lvl5pPr marL="1371600" indent="0">
              <a:buFontTx/>
              <a:buNone/>
              <a:defRPr sz="2400" b="1">
                <a:solidFill>
                  <a:schemeClr val="accent5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8113" y="1560513"/>
            <a:ext cx="581934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29783" y="1560513"/>
            <a:ext cx="5819342" cy="506253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14350" indent="-171450">
              <a:buClr>
                <a:schemeClr val="tx2"/>
              </a:buClr>
              <a:buFont typeface="Courier New" panose="02070309020205020404" pitchFamily="49" charset="0"/>
              <a:buChar char="­"/>
              <a:defRPr>
                <a:solidFill>
                  <a:schemeClr val="tx1"/>
                </a:solidFill>
              </a:defRPr>
            </a:lvl2pPr>
            <a:lvl3pPr marL="6858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765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26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30721"/>
            <a:ext cx="12192000" cy="1365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013" y="5963713"/>
            <a:ext cx="1086112" cy="80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245" y="6251307"/>
            <a:ext cx="720815" cy="229813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11811060" y="6501472"/>
            <a:ext cx="380940" cy="2325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0996EA6E-EC28-4DB5-8A71-565F7C892ECC}" type="slidenum">
              <a:rPr lang="en-GB" sz="1000" b="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7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35" r:id="rId2"/>
    <p:sldLayoutId id="2147483755" r:id="rId3"/>
    <p:sldLayoutId id="214748375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5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Calibri" panose="020F0502020204030204" pitchFamily="34" charset="0"/>
        <a:buChar char="⁄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»"/>
        <a:defRPr sz="11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30721"/>
            <a:ext cx="12192000" cy="1365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730721"/>
          </a:xfrm>
          <a:prstGeom prst="rect">
            <a:avLst/>
          </a:prstGeom>
          <a:solidFill>
            <a:srgbClr val="4B2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94" y="6329163"/>
            <a:ext cx="861580" cy="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7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30721"/>
            <a:ext cx="12192000" cy="1365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730721"/>
          </a:xfrm>
          <a:prstGeom prst="rect">
            <a:avLst/>
          </a:prstGeom>
          <a:solidFill>
            <a:srgbClr val="4B2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94" y="6329163"/>
            <a:ext cx="861580" cy="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1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30721"/>
            <a:ext cx="12192000" cy="1365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40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60001" y="2700000"/>
            <a:ext cx="4428436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2760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</p:sldLayoutIdLst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47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D71F6-B645-4471-BB0D-1127329D0878}" type="datetimeFigureOut">
              <a:rPr lang="en-IE" smtClean="0">
                <a:solidFill>
                  <a:srgbClr val="FFFFFF">
                    <a:tint val="75000"/>
                  </a:srgbClr>
                </a:solidFill>
              </a:rPr>
              <a:pPr/>
              <a:t>28/05/2019</a:t>
            </a:fld>
            <a:endParaRPr lang="en-IE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762DF-B448-4B56-9957-D3F00716F2B1}" type="slidenum">
              <a:rPr lang="en-IE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IE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80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30721"/>
            <a:ext cx="12192000" cy="1365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013" y="5963713"/>
            <a:ext cx="1086112" cy="80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245" y="6251307"/>
            <a:ext cx="720815" cy="229813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11811060" y="6501472"/>
            <a:ext cx="380940" cy="2325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0996EA6E-EC28-4DB5-8A71-565F7C892ECC}" type="slidenum">
              <a:rPr lang="en-GB" sz="1000" smtClean="0">
                <a:solidFill>
                  <a:srgbClr val="22505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2250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5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3" r:id="rId3"/>
    <p:sldLayoutId id="2147483764" r:id="rId4"/>
    <p:sldLayoutId id="2147483786" r:id="rId5"/>
    <p:sldLayoutId id="214748378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5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Calibri" panose="020F0502020204030204" pitchFamily="34" charset="0"/>
        <a:buChar char="⁄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»"/>
        <a:defRPr sz="11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89D2-C2AE-4247-A5BA-4484F53470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6306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5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Calibri" panose="020F0502020204030204" pitchFamily="34" charset="0"/>
        <a:buChar char="/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-"/>
        <a:defRPr sz="11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-"/>
        <a:defRPr sz="10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-"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30721"/>
            <a:ext cx="12192000" cy="1365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013" y="5963713"/>
            <a:ext cx="1086112" cy="80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245" y="6251307"/>
            <a:ext cx="720815" cy="229813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11811060" y="6501472"/>
            <a:ext cx="380940" cy="2325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0996EA6E-EC28-4DB5-8A71-565F7C892ECC}" type="slidenum">
              <a:rPr lang="en-GB" sz="1000" b="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7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5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Calibri" panose="020F0502020204030204" pitchFamily="34" charset="0"/>
        <a:buChar char="⁄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Calibri" panose="020F0502020204030204" pitchFamily="34" charset="0"/>
        <a:buChar char="»"/>
        <a:defRPr sz="11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google.com/photo/AF1QipPxkkgkd9UMKj1SheZ0XY_g-686ZdD6DjSbCKTc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004" y="3186906"/>
            <a:ext cx="9281937" cy="17201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E" sz="4800" b="1" dirty="0">
                <a:solidFill>
                  <a:schemeClr val="bg1"/>
                </a:solidFill>
              </a:rPr>
              <a:t>Applying Behavioural Science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004" y="6174952"/>
            <a:ext cx="8438691" cy="406544"/>
          </a:xfrm>
        </p:spPr>
        <p:txBody>
          <a:bodyPr/>
          <a:lstStyle/>
          <a:p>
            <a:r>
              <a:rPr lang="en-GB" sz="1600" i="1" dirty="0">
                <a:solidFill>
                  <a:schemeClr val="bg1"/>
                </a:solidFill>
              </a:rPr>
              <a:t>23</a:t>
            </a:r>
            <a:r>
              <a:rPr lang="en-GB" sz="1600" i="1" baseline="30000" dirty="0">
                <a:solidFill>
                  <a:schemeClr val="bg1"/>
                </a:solidFill>
              </a:rPr>
              <a:t>rd</a:t>
            </a:r>
            <a:r>
              <a:rPr lang="en-GB" sz="1600" i="1" dirty="0">
                <a:solidFill>
                  <a:schemeClr val="bg1"/>
                </a:solidFill>
              </a:rPr>
              <a:t> May 2019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13004" y="5441643"/>
            <a:ext cx="8864213" cy="8072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 b="17056"/>
          <a:stretch/>
        </p:blipFill>
        <p:spPr bwMode="auto">
          <a:xfrm>
            <a:off x="9962674" y="4063902"/>
            <a:ext cx="1076558" cy="109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78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8185" y="133021"/>
            <a:ext cx="11911012" cy="619269"/>
          </a:xfrm>
        </p:spPr>
        <p:txBody>
          <a:bodyPr/>
          <a:lstStyle/>
          <a:p>
            <a:r>
              <a:rPr lang="en-IE" dirty="0"/>
              <a:t>Reaction – a positive emotional connection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1B82C6-3AB0-4B95-B6A5-EF007D13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846" y="752290"/>
            <a:ext cx="6966260" cy="52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7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F249A50C-3689-4276-8EE7-D37D0C9D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208" y="2281821"/>
            <a:ext cx="6737873" cy="1143000"/>
          </a:xfrm>
        </p:spPr>
        <p:txBody>
          <a:bodyPr/>
          <a:lstStyle/>
          <a:p>
            <a:r>
              <a:rPr lang="en-GB" dirty="0"/>
              <a:t>The Brand Reaction Index</a:t>
            </a:r>
            <a:endParaRPr lang="en-IE" dirty="0"/>
          </a:p>
        </p:txBody>
      </p:sp>
      <p:pic>
        <p:nvPicPr>
          <p:cNvPr id="9" name="Picture Placeholder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E24998F-DA0C-429D-A9A0-B0598A1A25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" b="1381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83E8AB-7F9B-454D-BF49-695AEE8EE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988" y="3424821"/>
            <a:ext cx="4986960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1F5377-1FFB-46FF-8963-0CBA2BD5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5642"/>
            <a:ext cx="11737975" cy="771251"/>
          </a:xfrm>
        </p:spPr>
        <p:txBody>
          <a:bodyPr/>
          <a:lstStyle/>
          <a:p>
            <a:r>
              <a:rPr lang="en-GB" sz="3600" b="1" dirty="0"/>
              <a:t>Three Key Indices Emerge</a:t>
            </a:r>
            <a:endParaRPr lang="en-IE" sz="36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70A482-D336-49FD-BF9A-F31BAA5A772D}"/>
              </a:ext>
            </a:extLst>
          </p:cNvPr>
          <p:cNvSpPr txBox="1">
            <a:spLocks/>
          </p:cNvSpPr>
          <p:nvPr/>
        </p:nvSpPr>
        <p:spPr>
          <a:xfrm>
            <a:off x="8122452" y="2549011"/>
            <a:ext cx="3456000" cy="66553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chemeClr val="bg1"/>
                </a:solidFill>
              </a:rPr>
              <a:t>Any Reaction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7E935CA-D6CE-4A0E-88A9-44578CD9A5D9}"/>
              </a:ext>
            </a:extLst>
          </p:cNvPr>
          <p:cNvSpPr txBox="1">
            <a:spLocks/>
          </p:cNvSpPr>
          <p:nvPr/>
        </p:nvSpPr>
        <p:spPr>
          <a:xfrm>
            <a:off x="4306985" y="2561439"/>
            <a:ext cx="3456000" cy="65310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285750" indent="-2857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Courier New" panose="02070309020205020404" pitchFamily="49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0103A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lang="en-GB" sz="3600" b="1" dirty="0">
                <a:solidFill>
                  <a:srgbClr val="FFFFFF"/>
                </a:solidFill>
                <a:latin typeface="Calibri"/>
              </a:rPr>
              <a:t>Net positive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0FF3161D-C7FD-4317-AC94-1072E2C1E0DC}"/>
              </a:ext>
            </a:extLst>
          </p:cNvPr>
          <p:cNvSpPr txBox="1">
            <a:spLocks/>
          </p:cNvSpPr>
          <p:nvPr/>
        </p:nvSpPr>
        <p:spPr>
          <a:xfrm>
            <a:off x="491518" y="2561439"/>
            <a:ext cx="3456000" cy="6531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285750" indent="-2857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Courier New" panose="02070309020205020404" pitchFamily="49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0103A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Happiness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6FAF894-F3B2-4A1A-9572-399BDBB0FE99}"/>
              </a:ext>
            </a:extLst>
          </p:cNvPr>
          <p:cNvSpPr txBox="1"/>
          <p:nvPr/>
        </p:nvSpPr>
        <p:spPr>
          <a:xfrm>
            <a:off x="1988951" y="1588941"/>
            <a:ext cx="463588" cy="9694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1BAFA6-EBBD-4566-9110-31867E48A557}"/>
              </a:ext>
            </a:extLst>
          </p:cNvPr>
          <p:cNvSpPr txBox="1"/>
          <p:nvPr/>
        </p:nvSpPr>
        <p:spPr>
          <a:xfrm>
            <a:off x="5683894" y="1551964"/>
            <a:ext cx="551754" cy="9694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2639C9-AC33-4612-BD6F-9587B87F6E1B}"/>
              </a:ext>
            </a:extLst>
          </p:cNvPr>
          <p:cNvSpPr txBox="1"/>
          <p:nvPr/>
        </p:nvSpPr>
        <p:spPr>
          <a:xfrm>
            <a:off x="9381470" y="1490556"/>
            <a:ext cx="572593" cy="9694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CC2A59-648E-4A52-B5E7-2D4B51F7BB48}"/>
              </a:ext>
            </a:extLst>
          </p:cNvPr>
          <p:cNvSpPr txBox="1"/>
          <p:nvPr/>
        </p:nvSpPr>
        <p:spPr>
          <a:xfrm>
            <a:off x="491517" y="3359691"/>
            <a:ext cx="3456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proportion of consumers that instinctively have a “happy” emotional reaction when they see a brand</a:t>
            </a:r>
            <a:endParaRPr lang="en-IE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532244-996C-4C48-9B17-C3ADF258B73C}"/>
              </a:ext>
            </a:extLst>
          </p:cNvPr>
          <p:cNvSpPr txBox="1"/>
          <p:nvPr/>
        </p:nvSpPr>
        <p:spPr>
          <a:xfrm>
            <a:off x="4306984" y="3359691"/>
            <a:ext cx="3456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net proportion of consumers that instinctively have a “positive” vs. a “negative” emotional reaction when they see a brand</a:t>
            </a:r>
            <a:endParaRPr lang="en-I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FD19D9-0FD3-493B-88AB-F6A88F3AEC6A}"/>
              </a:ext>
            </a:extLst>
          </p:cNvPr>
          <p:cNvSpPr txBox="1"/>
          <p:nvPr/>
        </p:nvSpPr>
        <p:spPr>
          <a:xfrm>
            <a:off x="8122451" y="3359691"/>
            <a:ext cx="3456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proportion of consumers that instinctively have a ANY reaction to a brand when shown it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5721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57A46-225A-47DA-9F68-AE15A487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4923"/>
            <a:ext cx="11737975" cy="771251"/>
          </a:xfrm>
        </p:spPr>
        <p:txBody>
          <a:bodyPr/>
          <a:lstStyle/>
          <a:p>
            <a:r>
              <a:rPr lang="en-GB" sz="3600" b="1" dirty="0"/>
              <a:t>BRI – The Top Ten Brands</a:t>
            </a:r>
            <a:endParaRPr lang="en-IE" sz="3600" b="1" dirty="0"/>
          </a:p>
        </p:txBody>
      </p:sp>
      <p:pic>
        <p:nvPicPr>
          <p:cNvPr id="15" name="Picture 51" descr="SuperValu Logo.jpg">
            <a:extLst>
              <a:ext uri="{FF2B5EF4-FFF2-40B4-BE49-F238E27FC236}">
                <a16:creationId xmlns="" xmlns:a16="http://schemas.microsoft.com/office/drawing/2014/main" id="{FFE8CF37-EEB5-4331-A4DF-0A9C66C843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084" y="3927103"/>
            <a:ext cx="1666662" cy="42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2A67B29-EB98-4AAE-A130-F001527F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153" y="1283525"/>
            <a:ext cx="2154029" cy="1053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F6A6EB4-9984-43E2-B92C-AAE4F1D12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29" y="1303677"/>
            <a:ext cx="946657" cy="946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BC66F27-8ADA-47FD-BA38-2D4E58401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815" y="1233718"/>
            <a:ext cx="890096" cy="890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7696C8E-D0E3-4993-BE82-D3D97CA55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734" y="1285060"/>
            <a:ext cx="890096" cy="8900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6FEE533-157F-4617-BE06-26364F8F4A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62" b="17188"/>
          <a:stretch/>
        </p:blipFill>
        <p:spPr>
          <a:xfrm>
            <a:off x="9842118" y="1167052"/>
            <a:ext cx="1521692" cy="1008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20E6D61-D1E8-4D12-91FA-814A6B10C8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37" t="19723" r="12860" b="23296"/>
          <a:stretch/>
        </p:blipFill>
        <p:spPr>
          <a:xfrm>
            <a:off x="369475" y="3743991"/>
            <a:ext cx="2154024" cy="890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B0548F3-8721-4D41-826D-62AA5C14A5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40" t="11112" r="10265" b="16810"/>
          <a:stretch/>
        </p:blipFill>
        <p:spPr>
          <a:xfrm>
            <a:off x="2667611" y="3619170"/>
            <a:ext cx="1021269" cy="927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B4200A8-9850-4DE1-B2C1-1311C0D49B7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3988" b="24415"/>
          <a:stretch/>
        </p:blipFill>
        <p:spPr>
          <a:xfrm>
            <a:off x="4013661" y="3661002"/>
            <a:ext cx="1857375" cy="9583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FB71F6B-49AC-40E8-94B6-89F0BDE8FD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4997" y="3821878"/>
            <a:ext cx="1577326" cy="5217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80CC136-A2B0-4049-8896-E85AFBC81F32}"/>
              </a:ext>
            </a:extLst>
          </p:cNvPr>
          <p:cNvSpPr txBox="1"/>
          <p:nvPr/>
        </p:nvSpPr>
        <p:spPr>
          <a:xfrm>
            <a:off x="920404" y="2297441"/>
            <a:ext cx="1167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#1</a:t>
            </a:r>
          </a:p>
          <a:p>
            <a:pPr algn="ctr"/>
            <a:r>
              <a:rPr lang="en-GB" sz="4400" b="1" dirty="0"/>
              <a:t>65%</a:t>
            </a:r>
            <a:endParaRPr lang="en-IE" sz="4400" b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600CE7D-0F06-4551-9A15-A04B44C60565}"/>
              </a:ext>
            </a:extLst>
          </p:cNvPr>
          <p:cNvSpPr txBox="1"/>
          <p:nvPr/>
        </p:nvSpPr>
        <p:spPr>
          <a:xfrm>
            <a:off x="3342292" y="2278291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#2</a:t>
            </a:r>
          </a:p>
          <a:p>
            <a:pPr algn="ctr"/>
            <a:r>
              <a:rPr lang="en-GB" sz="4400" b="1" dirty="0"/>
              <a:t>64%</a:t>
            </a:r>
            <a:endParaRPr lang="en-IE" sz="4400" b="1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7C7BC4A-7B6F-423C-A2E4-472ABD3C499C}"/>
              </a:ext>
            </a:extLst>
          </p:cNvPr>
          <p:cNvSpPr txBox="1"/>
          <p:nvPr/>
        </p:nvSpPr>
        <p:spPr>
          <a:xfrm>
            <a:off x="5617719" y="2297441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#3</a:t>
            </a:r>
          </a:p>
          <a:p>
            <a:pPr algn="ctr"/>
            <a:r>
              <a:rPr lang="en-GB" sz="4400" b="1" dirty="0"/>
              <a:t>63%</a:t>
            </a:r>
            <a:endParaRPr lang="en-IE" sz="4400" b="1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BF2B968-6268-4BBB-8E92-35DC8F3401B3}"/>
              </a:ext>
            </a:extLst>
          </p:cNvPr>
          <p:cNvSpPr txBox="1"/>
          <p:nvPr/>
        </p:nvSpPr>
        <p:spPr>
          <a:xfrm>
            <a:off x="7726128" y="2297441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#4</a:t>
            </a:r>
          </a:p>
          <a:p>
            <a:pPr algn="ctr"/>
            <a:r>
              <a:rPr lang="en-GB" sz="4400" b="1" dirty="0"/>
              <a:t>52%</a:t>
            </a:r>
            <a:endParaRPr lang="en-IE" sz="4400" b="1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7B04576-ADE2-4C16-B562-BD2A1C9CEE31}"/>
              </a:ext>
            </a:extLst>
          </p:cNvPr>
          <p:cNvSpPr txBox="1"/>
          <p:nvPr/>
        </p:nvSpPr>
        <p:spPr>
          <a:xfrm>
            <a:off x="10067799" y="2278291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#5</a:t>
            </a:r>
          </a:p>
          <a:p>
            <a:pPr algn="ctr"/>
            <a:r>
              <a:rPr lang="en-GB" sz="4400" b="1" dirty="0"/>
              <a:t>51%</a:t>
            </a:r>
            <a:endParaRPr lang="en-IE" sz="4400" b="1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2273C2E-08BE-4D38-82C3-185C77978ABC}"/>
              </a:ext>
            </a:extLst>
          </p:cNvPr>
          <p:cNvSpPr txBox="1"/>
          <p:nvPr/>
        </p:nvSpPr>
        <p:spPr>
          <a:xfrm>
            <a:off x="641003" y="4619337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#6</a:t>
            </a:r>
          </a:p>
          <a:p>
            <a:pPr algn="ctr"/>
            <a:r>
              <a:rPr lang="en-GB" sz="4400" b="1" dirty="0"/>
              <a:t>43%</a:t>
            </a:r>
            <a:endParaRPr lang="en-IE" sz="4400" b="1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841573E-B0BF-4049-95BD-432ED4BFB3A9}"/>
              </a:ext>
            </a:extLst>
          </p:cNvPr>
          <p:cNvSpPr txBox="1"/>
          <p:nvPr/>
        </p:nvSpPr>
        <p:spPr>
          <a:xfrm>
            <a:off x="2594591" y="4619336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#7=</a:t>
            </a:r>
          </a:p>
          <a:p>
            <a:pPr algn="ctr"/>
            <a:r>
              <a:rPr lang="en-GB" sz="4400" b="1" dirty="0"/>
              <a:t>42%</a:t>
            </a:r>
            <a:endParaRPr lang="en-IE" sz="4400" b="1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EF97DE3-5C14-4B1C-AD00-8F6295704619}"/>
              </a:ext>
            </a:extLst>
          </p:cNvPr>
          <p:cNvSpPr txBox="1"/>
          <p:nvPr/>
        </p:nvSpPr>
        <p:spPr>
          <a:xfrm>
            <a:off x="4505156" y="4619336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#7=</a:t>
            </a:r>
          </a:p>
          <a:p>
            <a:pPr algn="ctr"/>
            <a:r>
              <a:rPr lang="en-GB" sz="4400" b="1" dirty="0"/>
              <a:t>42%</a:t>
            </a:r>
            <a:endParaRPr lang="en-IE" sz="4400" b="1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E9EA0E5-D38B-4A40-9251-5B73BF34148D}"/>
              </a:ext>
            </a:extLst>
          </p:cNvPr>
          <p:cNvSpPr txBox="1"/>
          <p:nvPr/>
        </p:nvSpPr>
        <p:spPr>
          <a:xfrm>
            <a:off x="6289935" y="4619335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#7=</a:t>
            </a:r>
          </a:p>
          <a:p>
            <a:pPr algn="ctr"/>
            <a:r>
              <a:rPr lang="en-GB" sz="4400" b="1" dirty="0"/>
              <a:t>42%</a:t>
            </a:r>
            <a:endParaRPr lang="en-IE" sz="4400" b="1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609DBD8-919D-4614-BDDF-8CD18F287C8F}"/>
              </a:ext>
            </a:extLst>
          </p:cNvPr>
          <p:cNvSpPr txBox="1"/>
          <p:nvPr/>
        </p:nvSpPr>
        <p:spPr>
          <a:xfrm>
            <a:off x="8449124" y="4619334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#10=</a:t>
            </a:r>
          </a:p>
          <a:p>
            <a:pPr algn="ctr"/>
            <a:r>
              <a:rPr lang="en-GB" sz="4400" b="1" dirty="0"/>
              <a:t>39%</a:t>
            </a:r>
            <a:endParaRPr lang="en-IE" sz="4400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609DBD8-919D-4614-BDDF-8CD18F287C8F}"/>
              </a:ext>
            </a:extLst>
          </p:cNvPr>
          <p:cNvSpPr txBox="1"/>
          <p:nvPr/>
        </p:nvSpPr>
        <p:spPr>
          <a:xfrm>
            <a:off x="10422569" y="4619334"/>
            <a:ext cx="116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#10=</a:t>
            </a:r>
          </a:p>
          <a:p>
            <a:pPr algn="ctr"/>
            <a:r>
              <a:rPr lang="en-GB" sz="4400" b="1" dirty="0"/>
              <a:t>39%</a:t>
            </a:r>
            <a:endParaRPr lang="en-IE" sz="4400" b="1" dirty="0"/>
          </a:p>
        </p:txBody>
      </p:sp>
      <p:pic>
        <p:nvPicPr>
          <p:cNvPr id="1026" name="Picture 2" descr="Image result for dublin airport logo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24131" r="7378" b="24131"/>
          <a:stretch/>
        </p:blipFill>
        <p:spPr bwMode="auto">
          <a:xfrm>
            <a:off x="10084733" y="4000106"/>
            <a:ext cx="1842978" cy="3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5709AF56-79B8-46E9-A94A-3EDF1CBE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Index of Brands with the best System 1 Brand Reaction</a:t>
            </a:r>
            <a:endParaRPr lang="en-IE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C63A74C-84EA-44F8-AD13-AD419121BC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5750" y="6356350"/>
            <a:ext cx="476250" cy="365125"/>
          </a:xfrm>
          <a:prstGeom prst="rect">
            <a:avLst/>
          </a:prstGeom>
        </p:spPr>
        <p:txBody>
          <a:bodyPr/>
          <a:lstStyle/>
          <a:p>
            <a:fld id="{6424AE28-B73E-4159-9CA3-861105877420}" type="slidenum">
              <a:rPr lang="en-IE" smtClean="0"/>
              <a:pPr/>
              <a:t>14</a:t>
            </a:fld>
            <a:endParaRPr lang="en-IE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511F3045-CC07-49BE-A473-DF4AB2F94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83856"/>
              </p:ext>
            </p:extLst>
          </p:nvPr>
        </p:nvGraphicFramePr>
        <p:xfrm>
          <a:off x="466825" y="1183907"/>
          <a:ext cx="5568213" cy="4855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327">
                  <a:extLst>
                    <a:ext uri="{9D8B030D-6E8A-4147-A177-3AD203B41FA5}">
                      <a16:colId xmlns="" xmlns:a16="http://schemas.microsoft.com/office/drawing/2014/main" val="2175188482"/>
                    </a:ext>
                  </a:extLst>
                </a:gridCol>
                <a:gridCol w="1597793">
                  <a:extLst>
                    <a:ext uri="{9D8B030D-6E8A-4147-A177-3AD203B41FA5}">
                      <a16:colId xmlns="" xmlns:a16="http://schemas.microsoft.com/office/drawing/2014/main" val="1022187381"/>
                    </a:ext>
                  </a:extLst>
                </a:gridCol>
                <a:gridCol w="1155031">
                  <a:extLst>
                    <a:ext uri="{9D8B030D-6E8A-4147-A177-3AD203B41FA5}">
                      <a16:colId xmlns="" xmlns:a16="http://schemas.microsoft.com/office/drawing/2014/main" val="1592088530"/>
                    </a:ext>
                  </a:extLst>
                </a:gridCol>
                <a:gridCol w="1155031">
                  <a:extLst>
                    <a:ext uri="{9D8B030D-6E8A-4147-A177-3AD203B41FA5}">
                      <a16:colId xmlns="" xmlns:a16="http://schemas.microsoft.com/office/drawing/2014/main" val="632374386"/>
                    </a:ext>
                  </a:extLst>
                </a:gridCol>
                <a:gridCol w="1155031">
                  <a:extLst>
                    <a:ext uri="{9D8B030D-6E8A-4147-A177-3AD203B41FA5}">
                      <a16:colId xmlns="" xmlns:a16="http://schemas.microsoft.com/office/drawing/2014/main" val="1737025461"/>
                    </a:ext>
                  </a:extLst>
                </a:gridCol>
              </a:tblGrid>
              <a:tr h="726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Happiness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Score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NET BRI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Index Score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Total Reaction Score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7145765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Aldi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69%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65%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76%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78824068"/>
                  </a:ext>
                </a:extLst>
              </a:tr>
              <a:tr h="492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Cadbury Dairy Milk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71%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64%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83%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10544711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Lidl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71%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63%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82%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34759828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Netflix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59%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52%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70%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526534071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Boots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54%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51%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60%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6259577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Google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56%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43%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71%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45808021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Aer Lingus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56%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42%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66%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678087626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Twix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</a:rPr>
                        <a:t>52%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42%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68%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19900416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Samsung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48%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</a:rPr>
                        <a:t>42%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59%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6740916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Dublin Airport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40586894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SuperValu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45356568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950A3110-8F92-4115-880B-CFDD53B94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4777" y="2285121"/>
            <a:ext cx="15387123" cy="66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11B296-5089-470F-AE24-1AEC7A1CAC47}"/>
              </a:ext>
            </a:extLst>
          </p:cNvPr>
          <p:cNvSpPr/>
          <p:nvPr/>
        </p:nvSpPr>
        <p:spPr>
          <a:xfrm>
            <a:off x="2053177" y="670195"/>
            <a:ext cx="2527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IE" sz="2400" b="1" dirty="0"/>
              <a:t>TOP 10 BRI Brands</a:t>
            </a:r>
            <a:endParaRPr lang="en-IE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2609E424-B20B-415E-96FD-7F21B7C7C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207737"/>
              </p:ext>
            </p:extLst>
          </p:nvPr>
        </p:nvGraphicFramePr>
        <p:xfrm>
          <a:off x="6235566" y="1183906"/>
          <a:ext cx="5568213" cy="412293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73242">
                  <a:extLst>
                    <a:ext uri="{9D8B030D-6E8A-4147-A177-3AD203B41FA5}">
                      <a16:colId xmlns="" xmlns:a16="http://schemas.microsoft.com/office/drawing/2014/main" val="1160351990"/>
                    </a:ext>
                  </a:extLst>
                </a:gridCol>
                <a:gridCol w="1679609">
                  <a:extLst>
                    <a:ext uri="{9D8B030D-6E8A-4147-A177-3AD203B41FA5}">
                      <a16:colId xmlns="" xmlns:a16="http://schemas.microsoft.com/office/drawing/2014/main" val="1022187381"/>
                    </a:ext>
                  </a:extLst>
                </a:gridCol>
                <a:gridCol w="1138454">
                  <a:extLst>
                    <a:ext uri="{9D8B030D-6E8A-4147-A177-3AD203B41FA5}">
                      <a16:colId xmlns="" xmlns:a16="http://schemas.microsoft.com/office/drawing/2014/main" val="1592088530"/>
                    </a:ext>
                  </a:extLst>
                </a:gridCol>
                <a:gridCol w="1138454">
                  <a:extLst>
                    <a:ext uri="{9D8B030D-6E8A-4147-A177-3AD203B41FA5}">
                      <a16:colId xmlns="" xmlns:a16="http://schemas.microsoft.com/office/drawing/2014/main" val="632374386"/>
                    </a:ext>
                  </a:extLst>
                </a:gridCol>
                <a:gridCol w="1138454">
                  <a:extLst>
                    <a:ext uri="{9D8B030D-6E8A-4147-A177-3AD203B41FA5}">
                      <a16:colId xmlns="" xmlns:a16="http://schemas.microsoft.com/office/drawing/2014/main" val="1737025461"/>
                    </a:ext>
                  </a:extLst>
                </a:gridCol>
              </a:tblGrid>
              <a:tr h="75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Happiness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Score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NET BRI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Index Score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Total Reaction Score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7145765"/>
                  </a:ext>
                </a:extLst>
              </a:tr>
              <a:tr h="4165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Tesco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10544711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 &amp; M's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34759828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Toyota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526534071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7Up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6259577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Amazon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45808021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Dunnes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678087626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Marks &amp; Spencer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57%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19900416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IRFU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6740916"/>
                  </a:ext>
                </a:extLst>
              </a:tr>
              <a:tr h="369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BBC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43%</a:t>
                      </a:r>
                      <a:endParaRPr lang="en-I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30%</a:t>
                      </a:r>
                      <a:endParaRPr lang="en-I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56525509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30B5D52-41E1-4779-9ED7-EB588A38681F}"/>
              </a:ext>
            </a:extLst>
          </p:cNvPr>
          <p:cNvSpPr/>
          <p:nvPr/>
        </p:nvSpPr>
        <p:spPr>
          <a:xfrm>
            <a:off x="7647362" y="670195"/>
            <a:ext cx="2898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11-19 Ranked  BRI Brands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6741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06257DA-9EC6-4638-894C-3B8CB52D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Brand Reaction Map - Supermarkets</a:t>
            </a:r>
            <a:endParaRPr lang="en-IE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C2CC59E-3CCB-48D6-9240-B345A90B40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5750" y="6356350"/>
            <a:ext cx="476250" cy="365125"/>
          </a:xfrm>
          <a:prstGeom prst="rect">
            <a:avLst/>
          </a:prstGeom>
        </p:spPr>
        <p:txBody>
          <a:bodyPr/>
          <a:lstStyle/>
          <a:p>
            <a:fld id="{6424AE28-B73E-4159-9CA3-861105877420}" type="slidenum">
              <a:rPr lang="en-IE" smtClean="0"/>
              <a:pPr/>
              <a:t>15</a:t>
            </a:fld>
            <a:endParaRPr lang="en-IE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2D030E6-CFE0-4EC1-801E-396486A50000}"/>
              </a:ext>
            </a:extLst>
          </p:cNvPr>
          <p:cNvGraphicFramePr>
            <a:graphicFrameLocks/>
          </p:cNvGraphicFramePr>
          <p:nvPr/>
        </p:nvGraphicFramePr>
        <p:xfrm>
          <a:off x="740620" y="490195"/>
          <a:ext cx="11066449" cy="561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2C4C9C-6601-4352-A87D-79D0CC868609}"/>
              </a:ext>
            </a:extLst>
          </p:cNvPr>
          <p:cNvSpPr txBox="1"/>
          <p:nvPr/>
        </p:nvSpPr>
        <p:spPr>
          <a:xfrm rot="5400000">
            <a:off x="2291365" y="4649231"/>
            <a:ext cx="400110" cy="16895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400" dirty="0">
                <a:solidFill>
                  <a:srgbClr val="22505F"/>
                </a:solidFill>
              </a:rPr>
              <a:t>Concept Strength (CS)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4422486-033A-4FD7-890E-7DD6894C8DEA}"/>
              </a:ext>
            </a:extLst>
          </p:cNvPr>
          <p:cNvCxnSpPr/>
          <p:nvPr/>
        </p:nvCxnSpPr>
        <p:spPr>
          <a:xfrm>
            <a:off x="472590" y="709484"/>
            <a:ext cx="0" cy="4893425"/>
          </a:xfrm>
          <a:prstGeom prst="line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596E15-EAE6-4287-B80F-08E4A9600A29}"/>
              </a:ext>
            </a:extLst>
          </p:cNvPr>
          <p:cNvSpPr txBox="1"/>
          <p:nvPr/>
        </p:nvSpPr>
        <p:spPr>
          <a:xfrm>
            <a:off x="255909" y="1878059"/>
            <a:ext cx="400110" cy="1949573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sz="1400" b="1" dirty="0">
                <a:solidFill>
                  <a:srgbClr val="22505F"/>
                </a:solidFill>
              </a:rPr>
              <a:t>Total Emotional Reaction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36C4A52-803E-48D6-84AE-67F44FA91512}"/>
              </a:ext>
            </a:extLst>
          </p:cNvPr>
          <p:cNvCxnSpPr>
            <a:cxnSpLocks/>
          </p:cNvCxnSpPr>
          <p:nvPr/>
        </p:nvCxnSpPr>
        <p:spPr>
          <a:xfrm flipH="1">
            <a:off x="1365549" y="6103795"/>
            <a:ext cx="9030903" cy="0"/>
          </a:xfrm>
          <a:prstGeom prst="line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FA6530-0830-4F09-BC5C-DCCD1D5658E8}"/>
              </a:ext>
            </a:extLst>
          </p:cNvPr>
          <p:cNvSpPr txBox="1"/>
          <p:nvPr/>
        </p:nvSpPr>
        <p:spPr>
          <a:xfrm rot="5400000">
            <a:off x="5683508" y="4849356"/>
            <a:ext cx="400110" cy="2508892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sz="1400" b="1" dirty="0">
                <a:solidFill>
                  <a:srgbClr val="22505F"/>
                </a:solidFill>
              </a:rPr>
              <a:t>NET Positive Emotional Reaction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C9B6C7-016A-4F91-9263-B4914303DCD2}"/>
              </a:ext>
            </a:extLst>
          </p:cNvPr>
          <p:cNvSpPr txBox="1"/>
          <p:nvPr/>
        </p:nvSpPr>
        <p:spPr>
          <a:xfrm>
            <a:off x="1120451" y="690554"/>
            <a:ext cx="2956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DRIVE POSTIVE EMOTIONAL CONNECTIONS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96D389-049C-4B7A-B3B5-277053890F2C}"/>
              </a:ext>
            </a:extLst>
          </p:cNvPr>
          <p:cNvSpPr txBox="1"/>
          <p:nvPr/>
        </p:nvSpPr>
        <p:spPr>
          <a:xfrm>
            <a:off x="1120451" y="5617086"/>
            <a:ext cx="2182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LOW AND NEGATIVE REACTION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90BDA2B-B758-4738-BD0A-FE64B361934C}"/>
              </a:ext>
            </a:extLst>
          </p:cNvPr>
          <p:cNvSpPr txBox="1"/>
          <p:nvPr/>
        </p:nvSpPr>
        <p:spPr>
          <a:xfrm>
            <a:off x="9126610" y="709054"/>
            <a:ext cx="2394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STRONG POSITION FOR GROWTH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212B7A8-8DAE-448A-A43D-52886603E989}"/>
              </a:ext>
            </a:extLst>
          </p:cNvPr>
          <p:cNvSpPr txBox="1"/>
          <p:nvPr/>
        </p:nvSpPr>
        <p:spPr>
          <a:xfrm>
            <a:off x="8855831" y="5577540"/>
            <a:ext cx="2583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POSTIVE BUT NEED TO PUSH HARDER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0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06257DA-9EC6-4638-894C-3B8CB52D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Brand Reaction Map</a:t>
            </a:r>
            <a:endParaRPr lang="en-IE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C2CC59E-3CCB-48D6-9240-B345A90B40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5750" y="6356350"/>
            <a:ext cx="476250" cy="365125"/>
          </a:xfrm>
          <a:prstGeom prst="rect">
            <a:avLst/>
          </a:prstGeom>
        </p:spPr>
        <p:txBody>
          <a:bodyPr/>
          <a:lstStyle/>
          <a:p>
            <a:fld id="{6424AE28-B73E-4159-9CA3-861105877420}" type="slidenum">
              <a:rPr lang="en-IE" smtClean="0"/>
              <a:pPr/>
              <a:t>16</a:t>
            </a:fld>
            <a:endParaRPr lang="en-IE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2D030E6-CFE0-4EC1-801E-396486A50000}"/>
              </a:ext>
            </a:extLst>
          </p:cNvPr>
          <p:cNvGraphicFramePr>
            <a:graphicFrameLocks/>
          </p:cNvGraphicFramePr>
          <p:nvPr/>
        </p:nvGraphicFramePr>
        <p:xfrm>
          <a:off x="740620" y="490195"/>
          <a:ext cx="11066449" cy="561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2C4C9C-6601-4352-A87D-79D0CC868609}"/>
              </a:ext>
            </a:extLst>
          </p:cNvPr>
          <p:cNvSpPr txBox="1"/>
          <p:nvPr/>
        </p:nvSpPr>
        <p:spPr>
          <a:xfrm rot="5400000">
            <a:off x="2291365" y="4649231"/>
            <a:ext cx="400110" cy="16895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400" dirty="0">
                <a:solidFill>
                  <a:srgbClr val="22505F"/>
                </a:solidFill>
              </a:rPr>
              <a:t>Concept Strength (CS)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4422486-033A-4FD7-890E-7DD6894C8DEA}"/>
              </a:ext>
            </a:extLst>
          </p:cNvPr>
          <p:cNvCxnSpPr/>
          <p:nvPr/>
        </p:nvCxnSpPr>
        <p:spPr>
          <a:xfrm>
            <a:off x="472590" y="709484"/>
            <a:ext cx="0" cy="4893425"/>
          </a:xfrm>
          <a:prstGeom prst="line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596E15-EAE6-4287-B80F-08E4A9600A29}"/>
              </a:ext>
            </a:extLst>
          </p:cNvPr>
          <p:cNvSpPr txBox="1"/>
          <p:nvPr/>
        </p:nvSpPr>
        <p:spPr>
          <a:xfrm>
            <a:off x="255909" y="1878059"/>
            <a:ext cx="400110" cy="1949573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sz="1400" b="1" dirty="0">
                <a:solidFill>
                  <a:srgbClr val="22505F"/>
                </a:solidFill>
              </a:rPr>
              <a:t>Total Emotional Reaction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36C4A52-803E-48D6-84AE-67F44FA91512}"/>
              </a:ext>
            </a:extLst>
          </p:cNvPr>
          <p:cNvCxnSpPr>
            <a:cxnSpLocks/>
          </p:cNvCxnSpPr>
          <p:nvPr/>
        </p:nvCxnSpPr>
        <p:spPr>
          <a:xfrm flipH="1">
            <a:off x="1365549" y="6103795"/>
            <a:ext cx="9030903" cy="0"/>
          </a:xfrm>
          <a:prstGeom prst="line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FA6530-0830-4F09-BC5C-DCCD1D5658E8}"/>
              </a:ext>
            </a:extLst>
          </p:cNvPr>
          <p:cNvSpPr txBox="1"/>
          <p:nvPr/>
        </p:nvSpPr>
        <p:spPr>
          <a:xfrm rot="5400000">
            <a:off x="5683508" y="4849356"/>
            <a:ext cx="400110" cy="2508892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sz="1400" b="1" dirty="0">
                <a:solidFill>
                  <a:srgbClr val="22505F"/>
                </a:solidFill>
              </a:rPr>
              <a:t>NET Positive Emotional Reaction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C9B6C7-016A-4F91-9263-B4914303DCD2}"/>
              </a:ext>
            </a:extLst>
          </p:cNvPr>
          <p:cNvSpPr txBox="1"/>
          <p:nvPr/>
        </p:nvSpPr>
        <p:spPr>
          <a:xfrm>
            <a:off x="1120451" y="690554"/>
            <a:ext cx="2956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DRIVE POSTIVE EMOTIONAL CONNECTIONS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96D389-049C-4B7A-B3B5-277053890F2C}"/>
              </a:ext>
            </a:extLst>
          </p:cNvPr>
          <p:cNvSpPr txBox="1"/>
          <p:nvPr/>
        </p:nvSpPr>
        <p:spPr>
          <a:xfrm>
            <a:off x="1120451" y="5617086"/>
            <a:ext cx="2182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LOW AND NEGATIVE REACTION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90BDA2B-B758-4738-BD0A-FE64B361934C}"/>
              </a:ext>
            </a:extLst>
          </p:cNvPr>
          <p:cNvSpPr txBox="1"/>
          <p:nvPr/>
        </p:nvSpPr>
        <p:spPr>
          <a:xfrm>
            <a:off x="9126610" y="709054"/>
            <a:ext cx="2394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STRONG POSITION FOR GROWTH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212B7A8-8DAE-448A-A43D-52886603E989}"/>
              </a:ext>
            </a:extLst>
          </p:cNvPr>
          <p:cNvSpPr txBox="1"/>
          <p:nvPr/>
        </p:nvSpPr>
        <p:spPr>
          <a:xfrm>
            <a:off x="8855831" y="5577540"/>
            <a:ext cx="2583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POSTIVE BUT NEED TO PUSH HARDER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7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6FA744-F984-4E6B-B0C2-5C0CA5430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7" t="3195" r="11932" b="16123"/>
          <a:stretch/>
        </p:blipFill>
        <p:spPr>
          <a:xfrm>
            <a:off x="4221668" y="880075"/>
            <a:ext cx="2647405" cy="548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9CC3C0-55D8-4078-8F34-DE4616414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87" r="11581" b="13366"/>
          <a:stretch/>
        </p:blipFill>
        <p:spPr>
          <a:xfrm>
            <a:off x="1460578" y="880075"/>
            <a:ext cx="2596263" cy="334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11DCED-BB68-4575-805C-65B8BA173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00" y="880075"/>
            <a:ext cx="3083697" cy="54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66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8113" y="140123"/>
            <a:ext cx="11911012" cy="619269"/>
          </a:xfrm>
        </p:spPr>
        <p:txBody>
          <a:bodyPr/>
          <a:lstStyle/>
          <a:p>
            <a:r>
              <a:rPr lang="en-GB" dirty="0"/>
              <a:t>The Science Behind System 1 Decision Making – Behavioural Economics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113" y="719576"/>
            <a:ext cx="11911012" cy="564543"/>
          </a:xfrm>
        </p:spPr>
        <p:txBody>
          <a:bodyPr/>
          <a:lstStyle/>
          <a:p>
            <a:r>
              <a:rPr lang="en-GB" sz="1800" dirty="0"/>
              <a:t>How do people make decisions in the real world?</a:t>
            </a:r>
          </a:p>
          <a:p>
            <a:r>
              <a:rPr lang="en-GB" sz="1800" dirty="0"/>
              <a:t>Behavioural economist </a:t>
            </a:r>
            <a:r>
              <a:rPr lang="en-GB" sz="1800" dirty="0" err="1"/>
              <a:t>Gerd</a:t>
            </a:r>
            <a:r>
              <a:rPr lang="en-GB" sz="1800" dirty="0"/>
              <a:t> </a:t>
            </a:r>
            <a:r>
              <a:rPr lang="en-GB" sz="1800" dirty="0" err="1"/>
              <a:t>Gigerenzer</a:t>
            </a:r>
            <a:r>
              <a:rPr lang="en-GB" sz="1800" dirty="0"/>
              <a:t> says that humans make “fast and frugal” decisions to arrive at “good enough” choices. </a:t>
            </a:r>
          </a:p>
          <a:p>
            <a:r>
              <a:rPr lang="en-GB" sz="1800" dirty="0"/>
              <a:t>How do we know which choices are good enough? Not by careful comparison. Instead we use heuristics, or mental shortcuts. In 2003, Daniel </a:t>
            </a:r>
            <a:r>
              <a:rPr lang="en-GB" sz="1800" dirty="0" err="1"/>
              <a:t>Kahneman</a:t>
            </a:r>
            <a:r>
              <a:rPr lang="en-GB" sz="1800" dirty="0"/>
              <a:t> identified “baseline” </a:t>
            </a:r>
            <a:r>
              <a:rPr lang="en-GB" sz="1800" b="1" dirty="0"/>
              <a:t>heuristics</a:t>
            </a:r>
            <a:r>
              <a:rPr lang="en-GB" sz="1800" dirty="0"/>
              <a:t> involved in nearly every human decision. 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12" y="2708818"/>
            <a:ext cx="1842593" cy="2546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767" y="3865967"/>
            <a:ext cx="1663228" cy="2252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92CA969-A0A7-4B91-BF74-26151A7B6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582" y="3010415"/>
            <a:ext cx="1560194" cy="2323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036" y="3893190"/>
            <a:ext cx="1439591" cy="22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9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41B79C6-D31D-4556-BC3F-B1AF539AD9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Rational versus Irrational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8AE04E-28D4-46B2-B51A-72ADBD8B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029" y="1909104"/>
            <a:ext cx="3030795" cy="40725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D2F24C-5001-40C6-94CF-6CA9740967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>
              <a:hlinkClick r:id="rId3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26691A3-CE0B-436B-9B07-0A9934806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959" y="1963709"/>
            <a:ext cx="2972515" cy="3963354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-397451" y="72084"/>
            <a:ext cx="7535333" cy="7535333"/>
          </a:xfrm>
          <a:prstGeom prst="mathMultiply">
            <a:avLst>
              <a:gd name="adj1" fmla="val 8946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07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55" y="381256"/>
            <a:ext cx="10638308" cy="353794"/>
          </a:xfrm>
        </p:spPr>
        <p:txBody>
          <a:bodyPr/>
          <a:lstStyle/>
          <a:p>
            <a:r>
              <a:rPr lang="en-IE" sz="4200" dirty="0"/>
              <a:t>Some Findings…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4AE28-B73E-4159-9CA3-861105877420}" type="slidenum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100" b="0" i="0" u="none" strike="noStrike" kern="1200" cap="none" spc="0" normalizeH="0" baseline="0" noProof="0" dirty="0">
              <a:ln>
                <a:noFill/>
              </a:ln>
              <a:solidFill>
                <a:srgbClr val="2250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46973" y="1085668"/>
            <a:ext cx="10006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srgbClr val="2250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Consumers move from being highly reflective to highly intuitive by age – more life experience, less time/motivation for reflection, etc.</a:t>
            </a:r>
          </a:p>
        </p:txBody>
      </p:sp>
      <p:sp>
        <p:nvSpPr>
          <p:cNvPr id="11" name="Right Arrow 6">
            <a:extLst>
              <a:ext uri="{FF2B5EF4-FFF2-40B4-BE49-F238E27FC236}">
                <a16:creationId xmlns="" xmlns:a16="http://schemas.microsoft.com/office/drawing/2014/main" id="{64682820-4DB0-4B8F-B2A0-D5FEB99F5B1C}"/>
              </a:ext>
            </a:extLst>
          </p:cNvPr>
          <p:cNvSpPr/>
          <p:nvPr/>
        </p:nvSpPr>
        <p:spPr>
          <a:xfrm>
            <a:off x="2504061" y="4196466"/>
            <a:ext cx="6897461" cy="65685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Lifestage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B337C25-5536-496B-BD6E-B13708D472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561" y="3292151"/>
            <a:ext cx="681890" cy="1022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DB82339-F689-43F6-BAE5-0D6034FECE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855" y="3166564"/>
            <a:ext cx="720424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661AC1-9478-4DAF-87D8-F3A201D6C6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816" y="3238764"/>
            <a:ext cx="720424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957ADCA-02D1-487E-92CB-7F29859EE2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371" y="3202850"/>
            <a:ext cx="1052480" cy="1052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6A51AE8-D474-4E76-8157-BF4C591FD5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96" y="3195301"/>
            <a:ext cx="1080000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E5257B6-2285-4214-93A3-A7442D3C8D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938" y="3133762"/>
            <a:ext cx="1367894" cy="13678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8166FE-5A55-4BA4-AB18-BF1046BA5D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454" y="3186008"/>
            <a:ext cx="1207329" cy="1207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4A0706C-A55A-49DE-BF2E-DB10DD7BA7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65" y="4977430"/>
            <a:ext cx="1222762" cy="1222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C9700A9-42D7-487E-9E20-110BA98B9F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36" y="4853317"/>
            <a:ext cx="1222762" cy="12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3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8BDE2C-C823-4C72-9F09-E2625B528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878" y="1353528"/>
            <a:ext cx="6069049" cy="5062537"/>
          </a:xfrm>
        </p:spPr>
        <p:txBody>
          <a:bodyPr/>
          <a:lstStyle/>
          <a:p>
            <a:pPr marL="0" indent="0" algn="ctr">
              <a:buNone/>
            </a:pPr>
            <a:r>
              <a:rPr lang="en-GB" sz="7200" dirty="0">
                <a:solidFill>
                  <a:schemeClr val="bg1"/>
                </a:solidFill>
              </a:rPr>
              <a:t>We think much less than we think we think</a:t>
            </a:r>
            <a:endParaRPr lang="en-IE" sz="7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61977A-2A1A-477B-8F43-E0061C8F02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893" y="1156447"/>
            <a:ext cx="3926541" cy="3926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AD00C1-C6E0-4462-9912-3548395C328F}"/>
              </a:ext>
            </a:extLst>
          </p:cNvPr>
          <p:cNvSpPr/>
          <p:nvPr/>
        </p:nvSpPr>
        <p:spPr>
          <a:xfrm>
            <a:off x="1058623" y="5010238"/>
            <a:ext cx="5859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 people make decisions in the real world?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Behavioural economist Gerd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Gigerenzer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says that humans make “fast and frugal” decisions to arrive at “good enough” choices. </a:t>
            </a:r>
          </a:p>
        </p:txBody>
      </p:sp>
    </p:spTree>
    <p:extLst>
      <p:ext uri="{BB962C8B-B14F-4D97-AF65-F5344CB8AC3E}">
        <p14:creationId xmlns:p14="http://schemas.microsoft.com/office/powerpoint/2010/main" val="300458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A160FBC-46CA-4277-B38F-57D8FE00B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System 1 Brand Tracking Measures – Three baseline Heuristics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BBC0C19A-D092-4A26-8E76-094F6A52D4AE}"/>
              </a:ext>
            </a:extLst>
          </p:cNvPr>
          <p:cNvSpPr txBox="1">
            <a:spLocks/>
          </p:cNvSpPr>
          <p:nvPr/>
        </p:nvSpPr>
        <p:spPr>
          <a:xfrm>
            <a:off x="4605811" y="1144434"/>
            <a:ext cx="3264199" cy="188836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85750" indent="-2857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Courier New" panose="02070309020205020404" pitchFamily="49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bg1"/>
                </a:solidFill>
              </a:rPr>
              <a:t>The </a:t>
            </a:r>
            <a:r>
              <a:rPr lang="en-GB" sz="2400" b="1">
                <a:solidFill>
                  <a:schemeClr val="bg1"/>
                </a:solidFill>
              </a:rPr>
              <a:t>Processing </a:t>
            </a:r>
            <a:r>
              <a:rPr lang="en-GB" sz="2400">
                <a:solidFill>
                  <a:schemeClr val="bg1"/>
                </a:solidFill>
              </a:rPr>
              <a:t>Heuristic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bg1"/>
                </a:solidFill>
              </a:rPr>
              <a:t>The most likely choices are those processed with minimum effort.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A07471CD-6BB6-4CDA-94D2-DC91028D647A}"/>
              </a:ext>
            </a:extLst>
          </p:cNvPr>
          <p:cNvSpPr txBox="1">
            <a:spLocks/>
          </p:cNvSpPr>
          <p:nvPr/>
        </p:nvSpPr>
        <p:spPr>
          <a:xfrm>
            <a:off x="8503330" y="1144434"/>
            <a:ext cx="3264199" cy="192111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285750" indent="-2857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Courier New" panose="02070309020205020404" pitchFamily="49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0103A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Affect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Heuristic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0103A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 emotion makes choices easier and faster.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AC4C3F7A-5836-4E31-95A4-9BE1AF24FA82}"/>
              </a:ext>
            </a:extLst>
          </p:cNvPr>
          <p:cNvSpPr txBox="1">
            <a:spLocks/>
          </p:cNvSpPr>
          <p:nvPr/>
        </p:nvSpPr>
        <p:spPr>
          <a:xfrm>
            <a:off x="427599" y="1144434"/>
            <a:ext cx="3474678" cy="192582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285750" indent="-2857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Courier New" panose="02070309020205020404" pitchFamily="49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0103A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Availability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Heuristic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0103A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Choices need to be mentally available.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368E980-16A9-4127-8D11-EB101B049B42}"/>
              </a:ext>
            </a:extLst>
          </p:cNvPr>
          <p:cNvSpPr/>
          <p:nvPr/>
        </p:nvSpPr>
        <p:spPr>
          <a:xfrm>
            <a:off x="427599" y="3250560"/>
            <a:ext cx="34746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/>
              <a:t>Recall – or mental availability</a:t>
            </a:r>
            <a:r>
              <a:rPr lang="en-GB" sz="2200" dirty="0"/>
              <a:t>.  </a:t>
            </a:r>
            <a:br>
              <a:rPr lang="en-GB" sz="2200" dirty="0"/>
            </a:br>
            <a:r>
              <a:rPr lang="en-GB" sz="2200" i="1" dirty="0">
                <a:solidFill>
                  <a:schemeClr val="tx2"/>
                </a:solidFill>
              </a:rPr>
              <a:t>If a brand is easily recalled in context, it’s a good choice.</a:t>
            </a:r>
            <a:endParaRPr lang="en-IE" sz="22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5BC087-3EAD-4539-BA02-3C6B651419EC}"/>
              </a:ext>
            </a:extLst>
          </p:cNvPr>
          <p:cNvSpPr/>
          <p:nvPr/>
        </p:nvSpPr>
        <p:spPr>
          <a:xfrm>
            <a:off x="8478292" y="3250560"/>
            <a:ext cx="35708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/>
              <a:t>Reaction - Brand Valance or Affection.</a:t>
            </a:r>
            <a:r>
              <a:rPr lang="en-GB" sz="2200" dirty="0"/>
              <a:t>  This is a positive emotional connection at a basic brand level. </a:t>
            </a:r>
            <a:br>
              <a:rPr lang="en-GB" sz="2200" dirty="0"/>
            </a:br>
            <a:r>
              <a:rPr lang="en-GB" sz="2200" i="1" dirty="0">
                <a:solidFill>
                  <a:schemeClr val="tx2"/>
                </a:solidFill>
              </a:rPr>
              <a:t>If a brand has a strong emotional connection, it’s a good choice.</a:t>
            </a:r>
            <a:br>
              <a:rPr lang="en-GB" sz="2200" i="1" dirty="0">
                <a:solidFill>
                  <a:schemeClr val="tx2"/>
                </a:solidFill>
              </a:rPr>
            </a:br>
            <a:endParaRPr lang="en-GB" sz="22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9E517C8-E761-4AF7-AA34-C2EA02C1F342}"/>
              </a:ext>
            </a:extLst>
          </p:cNvPr>
          <p:cNvSpPr/>
          <p:nvPr/>
        </p:nvSpPr>
        <p:spPr>
          <a:xfrm>
            <a:off x="4605811" y="3253562"/>
            <a:ext cx="36839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/>
              <a:t>Recognition – Ease of processing.  </a:t>
            </a:r>
            <a:r>
              <a:rPr lang="en-GB" sz="2200" dirty="0"/>
              <a:t>The most likely choices are those processed with minimum effort.</a:t>
            </a:r>
            <a:br>
              <a:rPr lang="en-GB" sz="2200" dirty="0"/>
            </a:br>
            <a:r>
              <a:rPr lang="en-GB" sz="2200" i="1" dirty="0">
                <a:solidFill>
                  <a:schemeClr val="tx2"/>
                </a:solidFill>
              </a:rPr>
              <a:t>If a brand is easily recognised, it’s a good choice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9898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89BB16-B4D2-48EF-BD22-7018E1F7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2" y="1031631"/>
            <a:ext cx="8614780" cy="534249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6B6E29-4DED-4A6F-9D52-5A67F86E8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Recall </a:t>
            </a:r>
          </a:p>
        </p:txBody>
      </p:sp>
    </p:spTree>
    <p:extLst>
      <p:ext uri="{BB962C8B-B14F-4D97-AF65-F5344CB8AC3E}">
        <p14:creationId xmlns:p14="http://schemas.microsoft.com/office/powerpoint/2010/main" val="152287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8185" y="133021"/>
            <a:ext cx="11911012" cy="619269"/>
          </a:xfrm>
        </p:spPr>
        <p:txBody>
          <a:bodyPr/>
          <a:lstStyle/>
          <a:p>
            <a:r>
              <a:rPr lang="en-IE" dirty="0"/>
              <a:t>Recognition – brand collateral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5AA28D-C67A-4D54-BDE3-7BB5BF1E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37" y="895737"/>
            <a:ext cx="5856849" cy="52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98" r="29588" b="70189"/>
          <a:stretch/>
        </p:blipFill>
        <p:spPr>
          <a:xfrm>
            <a:off x="4488838" y="574615"/>
            <a:ext cx="3225491" cy="2218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56" t="32372" b="36498"/>
          <a:stretch/>
        </p:blipFill>
        <p:spPr>
          <a:xfrm>
            <a:off x="8497659" y="525540"/>
            <a:ext cx="3144446" cy="231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98" t="68821" r="29345"/>
          <a:stretch/>
        </p:blipFill>
        <p:spPr>
          <a:xfrm>
            <a:off x="4591396" y="3320374"/>
            <a:ext cx="3251147" cy="232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11" b="70189"/>
          <a:stretch/>
        </p:blipFill>
        <p:spPr>
          <a:xfrm>
            <a:off x="546470" y="574615"/>
            <a:ext cx="3117567" cy="2218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98" t="32372" r="30400" b="36498"/>
          <a:stretch/>
        </p:blipFill>
        <p:spPr>
          <a:xfrm>
            <a:off x="467512" y="3322197"/>
            <a:ext cx="3139965" cy="2316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38" t="68821"/>
          <a:stretch/>
        </p:blipFill>
        <p:spPr>
          <a:xfrm>
            <a:off x="8506211" y="3320374"/>
            <a:ext cx="3135894" cy="23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ontent slides">
  <a:themeElements>
    <a:clrScheme name="Custom 3">
      <a:dk1>
        <a:srgbClr val="22505F"/>
      </a:dk1>
      <a:lt1>
        <a:srgbClr val="FFFFFF"/>
      </a:lt1>
      <a:dk2>
        <a:srgbClr val="D0103A"/>
      </a:dk2>
      <a:lt2>
        <a:srgbClr val="3095B4"/>
      </a:lt2>
      <a:accent1>
        <a:srgbClr val="50C9B5"/>
      </a:accent1>
      <a:accent2>
        <a:srgbClr val="E37222"/>
      </a:accent2>
      <a:accent3>
        <a:srgbClr val="EAE900"/>
      </a:accent3>
      <a:accent4>
        <a:srgbClr val="C7B37F"/>
      </a:accent4>
      <a:accent5>
        <a:srgbClr val="532E60"/>
      </a:accent5>
      <a:accent6>
        <a:srgbClr val="CEC7BA"/>
      </a:accent6>
      <a:hlink>
        <a:srgbClr val="3FCFD5"/>
      </a:hlink>
      <a:folHlink>
        <a:srgbClr val="7030A0"/>
      </a:folHlink>
    </a:clrScheme>
    <a:fontScheme name="Red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d C Ireland Widescreen template" id="{BF8D4DEE-A7F5-49F2-BDDE-AB6A2CEDC799}" vid="{81805107-1BED-4946-A78A-DB9A502D326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">
  <a:themeElements>
    <a:clrScheme name="Red C">
      <a:dk1>
        <a:sysClr val="windowText" lastClr="000000"/>
      </a:dk1>
      <a:lt1>
        <a:sysClr val="window" lastClr="FFFFFF"/>
      </a:lt1>
      <a:dk2>
        <a:srgbClr val="22505F"/>
      </a:dk2>
      <a:lt2>
        <a:srgbClr val="D0103A"/>
      </a:lt2>
      <a:accent1>
        <a:srgbClr val="50C9B5"/>
      </a:accent1>
      <a:accent2>
        <a:srgbClr val="CBC7BF"/>
      </a:accent2>
      <a:accent3>
        <a:srgbClr val="616365"/>
      </a:accent3>
      <a:accent4>
        <a:srgbClr val="E37222"/>
      </a:accent4>
      <a:accent5>
        <a:srgbClr val="532E60"/>
      </a:accent5>
      <a:accent6>
        <a:srgbClr val="EADF00"/>
      </a:accent6>
      <a:hlink>
        <a:srgbClr val="A1E7D8"/>
      </a:hlink>
      <a:folHlink>
        <a:srgbClr val="C7B37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 C Ireland Widescreen template" id="{BF8D4DEE-A7F5-49F2-BDDE-AB6A2CEDC799}" vid="{A5DEE54F-30E5-4983-A091-807693DB7294}"/>
    </a:ext>
  </a:extLst>
</a:theme>
</file>

<file path=ppt/theme/theme3.xml><?xml version="1.0" encoding="utf-8"?>
<a:theme xmlns:a="http://schemas.openxmlformats.org/drawingml/2006/main" name="Divider Slide">
  <a:themeElements>
    <a:clrScheme name="Red C">
      <a:dk1>
        <a:sysClr val="windowText" lastClr="000000"/>
      </a:dk1>
      <a:lt1>
        <a:sysClr val="window" lastClr="FFFFFF"/>
      </a:lt1>
      <a:dk2>
        <a:srgbClr val="22505F"/>
      </a:dk2>
      <a:lt2>
        <a:srgbClr val="D0103A"/>
      </a:lt2>
      <a:accent1>
        <a:srgbClr val="50C9B5"/>
      </a:accent1>
      <a:accent2>
        <a:srgbClr val="CBC7BF"/>
      </a:accent2>
      <a:accent3>
        <a:srgbClr val="616365"/>
      </a:accent3>
      <a:accent4>
        <a:srgbClr val="E37222"/>
      </a:accent4>
      <a:accent5>
        <a:srgbClr val="532E60"/>
      </a:accent5>
      <a:accent6>
        <a:srgbClr val="EADF00"/>
      </a:accent6>
      <a:hlink>
        <a:srgbClr val="A1E7D8"/>
      </a:hlink>
      <a:folHlink>
        <a:srgbClr val="C7B37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 C Ireland Widescreen template" id="{BF8D4DEE-A7F5-49F2-BDDE-AB6A2CEDC799}" vid="{895D4469-0F77-4550-A4B3-313EFD45E9DE}"/>
    </a:ext>
  </a:extLst>
</a:theme>
</file>

<file path=ppt/theme/theme4.xml><?xml version="1.0" encoding="utf-8"?>
<a:theme xmlns:a="http://schemas.openxmlformats.org/drawingml/2006/main" name="Thank You Slide">
  <a:themeElements>
    <a:clrScheme name="Red C">
      <a:dk1>
        <a:sysClr val="windowText" lastClr="000000"/>
      </a:dk1>
      <a:lt1>
        <a:sysClr val="window" lastClr="FFFFFF"/>
      </a:lt1>
      <a:dk2>
        <a:srgbClr val="22505F"/>
      </a:dk2>
      <a:lt2>
        <a:srgbClr val="D0103A"/>
      </a:lt2>
      <a:accent1>
        <a:srgbClr val="50C9B5"/>
      </a:accent1>
      <a:accent2>
        <a:srgbClr val="CBC7BF"/>
      </a:accent2>
      <a:accent3>
        <a:srgbClr val="616365"/>
      </a:accent3>
      <a:accent4>
        <a:srgbClr val="E37222"/>
      </a:accent4>
      <a:accent5>
        <a:srgbClr val="532E60"/>
      </a:accent5>
      <a:accent6>
        <a:srgbClr val="EADF00"/>
      </a:accent6>
      <a:hlink>
        <a:srgbClr val="A1E7D8"/>
      </a:hlink>
      <a:folHlink>
        <a:srgbClr val="C7B37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 C Ireland Widescreen template" id="{BF8D4DEE-A7F5-49F2-BDDE-AB6A2CEDC799}" vid="{EC6B672D-27D0-42DE-8FD2-00B400521688}"/>
    </a:ext>
  </a:extLst>
</a:theme>
</file>

<file path=ppt/theme/theme5.xml><?xml version="1.0" encoding="utf-8"?>
<a:theme xmlns:a="http://schemas.openxmlformats.org/drawingml/2006/main" name="Custom Design">
  <a:themeElements>
    <a:clrScheme name="RED C 2013">
      <a:dk1>
        <a:srgbClr val="22505F"/>
      </a:dk1>
      <a:lt1>
        <a:srgbClr val="FFFFFF"/>
      </a:lt1>
      <a:dk2>
        <a:srgbClr val="D0103A"/>
      </a:dk2>
      <a:lt2>
        <a:srgbClr val="3095B4"/>
      </a:lt2>
      <a:accent1>
        <a:srgbClr val="50C9B5"/>
      </a:accent1>
      <a:accent2>
        <a:srgbClr val="E37222"/>
      </a:accent2>
      <a:accent3>
        <a:srgbClr val="EAE900"/>
      </a:accent3>
      <a:accent4>
        <a:srgbClr val="C7B37F"/>
      </a:accent4>
      <a:accent5>
        <a:srgbClr val="532E60"/>
      </a:accent5>
      <a:accent6>
        <a:srgbClr val="CEC7BA"/>
      </a:accent6>
      <a:hlink>
        <a:srgbClr val="3FCFD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C_MSPPT_MasterTemplate_V4_LR150" id="{0B547B65-85DD-4901-B1BC-3FD5B3790A6D}" vid="{2164E8F8-B7B9-427A-AA28-2DB695F31270}"/>
    </a:ext>
  </a:extLst>
</a:theme>
</file>

<file path=ppt/theme/theme6.xml><?xml version="1.0" encoding="utf-8"?>
<a:theme xmlns:a="http://schemas.openxmlformats.org/drawingml/2006/main" name="9_RedC_Secondary  Colours">
  <a:themeElements>
    <a:clrScheme name="RED C 2013">
      <a:dk1>
        <a:srgbClr val="22505F"/>
      </a:dk1>
      <a:lt1>
        <a:srgbClr val="FFFFFF"/>
      </a:lt1>
      <a:dk2>
        <a:srgbClr val="D0103A"/>
      </a:dk2>
      <a:lt2>
        <a:srgbClr val="3095B4"/>
      </a:lt2>
      <a:accent1>
        <a:srgbClr val="50C9B5"/>
      </a:accent1>
      <a:accent2>
        <a:srgbClr val="E37222"/>
      </a:accent2>
      <a:accent3>
        <a:srgbClr val="EAE900"/>
      </a:accent3>
      <a:accent4>
        <a:srgbClr val="C7B37F"/>
      </a:accent4>
      <a:accent5>
        <a:srgbClr val="532E60"/>
      </a:accent5>
      <a:accent6>
        <a:srgbClr val="CEC7BA"/>
      </a:accent6>
      <a:hlink>
        <a:srgbClr val="3FCFD5"/>
      </a:hlink>
      <a:folHlink>
        <a:srgbClr val="7030A0"/>
      </a:folHlink>
    </a:clrScheme>
    <a:fontScheme name="Red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C_MSPPT_MasterTemplate_V4_LR150" id="{0B547B65-85DD-4901-B1BC-3FD5B3790A6D}" vid="{2E076CBB-A33F-41BE-8CBF-932BF7A2798A}"/>
    </a:ext>
  </a:extLst>
</a:theme>
</file>

<file path=ppt/theme/theme7.xml><?xml version="1.0" encoding="utf-8"?>
<a:theme xmlns:a="http://schemas.openxmlformats.org/drawingml/2006/main" name="1_Content slides">
  <a:themeElements>
    <a:clrScheme name="Custom 3">
      <a:dk1>
        <a:srgbClr val="22505F"/>
      </a:dk1>
      <a:lt1>
        <a:srgbClr val="FFFFFF"/>
      </a:lt1>
      <a:dk2>
        <a:srgbClr val="D0103A"/>
      </a:dk2>
      <a:lt2>
        <a:srgbClr val="3095B4"/>
      </a:lt2>
      <a:accent1>
        <a:srgbClr val="50C9B5"/>
      </a:accent1>
      <a:accent2>
        <a:srgbClr val="E37222"/>
      </a:accent2>
      <a:accent3>
        <a:srgbClr val="EAE900"/>
      </a:accent3>
      <a:accent4>
        <a:srgbClr val="C7B37F"/>
      </a:accent4>
      <a:accent5>
        <a:srgbClr val="532E60"/>
      </a:accent5>
      <a:accent6>
        <a:srgbClr val="CEC7BA"/>
      </a:accent6>
      <a:hlink>
        <a:srgbClr val="3FCFD5"/>
      </a:hlink>
      <a:folHlink>
        <a:srgbClr val="7030A0"/>
      </a:folHlink>
    </a:clrScheme>
    <a:fontScheme name="Red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d C Ireland Widescreen template" id="{BF8D4DEE-A7F5-49F2-BDDE-AB6A2CEDC799}" vid="{81805107-1BED-4946-A78A-DB9A502D3265}"/>
    </a:ext>
  </a:extLst>
</a:theme>
</file>

<file path=ppt/theme/theme8.xml><?xml version="1.0" encoding="utf-8"?>
<a:theme xmlns:a="http://schemas.openxmlformats.org/drawingml/2006/main" name="RedC_MasterSecondaryColours">
  <a:themeElements>
    <a:clrScheme name="RED C Research New">
      <a:dk1>
        <a:srgbClr val="22505F"/>
      </a:dk1>
      <a:lt1>
        <a:srgbClr val="FFFFFF"/>
      </a:lt1>
      <a:dk2>
        <a:srgbClr val="D0103A"/>
      </a:dk2>
      <a:lt2>
        <a:srgbClr val="3095B4"/>
      </a:lt2>
      <a:accent1>
        <a:srgbClr val="50C9B5"/>
      </a:accent1>
      <a:accent2>
        <a:srgbClr val="E37222"/>
      </a:accent2>
      <a:accent3>
        <a:srgbClr val="EAE900"/>
      </a:accent3>
      <a:accent4>
        <a:srgbClr val="C7B37F"/>
      </a:accent4>
      <a:accent5>
        <a:srgbClr val="532E60"/>
      </a:accent5>
      <a:accent6>
        <a:srgbClr val="CEC7BA"/>
      </a:accent6>
      <a:hlink>
        <a:srgbClr val="3FCFD5"/>
      </a:hlink>
      <a:folHlink>
        <a:srgbClr val="7030A0"/>
      </a:folHlink>
    </a:clrScheme>
    <a:fontScheme name="Red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2_Content slides">
  <a:themeElements>
    <a:clrScheme name="Custom 3">
      <a:dk1>
        <a:srgbClr val="22505F"/>
      </a:dk1>
      <a:lt1>
        <a:srgbClr val="FFFFFF"/>
      </a:lt1>
      <a:dk2>
        <a:srgbClr val="D0103A"/>
      </a:dk2>
      <a:lt2>
        <a:srgbClr val="3095B4"/>
      </a:lt2>
      <a:accent1>
        <a:srgbClr val="50C9B5"/>
      </a:accent1>
      <a:accent2>
        <a:srgbClr val="E37222"/>
      </a:accent2>
      <a:accent3>
        <a:srgbClr val="EAE900"/>
      </a:accent3>
      <a:accent4>
        <a:srgbClr val="C7B37F"/>
      </a:accent4>
      <a:accent5>
        <a:srgbClr val="532E60"/>
      </a:accent5>
      <a:accent6>
        <a:srgbClr val="CEC7BA"/>
      </a:accent6>
      <a:hlink>
        <a:srgbClr val="3FCFD5"/>
      </a:hlink>
      <a:folHlink>
        <a:srgbClr val="7030A0"/>
      </a:folHlink>
    </a:clrScheme>
    <a:fontScheme name="Red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d C Ireland Widescreen template" id="{BF8D4DEE-A7F5-49F2-BDDE-AB6A2CEDC799}" vid="{81805107-1BED-4946-A78A-DB9A502D32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Red C Ireland Widescreen template</Template>
  <TotalTime>6743</TotalTime>
  <Words>671</Words>
  <Application>Microsoft Office PowerPoint</Application>
  <PresentationFormat>Widescreen</PresentationFormat>
  <Paragraphs>198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Impact</vt:lpstr>
      <vt:lpstr>Times New Roman</vt:lpstr>
      <vt:lpstr>ヒラギノ角ゴ Pro W3</vt:lpstr>
      <vt:lpstr>Content slides</vt:lpstr>
      <vt:lpstr>Title Slide</vt:lpstr>
      <vt:lpstr>Divider Slide</vt:lpstr>
      <vt:lpstr>Thank You Slide</vt:lpstr>
      <vt:lpstr>Custom Design</vt:lpstr>
      <vt:lpstr>9_RedC_Secondary  Colours</vt:lpstr>
      <vt:lpstr>1_Content slides</vt:lpstr>
      <vt:lpstr>RedC_MasterSecondaryColours</vt:lpstr>
      <vt:lpstr>2_Content slides</vt:lpstr>
      <vt:lpstr>Applying Behavioural Science</vt:lpstr>
      <vt:lpstr>PowerPoint Presentation</vt:lpstr>
      <vt:lpstr>PowerPoint Presentation</vt:lpstr>
      <vt:lpstr>Some Findings…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Brand Reaction Index</vt:lpstr>
      <vt:lpstr>Three Key Indices Emerge</vt:lpstr>
      <vt:lpstr>BRI – The Top Ten Brands</vt:lpstr>
      <vt:lpstr>The Index of Brands with the best System 1 Brand Reaction</vt:lpstr>
      <vt:lpstr>Brand Reaction Map - Supermarkets</vt:lpstr>
      <vt:lpstr>Brand Reaction Map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Suzanne Stubbings</dc:creator>
  <cp:lastModifiedBy>marketing society</cp:lastModifiedBy>
  <cp:revision>679</cp:revision>
  <cp:lastPrinted>2019-05-20T14:08:05Z</cp:lastPrinted>
  <dcterms:created xsi:type="dcterms:W3CDTF">2016-04-15T10:48:15Z</dcterms:created>
  <dcterms:modified xsi:type="dcterms:W3CDTF">2019-05-28T11:19:05Z</dcterms:modified>
</cp:coreProperties>
</file>