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8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49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50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bookmarkIdSeed="12">
  <p:sldMasterIdLst>
    <p:sldMasterId id="2147483847" r:id="rId4"/>
  </p:sldMasterIdLst>
  <p:notesMasterIdLst>
    <p:notesMasterId r:id="rId57"/>
  </p:notesMasterIdLst>
  <p:handoutMasterIdLst>
    <p:handoutMasterId r:id="rId58"/>
  </p:handoutMasterIdLst>
  <p:sldIdLst>
    <p:sldId id="1794" r:id="rId5"/>
    <p:sldId id="1948" r:id="rId6"/>
    <p:sldId id="2249" r:id="rId7"/>
    <p:sldId id="1512" r:id="rId8"/>
    <p:sldId id="1883" r:id="rId9"/>
    <p:sldId id="1885" r:id="rId10"/>
    <p:sldId id="1801" r:id="rId11"/>
    <p:sldId id="1802" r:id="rId12"/>
    <p:sldId id="1803" r:id="rId13"/>
    <p:sldId id="1805" r:id="rId14"/>
    <p:sldId id="1943" r:id="rId15"/>
    <p:sldId id="1806" r:id="rId16"/>
    <p:sldId id="1827" r:id="rId17"/>
    <p:sldId id="1888" r:id="rId18"/>
    <p:sldId id="1829" r:id="rId19"/>
    <p:sldId id="1836" r:id="rId20"/>
    <p:sldId id="1834" r:id="rId21"/>
    <p:sldId id="1952" r:id="rId22"/>
    <p:sldId id="1810" r:id="rId23"/>
    <p:sldId id="1811" r:id="rId24"/>
    <p:sldId id="1956" r:id="rId25"/>
    <p:sldId id="1957" r:id="rId26"/>
    <p:sldId id="1813" r:id="rId27"/>
    <p:sldId id="1816" r:id="rId28"/>
    <p:sldId id="1817" r:id="rId29"/>
    <p:sldId id="1819" r:id="rId30"/>
    <p:sldId id="1958" r:id="rId31"/>
    <p:sldId id="1820" r:id="rId32"/>
    <p:sldId id="1831" r:id="rId33"/>
    <p:sldId id="1823" r:id="rId34"/>
    <p:sldId id="1953" r:id="rId35"/>
    <p:sldId id="1826" r:id="rId36"/>
    <p:sldId id="1962" r:id="rId37"/>
    <p:sldId id="1964" r:id="rId38"/>
    <p:sldId id="1965" r:id="rId39"/>
    <p:sldId id="1966" r:id="rId40"/>
    <p:sldId id="1967" r:id="rId41"/>
    <p:sldId id="1989" r:id="rId42"/>
    <p:sldId id="1968" r:id="rId43"/>
    <p:sldId id="1742" r:id="rId44"/>
    <p:sldId id="2243" r:id="rId45"/>
    <p:sldId id="1804" r:id="rId46"/>
    <p:sldId id="2244" r:id="rId47"/>
    <p:sldId id="2250" r:id="rId48"/>
    <p:sldId id="1726" r:id="rId49"/>
    <p:sldId id="2259" r:id="rId50"/>
    <p:sldId id="2260" r:id="rId51"/>
    <p:sldId id="2262" r:id="rId52"/>
    <p:sldId id="2264" r:id="rId53"/>
    <p:sldId id="2263" r:id="rId54"/>
    <p:sldId id="1696" r:id="rId55"/>
    <p:sldId id="2245" r:id="rId56"/>
  </p:sldIdLst>
  <p:sldSz cx="12192000" cy="6858000"/>
  <p:notesSz cx="69977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 userDrawn="1">
          <p15:clr>
            <a:srgbClr val="A4A3A4"/>
          </p15:clr>
        </p15:guide>
        <p15:guide id="2" pos="38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 userDrawn="1">
          <p15:clr>
            <a:srgbClr val="A4A3A4"/>
          </p15:clr>
        </p15:guide>
        <p15:guide id="2" pos="22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imon Young" initials="SY" lastIdx="7" clrIdx="0"/>
  <p:cmAuthor id="1" name="Karen Nelson-Field" initials="KN" lastIdx="6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BD00"/>
    <a:srgbClr val="595959"/>
    <a:srgbClr val="D4CDC7"/>
    <a:srgbClr val="E42001"/>
    <a:srgbClr val="D4CAC6"/>
    <a:srgbClr val="EFF1DC"/>
    <a:srgbClr val="FFF7DE"/>
    <a:srgbClr val="4F4D51"/>
    <a:srgbClr val="5B9BD5"/>
    <a:srgbClr val="AB7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88" autoAdjust="0"/>
    <p:restoredTop sz="73432" autoAdjust="0"/>
  </p:normalViewPr>
  <p:slideViewPr>
    <p:cSldViewPr snapToGrid="0">
      <p:cViewPr varScale="1">
        <p:scale>
          <a:sx n="52" d="100"/>
          <a:sy n="52" d="100"/>
        </p:scale>
        <p:origin x="940" y="40"/>
      </p:cViewPr>
      <p:guideLst>
        <p:guide orient="horz" pos="4319"/>
        <p:guide pos="3848"/>
      </p:guideLst>
    </p:cSldViewPr>
  </p:slideViewPr>
  <p:outlineViewPr>
    <p:cViewPr>
      <p:scale>
        <a:sx n="33" d="100"/>
        <a:sy n="33" d="100"/>
      </p:scale>
      <p:origin x="0" y="-14104"/>
    </p:cViewPr>
  </p:outlineViewPr>
  <p:notesTextViewPr>
    <p:cViewPr>
      <p:scale>
        <a:sx n="105" d="100"/>
        <a:sy n="10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204" d="100"/>
          <a:sy n="204" d="100"/>
        </p:scale>
        <p:origin x="-80" y="-3616"/>
      </p:cViewPr>
      <p:guideLst>
        <p:guide orient="horz" pos="2924"/>
        <p:guide pos="22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61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939376485201593E-2"/>
          <c:y val="7.9120078068416894E-2"/>
          <c:w val="0.89841661622627"/>
          <c:h val="0.73788383520955103"/>
        </c:manualLayout>
      </c:layout>
      <c:lineChart>
        <c:grouping val="standard"/>
        <c:varyColors val="0"/>
        <c:ser>
          <c:idx val="0"/>
          <c:order val="0"/>
          <c:tx>
            <c:strRef>
              <c:f>Sheet1!$A$8</c:f>
              <c:strCache>
                <c:ptCount val="1"/>
                <c:pt idx="0">
                  <c:v>10% Pixels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Sheet1!$B$7:$E$7</c:f>
              <c:strCache>
                <c:ptCount val="4"/>
                <c:pt idx="0">
                  <c:v>1 Second</c:v>
                </c:pt>
                <c:pt idx="1">
                  <c:v>2 Seconds</c:v>
                </c:pt>
                <c:pt idx="2">
                  <c:v>5 Seconds</c:v>
                </c:pt>
                <c:pt idx="3">
                  <c:v>10 Seconds</c:v>
                </c:pt>
              </c:strCache>
            </c:strRef>
          </c:cat>
          <c:val>
            <c:numRef>
              <c:f>Sheet1!$B$8:$E$8</c:f>
              <c:numCache>
                <c:formatCode>General</c:formatCode>
                <c:ptCount val="4"/>
                <c:pt idx="0">
                  <c:v>127</c:v>
                </c:pt>
                <c:pt idx="1">
                  <c:v>137</c:v>
                </c:pt>
                <c:pt idx="2">
                  <c:v>178</c:v>
                </c:pt>
                <c:pt idx="3">
                  <c:v>247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76D-4577-A534-25B6D5B84866}"/>
            </c:ext>
          </c:extLst>
        </c:ser>
        <c:ser>
          <c:idx val="1"/>
          <c:order val="1"/>
          <c:tx>
            <c:strRef>
              <c:f>Sheet1!$A$9</c:f>
              <c:strCache>
                <c:ptCount val="1"/>
                <c:pt idx="0">
                  <c:v>50% Pixels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Sheet1!$B$7:$E$7</c:f>
              <c:strCache>
                <c:ptCount val="4"/>
                <c:pt idx="0">
                  <c:v>1 Second</c:v>
                </c:pt>
                <c:pt idx="1">
                  <c:v>2 Seconds</c:v>
                </c:pt>
                <c:pt idx="2">
                  <c:v>5 Seconds</c:v>
                </c:pt>
                <c:pt idx="3">
                  <c:v>10 Seconds</c:v>
                </c:pt>
              </c:strCache>
            </c:strRef>
          </c:cat>
          <c:val>
            <c:numRef>
              <c:f>Sheet1!$B$9:$E$9</c:f>
              <c:numCache>
                <c:formatCode>General</c:formatCode>
                <c:ptCount val="4"/>
                <c:pt idx="0">
                  <c:v>180</c:v>
                </c:pt>
                <c:pt idx="1">
                  <c:v>216</c:v>
                </c:pt>
                <c:pt idx="2">
                  <c:v>422</c:v>
                </c:pt>
                <c:pt idx="3">
                  <c:v>829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976D-4577-A534-25B6D5B84866}"/>
            </c:ext>
          </c:extLst>
        </c:ser>
        <c:ser>
          <c:idx val="2"/>
          <c:order val="2"/>
          <c:tx>
            <c:strRef>
              <c:f>Sheet1!$A$10</c:f>
              <c:strCache>
                <c:ptCount val="1"/>
                <c:pt idx="0">
                  <c:v>100% Pixels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Sheet1!$B$7:$E$7</c:f>
              <c:strCache>
                <c:ptCount val="4"/>
                <c:pt idx="0">
                  <c:v>1 Second</c:v>
                </c:pt>
                <c:pt idx="1">
                  <c:v>2 Seconds</c:v>
                </c:pt>
                <c:pt idx="2">
                  <c:v>5 Seconds</c:v>
                </c:pt>
                <c:pt idx="3">
                  <c:v>10 Seconds</c:v>
                </c:pt>
              </c:strCache>
            </c:strRef>
          </c:cat>
          <c:val>
            <c:numRef>
              <c:f>Sheet1!$B$10:$E$10</c:f>
              <c:numCache>
                <c:formatCode>General</c:formatCode>
                <c:ptCount val="4"/>
                <c:pt idx="0">
                  <c:v>348</c:v>
                </c:pt>
                <c:pt idx="1">
                  <c:v>626</c:v>
                </c:pt>
                <c:pt idx="2">
                  <c:v>1369</c:v>
                </c:pt>
                <c:pt idx="3">
                  <c:v>3454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976D-4577-A534-25B6D5B848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1991704"/>
        <c:axId val="151186064"/>
      </c:lineChart>
      <c:catAx>
        <c:axId val="151991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186064"/>
        <c:crosses val="autoZero"/>
        <c:auto val="1"/>
        <c:lblAlgn val="ctr"/>
        <c:lblOffset val="100"/>
        <c:noMultiLvlLbl val="0"/>
      </c:catAx>
      <c:valAx>
        <c:axId val="151186064"/>
        <c:scaling>
          <c:orientation val="minMax"/>
          <c:min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991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>
      <a:glow rad="127000">
        <a:schemeClr val="accent1">
          <a:alpha val="46000"/>
        </a:schemeClr>
      </a:glow>
      <a:outerShdw blurRad="292100" dist="139700" dir="2700000" algn="ctr" rotWithShape="0">
        <a:srgbClr val="000000">
          <a:alpha val="65000"/>
        </a:srgb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57266891461599"/>
          <c:y val="7.74570300719611E-2"/>
          <c:w val="0.86930134474267595"/>
          <c:h val="0.7411986997302989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Sheet1!$B$15</c:f>
              <c:strCache>
                <c:ptCount val="1"/>
                <c:pt idx="0">
                  <c:v>10% Pixels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Sheet1!$C$14:$F$14</c:f>
              <c:strCache>
                <c:ptCount val="4"/>
                <c:pt idx="0">
                  <c:v>1 Second</c:v>
                </c:pt>
                <c:pt idx="1">
                  <c:v>2 Seconds</c:v>
                </c:pt>
                <c:pt idx="2">
                  <c:v>5 Seconds</c:v>
                </c:pt>
                <c:pt idx="3">
                  <c:v>10 Seconds</c:v>
                </c:pt>
              </c:strCache>
            </c:strRef>
          </c:cat>
          <c:val>
            <c:numRef>
              <c:f>Sheet1!$C$15:$F$15</c:f>
              <c:numCache>
                <c:formatCode>General</c:formatCode>
                <c:ptCount val="4"/>
                <c:pt idx="0">
                  <c:v>130</c:v>
                </c:pt>
                <c:pt idx="1">
                  <c:v>131</c:v>
                </c:pt>
                <c:pt idx="2">
                  <c:v>134</c:v>
                </c:pt>
                <c:pt idx="3">
                  <c:v>174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C339-43CD-8191-6C9F0B41AE6E}"/>
            </c:ext>
          </c:extLst>
        </c:ser>
        <c:ser>
          <c:idx val="1"/>
          <c:order val="1"/>
          <c:tx>
            <c:strRef>
              <c:f>Sheet1!$B$16</c:f>
              <c:strCache>
                <c:ptCount val="1"/>
                <c:pt idx="0">
                  <c:v>50% Pixels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Sheet1!$C$14:$F$14</c:f>
              <c:strCache>
                <c:ptCount val="4"/>
                <c:pt idx="0">
                  <c:v>1 Second</c:v>
                </c:pt>
                <c:pt idx="1">
                  <c:v>2 Seconds</c:v>
                </c:pt>
                <c:pt idx="2">
                  <c:v>5 Seconds</c:v>
                </c:pt>
                <c:pt idx="3">
                  <c:v>10 Seconds</c:v>
                </c:pt>
              </c:strCache>
            </c:strRef>
          </c:cat>
          <c:val>
            <c:numRef>
              <c:f>Sheet1!$C$16:$F$16</c:f>
              <c:numCache>
                <c:formatCode>General</c:formatCode>
                <c:ptCount val="4"/>
                <c:pt idx="0">
                  <c:v>149</c:v>
                </c:pt>
                <c:pt idx="1">
                  <c:v>151</c:v>
                </c:pt>
                <c:pt idx="2">
                  <c:v>156</c:v>
                </c:pt>
                <c:pt idx="3">
                  <c:v>211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C339-43CD-8191-6C9F0B41AE6E}"/>
            </c:ext>
          </c:extLst>
        </c:ser>
        <c:ser>
          <c:idx val="2"/>
          <c:order val="2"/>
          <c:tx>
            <c:strRef>
              <c:f>Sheet1!$B$17</c:f>
              <c:strCache>
                <c:ptCount val="1"/>
                <c:pt idx="0">
                  <c:v>100% Pixels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Sheet1!$C$14:$F$14</c:f>
              <c:strCache>
                <c:ptCount val="4"/>
                <c:pt idx="0">
                  <c:v>1 Second</c:v>
                </c:pt>
                <c:pt idx="1">
                  <c:v>2 Seconds</c:v>
                </c:pt>
                <c:pt idx="2">
                  <c:v>5 Seconds</c:v>
                </c:pt>
                <c:pt idx="3">
                  <c:v>10 Seconds</c:v>
                </c:pt>
              </c:strCache>
            </c:strRef>
          </c:cat>
          <c:val>
            <c:numRef>
              <c:f>Sheet1!$C$17:$F$17</c:f>
              <c:numCache>
                <c:formatCode>General</c:formatCode>
                <c:ptCount val="4"/>
                <c:pt idx="0">
                  <c:v>167</c:v>
                </c:pt>
                <c:pt idx="1">
                  <c:v>168</c:v>
                </c:pt>
                <c:pt idx="2">
                  <c:v>174</c:v>
                </c:pt>
                <c:pt idx="3">
                  <c:v>246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C339-43CD-8191-6C9F0B41AE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39613560"/>
        <c:axId val="3493000"/>
      </c:lineChart>
      <c:catAx>
        <c:axId val="239613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93000"/>
        <c:crosses val="autoZero"/>
        <c:auto val="1"/>
        <c:lblAlgn val="ctr"/>
        <c:lblOffset val="100"/>
        <c:noMultiLvlLbl val="0"/>
      </c:catAx>
      <c:valAx>
        <c:axId val="3493000"/>
        <c:scaling>
          <c:orientation val="minMax"/>
          <c:min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Sales Impact (STAS)</a:t>
                </a:r>
              </a:p>
            </c:rich>
          </c:tx>
          <c:layout>
            <c:manualLayout>
              <c:xMode val="edge"/>
              <c:yMode val="edge"/>
              <c:x val="1.60981095285299E-2"/>
              <c:y val="0.371447866968924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9613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366051938600701"/>
          <c:y val="0.91942206470564403"/>
          <c:w val="9.6210731477427702E-3"/>
          <c:h val="5.6996426698511897E-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>
      <a:outerShdw blurRad="292100" dist="139700" dir="2700000" algn="ctr" rotWithShape="0">
        <a:srgbClr val="000000">
          <a:alpha val="65000"/>
        </a:srgbClr>
      </a:outerShdw>
    </a:effectLst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Purchases in a period (year, decade etc)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595959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184116633858268"/>
          <c:y val="0.10611318244874615"/>
          <c:w val="0.8409713336614173"/>
          <c:h val="0.817769757765147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595959"/>
            </a:solidFill>
            <a:ln>
              <a:noFill/>
            </a:ln>
            <a:effectLst/>
          </c:spPr>
          <c:invertIfNegative val="0"/>
          <c:cat>
            <c:numRef>
              <c:f>Sheet1!$A$2:$A$16</c:f>
              <c:numCache>
                <c:formatCode>General</c:formatCode>
                <c:ptCount val="1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</c:numCache>
            </c:numRef>
          </c:cat>
          <c:val>
            <c:numRef>
              <c:f>Sheet1!$B$2:$B$16</c:f>
              <c:numCache>
                <c:formatCode>0%</c:formatCode>
                <c:ptCount val="15"/>
                <c:pt idx="0">
                  <c:v>0.4</c:v>
                </c:pt>
                <c:pt idx="1">
                  <c:v>0.2</c:v>
                </c:pt>
                <c:pt idx="2">
                  <c:v>0.1</c:v>
                </c:pt>
                <c:pt idx="3">
                  <c:v>0.08</c:v>
                </c:pt>
                <c:pt idx="4">
                  <c:v>0.06</c:v>
                </c:pt>
                <c:pt idx="5">
                  <c:v>0.04</c:v>
                </c:pt>
                <c:pt idx="6">
                  <c:v>0.03</c:v>
                </c:pt>
                <c:pt idx="7">
                  <c:v>0.03</c:v>
                </c:pt>
                <c:pt idx="8">
                  <c:v>0.02</c:v>
                </c:pt>
                <c:pt idx="9">
                  <c:v>0.02</c:v>
                </c:pt>
                <c:pt idx="10">
                  <c:v>0.01</c:v>
                </c:pt>
                <c:pt idx="11">
                  <c:v>0.01</c:v>
                </c:pt>
                <c:pt idx="12">
                  <c:v>0.01</c:v>
                </c:pt>
                <c:pt idx="13">
                  <c:v>0.01</c:v>
                </c:pt>
                <c:pt idx="14">
                  <c:v>0.01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CA2-4A2A-BA27-F63CA355F5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9"/>
        <c:axId val="240185072"/>
        <c:axId val="241494512"/>
      </c:barChart>
      <c:catAx>
        <c:axId val="240185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1494512"/>
        <c:crosses val="autoZero"/>
        <c:auto val="1"/>
        <c:lblAlgn val="ctr"/>
        <c:lblOffset val="100"/>
        <c:noMultiLvlLbl val="0"/>
      </c:catAx>
      <c:valAx>
        <c:axId val="241494512"/>
        <c:scaling>
          <c:orientation val="minMax"/>
          <c:max val="0.4"/>
        </c:scaling>
        <c:delete val="0"/>
        <c:axPos val="l"/>
        <c:majorGridlines>
          <c:spPr>
            <a:ln w="9525" cap="flat" cmpd="sng" algn="ctr">
              <a:solidFill>
                <a:schemeClr val="accent2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rgbClr val="595959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/>
                  <a:t>Proportion of Total Buyer Base</a:t>
                </a:r>
              </a:p>
            </c:rich>
          </c:tx>
          <c:layout>
            <c:manualLayout>
              <c:xMode val="edge"/>
              <c:yMode val="edge"/>
              <c:x val="3.4375000000000003E-2"/>
              <c:y val="0.2970819207011613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rgbClr val="595959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185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595959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Claimed Penetration %</c:v>
                </c:pt>
              </c:strCache>
            </c:strRef>
          </c:tx>
          <c:spPr>
            <a:solidFill>
              <a:srgbClr val="B5BD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Facebook</c:v>
                </c:pt>
                <c:pt idx="1">
                  <c:v>TV</c:v>
                </c:pt>
                <c:pt idx="2">
                  <c:v>Youtube</c:v>
                </c:pt>
                <c:pt idx="3">
                  <c:v>Instagram</c:v>
                </c:pt>
                <c:pt idx="4">
                  <c:v>Snapchat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85</c:v>
                </c:pt>
                <c:pt idx="1">
                  <c:v>73</c:v>
                </c:pt>
                <c:pt idx="2">
                  <c:v>70</c:v>
                </c:pt>
                <c:pt idx="3">
                  <c:v>52</c:v>
                </c:pt>
                <c:pt idx="4">
                  <c:v>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ED8-4751-B6FC-EF4E2A9D7D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242551408"/>
        <c:axId val="240282712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% Light Buyers</c:v>
                </c:pt>
              </c:strCache>
            </c:strRef>
          </c:tx>
          <c:spPr>
            <a:ln w="41275" cap="rnd">
              <a:solidFill>
                <a:schemeClr val="accent2"/>
              </a:solidFill>
              <a:round/>
            </a:ln>
            <a:effectLst/>
          </c:spPr>
          <c:marker>
            <c:symbol val="dash"/>
            <c:size val="20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Sheet1!$A$2:$A$6</c:f>
              <c:strCache>
                <c:ptCount val="5"/>
                <c:pt idx="0">
                  <c:v>Facebook</c:v>
                </c:pt>
                <c:pt idx="1">
                  <c:v>TV</c:v>
                </c:pt>
                <c:pt idx="2">
                  <c:v>Youtube</c:v>
                </c:pt>
                <c:pt idx="3">
                  <c:v>Instagram</c:v>
                </c:pt>
                <c:pt idx="4">
                  <c:v>Snapchat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38</c:v>
                </c:pt>
                <c:pt idx="1">
                  <c:v>40</c:v>
                </c:pt>
                <c:pt idx="2">
                  <c:v>39</c:v>
                </c:pt>
                <c:pt idx="3">
                  <c:v>37</c:v>
                </c:pt>
                <c:pt idx="4">
                  <c:v>36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7ED8-4751-B6FC-EF4E2A9D7D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1495504"/>
        <c:axId val="241383408"/>
      </c:lineChart>
      <c:valAx>
        <c:axId val="241383408"/>
        <c:scaling>
          <c:orientation val="minMax"/>
          <c:max val="40"/>
          <c:min val="3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1495504"/>
        <c:crosses val="autoZero"/>
        <c:crossBetween val="between"/>
        <c:majorUnit val="1"/>
      </c:valAx>
      <c:catAx>
        <c:axId val="2414955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41383408"/>
        <c:crosses val="autoZero"/>
        <c:auto val="1"/>
        <c:lblAlgn val="ctr"/>
        <c:lblOffset val="100"/>
        <c:noMultiLvlLbl val="0"/>
      </c:catAx>
      <c:valAx>
        <c:axId val="24028271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2551408"/>
        <c:crosses val="max"/>
        <c:crossBetween val="between"/>
      </c:valAx>
      <c:catAx>
        <c:axId val="2425514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4028271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BCFD-EF4E-B65F-29B81EF22820}"/>
              </c:ext>
            </c:extLst>
          </c:dPt>
          <c:cat>
            <c:strRef>
              <c:f>Sheet1!$A$2:$A$5</c:f>
              <c:strCache>
                <c:ptCount val="4"/>
                <c:pt idx="0">
                  <c:v>Non-buyers</c:v>
                </c:pt>
                <c:pt idx="1">
                  <c:v>Light</c:v>
                </c:pt>
                <c:pt idx="2">
                  <c:v>Medium</c:v>
                </c:pt>
                <c:pt idx="3">
                  <c:v>Heavy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0.01</c:v>
                </c:pt>
                <c:pt idx="1">
                  <c:v>0.04</c:v>
                </c:pt>
                <c:pt idx="2">
                  <c:v>0.23</c:v>
                </c:pt>
                <c:pt idx="3">
                  <c:v>0.75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486-445A-90A3-57057A1128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42552192"/>
        <c:axId val="242552584"/>
      </c:barChart>
      <c:catAx>
        <c:axId val="242552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2552584"/>
        <c:crosses val="autoZero"/>
        <c:auto val="1"/>
        <c:lblAlgn val="ctr"/>
        <c:lblOffset val="100"/>
        <c:noMultiLvlLbl val="0"/>
      </c:catAx>
      <c:valAx>
        <c:axId val="242552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2552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Non-buyers</c:v>
                </c:pt>
                <c:pt idx="1">
                  <c:v>Light</c:v>
                </c:pt>
                <c:pt idx="2">
                  <c:v>Medium</c:v>
                </c:pt>
                <c:pt idx="3">
                  <c:v>Heavy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0.01</c:v>
                </c:pt>
                <c:pt idx="1">
                  <c:v>0.03</c:v>
                </c:pt>
                <c:pt idx="2">
                  <c:v>0.15</c:v>
                </c:pt>
                <c:pt idx="3">
                  <c:v>0.8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2F5-4C66-951E-0E8D20C8AC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42553368"/>
        <c:axId val="242553760"/>
      </c:barChart>
      <c:catAx>
        <c:axId val="242553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2553760"/>
        <c:crosses val="autoZero"/>
        <c:auto val="1"/>
        <c:lblAlgn val="ctr"/>
        <c:lblOffset val="100"/>
        <c:noMultiLvlLbl val="0"/>
      </c:catAx>
      <c:valAx>
        <c:axId val="242553760"/>
        <c:scaling>
          <c:orientation val="minMax"/>
          <c:max val="0.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2553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Non-buyers</c:v>
                </c:pt>
                <c:pt idx="1">
                  <c:v>Light</c:v>
                </c:pt>
                <c:pt idx="2">
                  <c:v>Medium</c:v>
                </c:pt>
                <c:pt idx="3">
                  <c:v>Heavy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0.02</c:v>
                </c:pt>
                <c:pt idx="1">
                  <c:v>0.08</c:v>
                </c:pt>
                <c:pt idx="2">
                  <c:v>0.19</c:v>
                </c:pt>
                <c:pt idx="3">
                  <c:v>0.72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7D6-4421-A435-AAE6C067EA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42554544"/>
        <c:axId val="242554936"/>
      </c:barChart>
      <c:catAx>
        <c:axId val="242554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2554936"/>
        <c:crosses val="autoZero"/>
        <c:auto val="1"/>
        <c:lblAlgn val="ctr"/>
        <c:lblOffset val="100"/>
        <c:noMultiLvlLbl val="0"/>
      </c:catAx>
      <c:valAx>
        <c:axId val="242554936"/>
        <c:scaling>
          <c:orientation val="minMax"/>
          <c:max val="0.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2554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Non-buyers</c:v>
                </c:pt>
                <c:pt idx="1">
                  <c:v>Light</c:v>
                </c:pt>
                <c:pt idx="2">
                  <c:v>Medium</c:v>
                </c:pt>
                <c:pt idx="3">
                  <c:v>Heavy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0.49</c:v>
                </c:pt>
                <c:pt idx="1">
                  <c:v>0.27</c:v>
                </c:pt>
                <c:pt idx="2">
                  <c:v>0.1</c:v>
                </c:pt>
                <c:pt idx="3">
                  <c:v>0.15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198-4FED-9CD8-D2D6BA09EC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42940608"/>
        <c:axId val="242941000"/>
      </c:barChart>
      <c:catAx>
        <c:axId val="242940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2941000"/>
        <c:crosses val="autoZero"/>
        <c:auto val="1"/>
        <c:lblAlgn val="ctr"/>
        <c:lblOffset val="100"/>
        <c:noMultiLvlLbl val="0"/>
      </c:catAx>
      <c:valAx>
        <c:axId val="242941000"/>
        <c:scaling>
          <c:orientation val="minMax"/>
          <c:max val="0.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2940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93107" cy="4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89" tIns="45396" rIns="90789" bIns="45396" numCol="1" anchor="t" anchorCtr="0" compatLnSpc="1">
            <a:prstTxWarp prst="textNoShape">
              <a:avLst/>
            </a:prstTxWarp>
          </a:bodyPr>
          <a:lstStyle>
            <a:lvl1pPr algn="l" defTabSz="907823" eaLnBrk="0" hangingPunct="0">
              <a:lnSpc>
                <a:spcPct val="100000"/>
              </a:lnSpc>
              <a:spcBef>
                <a:spcPct val="0"/>
              </a:spcBef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sz="1000" dirty="0">
              <a:latin typeface="Museo Sans For Dell" pitchFamily="2" charset="0"/>
            </a:endParaRP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95051" y="0"/>
            <a:ext cx="2994698" cy="4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89" tIns="45396" rIns="90789" bIns="45396" numCol="1" anchor="t" anchorCtr="0" compatLnSpc="1">
            <a:prstTxWarp prst="textNoShape">
              <a:avLst/>
            </a:prstTxWarp>
          </a:bodyPr>
          <a:lstStyle>
            <a:lvl1pPr algn="r" defTabSz="907823" eaLnBrk="0" hangingPunct="0">
              <a:lnSpc>
                <a:spcPct val="100000"/>
              </a:lnSpc>
              <a:spcBef>
                <a:spcPct val="0"/>
              </a:spcBef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sz="1000">
              <a:latin typeface="Museo Sans For Dell" pitchFamily="2" charset="0"/>
            </a:endParaRP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8755046"/>
            <a:ext cx="2993107" cy="5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89" tIns="45396" rIns="90789" bIns="45396" numCol="1" anchor="b" anchorCtr="0" compatLnSpc="1">
            <a:prstTxWarp prst="textNoShape">
              <a:avLst/>
            </a:prstTxWarp>
          </a:bodyPr>
          <a:lstStyle>
            <a:lvl1pPr algn="l" defTabSz="907823" eaLnBrk="0" hangingPunct="0">
              <a:lnSpc>
                <a:spcPct val="100000"/>
              </a:lnSpc>
              <a:spcBef>
                <a:spcPct val="0"/>
              </a:spcBef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sz="1000">
              <a:latin typeface="Museo Sans For Dell" pitchFamily="2" charset="0"/>
            </a:endParaRPr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95051" y="8755046"/>
            <a:ext cx="2994698" cy="53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89" tIns="45396" rIns="90789" bIns="45396" numCol="1" anchor="b" anchorCtr="0" compatLnSpc="1">
            <a:prstTxWarp prst="textNoShape">
              <a:avLst/>
            </a:prstTxWarp>
          </a:bodyPr>
          <a:lstStyle>
            <a:lvl1pPr algn="r" defTabSz="907823" eaLnBrk="0" hangingPunct="0">
              <a:lnSpc>
                <a:spcPct val="100000"/>
              </a:lnSpc>
              <a:spcBef>
                <a:spcPct val="0"/>
              </a:spcBef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AC8DF440-AC1E-4EB3-BCAA-2AAB8924A793}" type="slidenum">
              <a:rPr lang="en-US" sz="1000">
                <a:latin typeface="Museo Sans For Dell" pitchFamily="2" charset="0"/>
              </a:rPr>
              <a:pPr>
                <a:defRPr/>
              </a:pPr>
              <a:t>‹#›</a:t>
            </a:fld>
            <a:endParaRPr lang="en-US" sz="1000">
              <a:latin typeface="Museo Sans For Del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140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93107" cy="4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89" tIns="45396" rIns="90789" bIns="45396" numCol="1" anchor="t" anchorCtr="0" compatLnSpc="1">
            <a:prstTxWarp prst="textNoShape">
              <a:avLst/>
            </a:prstTxWarp>
          </a:bodyPr>
          <a:lstStyle>
            <a:lvl1pPr algn="l" defTabSz="907823" eaLnBrk="0" hangingPunct="0">
              <a:lnSpc>
                <a:spcPct val="100000"/>
              </a:lnSpc>
              <a:spcBef>
                <a:spcPct val="0"/>
              </a:spcBef>
              <a:defRPr sz="1000" b="0">
                <a:latin typeface="Museo Sans For Dell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051" y="0"/>
            <a:ext cx="2994698" cy="4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89" tIns="45396" rIns="90789" bIns="45396" numCol="1" anchor="t" anchorCtr="0" compatLnSpc="1">
            <a:prstTxWarp prst="textNoShape">
              <a:avLst/>
            </a:prstTxWarp>
          </a:bodyPr>
          <a:lstStyle>
            <a:lvl1pPr algn="r" defTabSz="907823" eaLnBrk="0" hangingPunct="0">
              <a:lnSpc>
                <a:spcPct val="100000"/>
              </a:lnSpc>
              <a:spcBef>
                <a:spcPct val="0"/>
              </a:spcBef>
              <a:defRPr sz="1000" b="0">
                <a:latin typeface="Museo Sans For Dell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69888" y="685800"/>
            <a:ext cx="6249987" cy="35163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2425" y="4428835"/>
            <a:ext cx="5144900" cy="4123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89" tIns="45396" rIns="90789" bIns="453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396835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j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j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j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Museo Sans For Dell" pitchFamily="2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Museo Sans For Dell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655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079704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400" b="1" baseline="0" dirty="0">
                <a:solidFill>
                  <a:schemeClr val="tx1"/>
                </a:solidFill>
                <a:latin typeface="Lucida Grande"/>
                <a:ea typeface="ＭＳ Ｐゴシック" charset="-128"/>
                <a:cs typeface="ＭＳ Ｐゴシック" charset="-128"/>
                <a:sym typeface="Lucida Grande" charset="0"/>
              </a:rPr>
              <a:t>We have also used regression modelling and mental availability measures</a:t>
            </a:r>
          </a:p>
        </p:txBody>
      </p:sp>
    </p:spTree>
    <p:extLst>
      <p:ext uri="{BB962C8B-B14F-4D97-AF65-F5344CB8AC3E}">
        <p14:creationId xmlns:p14="http://schemas.microsoft.com/office/powerpoint/2010/main" val="6432017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alibri" charset="0"/>
                <a:ea typeface="Times New Roman" charset="0"/>
                <a:cs typeface="Times New Roman" charset="0"/>
              </a:rPr>
              <a:t>Subconscious</a:t>
            </a:r>
            <a:r>
              <a:rPr lang="en-US" baseline="0" dirty="0">
                <a:latin typeface="Calibri" charset="0"/>
                <a:ea typeface="Times New Roman" charset="0"/>
                <a:cs typeface="Times New Roman" charset="0"/>
              </a:rPr>
              <a:t> processing</a:t>
            </a:r>
            <a:endParaRPr lang="en-US" dirty="0">
              <a:latin typeface="Calibri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536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Our Response - </a:t>
            </a:r>
            <a:r>
              <a:rPr lang="en-US" sz="10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"If Facebook and YouTube display greater visibility on Mobile, then YES, STAS and Attention could be improved over what these platform achieve on a PC, but is it enough of an improvement to outperform TV?"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0712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22 GROUPS</a:t>
            </a:r>
          </a:p>
          <a:p>
            <a:r>
              <a:rPr lang="en-US" dirty="0"/>
              <a:t>5000 VIEWER SESSIONS</a:t>
            </a:r>
          </a:p>
          <a:p>
            <a:r>
              <a:rPr lang="en-US" dirty="0"/>
              <a:t>MORE</a:t>
            </a:r>
            <a:r>
              <a:rPr lang="en-US" baseline="0" dirty="0"/>
              <a:t> THAN 50’000 TEST AD EXPOSURES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1: APP</a:t>
            </a:r>
            <a:endParaRPr lang="en-US" altLang="en-US" sz="1400" b="1" i="1" dirty="0">
              <a:solidFill>
                <a:schemeClr val="tx1">
                  <a:lumMod val="95000"/>
                  <a:lumOff val="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2: Test &amp; Control Groups</a:t>
            </a:r>
            <a:endParaRPr lang="en-US" altLang="en-US" sz="1400" b="1" i="1" dirty="0">
              <a:solidFill>
                <a:schemeClr val="tx1">
                  <a:lumMod val="95000"/>
                  <a:lumOff val="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3: Choice</a:t>
            </a:r>
            <a:endParaRPr lang="en-US" altLang="en-US" sz="1400" b="1" i="1" dirty="0">
              <a:solidFill>
                <a:schemeClr val="tx1">
                  <a:lumMod val="95000"/>
                  <a:lumOff val="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4: Analytics &amp; ML Framework</a:t>
            </a:r>
            <a:endParaRPr lang="en-US" altLang="en-US" sz="1400" b="1" i="1" dirty="0">
              <a:solidFill>
                <a:schemeClr val="tx1">
                  <a:lumMod val="95000"/>
                  <a:lumOff val="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en-AU" altLang="en-US" dirty="0">
              <a:latin typeface="Lucida Grande" charset="0"/>
              <a:ea typeface="MS PGothic" charset="-128"/>
              <a:cs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4684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8694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Calibri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5450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kern="1200" dirty="0">
              <a:solidFill>
                <a:schemeClr val="tx1"/>
              </a:solidFill>
              <a:effectLst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1965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95051" y="8755046"/>
            <a:ext cx="2994698" cy="53254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A04BB6B-BEDE-48E4-970F-8DFC0D4B5AE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3649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695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95051" y="8755046"/>
            <a:ext cx="2994698" cy="53254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A04BB6B-BEDE-48E4-970F-8DFC0D4B5AE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713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400" b="1" dirty="0">
                <a:solidFill>
                  <a:srgbClr val="000000"/>
                </a:solidFill>
                <a:latin typeface="Calibri" charset="0"/>
                <a:ea typeface="Times New Roman" charset="0"/>
                <a:cs typeface="Arial Unicode MS" charset="0"/>
              </a:rPr>
              <a:t>How does coverage</a:t>
            </a:r>
            <a:r>
              <a:rPr lang="en-AU" sz="1400" b="1" baseline="0" dirty="0">
                <a:solidFill>
                  <a:srgbClr val="000000"/>
                </a:solidFill>
                <a:latin typeface="Calibri" charset="0"/>
                <a:ea typeface="Times New Roman" charset="0"/>
                <a:cs typeface="Arial Unicode MS" charset="0"/>
              </a:rPr>
              <a:t>, as an artefact of clutter, impact attention ?</a:t>
            </a:r>
            <a:endParaRPr lang="en-AU" sz="1400" b="1" dirty="0">
              <a:solidFill>
                <a:srgbClr val="000000"/>
              </a:solidFill>
              <a:latin typeface="Calibri" charset="0"/>
              <a:ea typeface="Times New Roman" charset="0"/>
              <a:cs typeface="Arial Unicode MS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846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Calibri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6869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3697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1763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3960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</a:endParaRPr>
          </a:p>
          <a:p>
            <a:endParaRPr lang="en-US" altLang="en-US" dirty="0">
              <a:latin typeface="Lucida Grande" charset="0"/>
              <a:ea typeface="MS PGothic" charset="-128"/>
              <a:cs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13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1922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Calibri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031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Gill Sans"/>
              </a:rPr>
              <a:t>Relationship between </a:t>
            </a:r>
            <a:r>
              <a:rPr lang="en-US" sz="14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Gill Sans"/>
              </a:rPr>
              <a:t>Viewability</a:t>
            </a:r>
            <a:r>
              <a:rPr lang="en-US" sz="14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Gill Sans"/>
              </a:rPr>
              <a:t> (Seconds &amp; Pixels) and Sales Impact </a:t>
            </a:r>
            <a:endParaRPr lang="en-US" sz="1400" dirty="0">
              <a:latin typeface="Calibri" charset="0"/>
              <a:ea typeface="Calibri" charset="0"/>
              <a:cs typeface="Calibri" charset="0"/>
              <a:sym typeface="Gill San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3495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865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b="1" dirty="0">
              <a:latin typeface="Lucida Grande" charset="0"/>
              <a:ea typeface="ＭＳ Ｐゴシック" charset="-128"/>
              <a:cs typeface="Lucida Grande" charset="0"/>
            </a:endParaRPr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2200">
                <a:solidFill>
                  <a:schemeClr val="tx1"/>
                </a:solidFill>
                <a:latin typeface="Lucida Grande" charset="0"/>
                <a:ea typeface="ＭＳ Ｐゴシック" charset="-128"/>
                <a:cs typeface="Lucida Grande" charset="0"/>
                <a:sym typeface="Lucida Grande" charset="0"/>
              </a:defRPr>
            </a:lvl1pPr>
            <a:lvl2pPr marL="742950" indent="-285750">
              <a:spcBef>
                <a:spcPct val="30000"/>
              </a:spcBef>
              <a:defRPr sz="2200">
                <a:solidFill>
                  <a:schemeClr val="tx1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defRPr>
            </a:lvl2pPr>
            <a:lvl3pPr marL="1143000">
              <a:spcBef>
                <a:spcPct val="30000"/>
              </a:spcBef>
              <a:defRPr sz="2200">
                <a:solidFill>
                  <a:schemeClr val="tx1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defRPr>
            </a:lvl3pPr>
            <a:lvl4pPr marL="1600200" indent="-228600">
              <a:spcBef>
                <a:spcPct val="30000"/>
              </a:spcBef>
              <a:defRPr sz="2200">
                <a:solidFill>
                  <a:schemeClr val="tx1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defRPr>
            </a:lvl4pPr>
            <a:lvl5pPr marL="2057400" indent="-228600">
              <a:spcBef>
                <a:spcPct val="30000"/>
              </a:spcBef>
              <a:defRPr sz="2200">
                <a:solidFill>
                  <a:schemeClr val="tx1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defRPr>
            </a:lvl5pPr>
            <a:lvl6pPr marL="2514600" indent="-228600" defTabSz="584200" eaLnBrk="0" fontAlgn="base" hangingPunct="0"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defRPr>
            </a:lvl6pPr>
            <a:lvl7pPr marL="2971800" indent="-228600" defTabSz="584200" eaLnBrk="0" fontAlgn="base" hangingPunct="0"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defRPr>
            </a:lvl7pPr>
            <a:lvl8pPr marL="3429000" indent="-228600" defTabSz="584200" eaLnBrk="0" fontAlgn="base" hangingPunct="0"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defRPr>
            </a:lvl8pPr>
            <a:lvl9pPr marL="3886200" indent="-228600" defTabSz="584200" eaLnBrk="0" fontAlgn="base" hangingPunct="0"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defRPr>
            </a:lvl9pPr>
          </a:lstStyle>
          <a:p>
            <a:pPr>
              <a:spcBef>
                <a:spcPct val="0"/>
              </a:spcBef>
            </a:pPr>
            <a:fld id="{7D475EF7-2546-C44A-B5F9-C720CC98E664}" type="slidenum">
              <a:rPr lang="en-US" altLang="en-US" sz="4200">
                <a:solidFill>
                  <a:srgbClr val="000000"/>
                </a:solidFill>
                <a:latin typeface="Calibri" charset="0"/>
                <a:sym typeface="Gill Sans" charset="0"/>
              </a:rPr>
              <a:pPr>
                <a:spcBef>
                  <a:spcPct val="0"/>
                </a:spcBef>
              </a:pPr>
              <a:t>3</a:t>
            </a:fld>
            <a:endParaRPr lang="en-US" altLang="en-US" sz="4200">
              <a:solidFill>
                <a:srgbClr val="000000"/>
              </a:solidFill>
              <a:latin typeface="Calibri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8110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584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cap="none" spc="0" normalizeH="0" baseline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6369917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/>
              <a:t>30% less </a:t>
            </a:r>
            <a:r>
              <a:rPr lang="en-US" b="1" baseline="0" dirty="0" err="1"/>
              <a:t>stas</a:t>
            </a:r>
            <a:endParaRPr lang="en-US" b="1" baseline="0" dirty="0"/>
          </a:p>
          <a:p>
            <a:r>
              <a:rPr lang="en-US" b="1" baseline="0" dirty="0"/>
              <a:t>1.5X faster decay</a:t>
            </a:r>
          </a:p>
        </p:txBody>
      </p:sp>
    </p:spTree>
    <p:extLst>
      <p:ext uri="{BB962C8B-B14F-4D97-AF65-F5344CB8AC3E}">
        <p14:creationId xmlns:p14="http://schemas.microsoft.com/office/powerpoint/2010/main" val="1785989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solidFill>
                <a:srgbClr val="000000"/>
              </a:solidFill>
              <a:latin typeface="Lucida Grande" charset="0"/>
              <a:ea typeface="ＭＳ Ｐゴシック" charset="-128"/>
              <a:cs typeface="Lucida Grande" charset="0"/>
            </a:endParaRP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2200">
                <a:solidFill>
                  <a:schemeClr val="tx1"/>
                </a:solidFill>
                <a:latin typeface="Lucida Grande" charset="0"/>
                <a:ea typeface="ＭＳ Ｐゴシック" charset="-128"/>
                <a:cs typeface="Lucida Grande" charset="0"/>
                <a:sym typeface="Lucida Grande" charset="0"/>
              </a:defRPr>
            </a:lvl1pPr>
            <a:lvl2pPr marL="742950" indent="-285750">
              <a:spcBef>
                <a:spcPct val="30000"/>
              </a:spcBef>
              <a:defRPr sz="2200">
                <a:solidFill>
                  <a:schemeClr val="tx1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defRPr>
            </a:lvl2pPr>
            <a:lvl3pPr marL="1143000">
              <a:spcBef>
                <a:spcPct val="30000"/>
              </a:spcBef>
              <a:defRPr sz="2200">
                <a:solidFill>
                  <a:schemeClr val="tx1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defRPr>
            </a:lvl3pPr>
            <a:lvl4pPr marL="1600200" indent="-228600">
              <a:spcBef>
                <a:spcPct val="30000"/>
              </a:spcBef>
              <a:defRPr sz="2200">
                <a:solidFill>
                  <a:schemeClr val="tx1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defRPr>
            </a:lvl4pPr>
            <a:lvl5pPr marL="2057400" indent="-228600">
              <a:spcBef>
                <a:spcPct val="30000"/>
              </a:spcBef>
              <a:defRPr sz="2200">
                <a:solidFill>
                  <a:schemeClr val="tx1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defRPr>
            </a:lvl5pPr>
            <a:lvl6pPr marL="2514600" indent="-228600" defTabSz="584200" eaLnBrk="0" fontAlgn="base" hangingPunct="0"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defRPr>
            </a:lvl6pPr>
            <a:lvl7pPr marL="2971800" indent="-228600" defTabSz="584200" eaLnBrk="0" fontAlgn="base" hangingPunct="0"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defRPr>
            </a:lvl7pPr>
            <a:lvl8pPr marL="3429000" indent="-228600" defTabSz="584200" eaLnBrk="0" fontAlgn="base" hangingPunct="0"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defRPr>
            </a:lvl8pPr>
            <a:lvl9pPr marL="3886200" indent="-228600" defTabSz="584200" eaLnBrk="0" fontAlgn="base" hangingPunct="0"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fld id="{7143DEDA-1F08-1640-96E0-07EBBAA63439}" type="slidenum">
              <a:rPr lang="en-US" altLang="en-US" sz="4200">
                <a:solidFill>
                  <a:srgbClr val="000000"/>
                </a:solidFill>
                <a:latin typeface="Gill Sans" charset="0"/>
                <a:sym typeface="Gill Sans" charset="0"/>
              </a:rPr>
              <a:pPr algn="ctr" eaLnBrk="1" hangingPunct="1">
                <a:spcBef>
                  <a:spcPct val="0"/>
                </a:spcBef>
              </a:pPr>
              <a:t>32</a:t>
            </a:fld>
            <a:endParaRPr lang="en-US" altLang="en-US" sz="4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3788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everything</a:t>
            </a:r>
            <a:r>
              <a:rPr lang="en-US" baseline="0" dirty="0"/>
              <a:t> we did last year </a:t>
            </a:r>
            <a:r>
              <a:rPr lang="en-US" b="1" baseline="0" dirty="0"/>
              <a:t>considered short term impact</a:t>
            </a:r>
            <a:r>
              <a:rPr lang="en-US" b="0" baseline="0" dirty="0"/>
              <a:t>.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Long term affects</a:t>
            </a:r>
            <a:r>
              <a:rPr lang="en-US" baseline="0" dirty="0"/>
              <a:t> are important because </a:t>
            </a:r>
            <a:r>
              <a:rPr lang="en-US" b="1" baseline="0" dirty="0"/>
              <a:t>not all people are ready to buy right then and there, when an ad hits them</a:t>
            </a:r>
            <a:r>
              <a:rPr lang="en-US" baseline="0" dirty="0"/>
              <a:t>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So being </a:t>
            </a:r>
            <a:r>
              <a:rPr lang="en-US" b="1" baseline="0" dirty="0"/>
              <a:t>remembered for longer means </a:t>
            </a:r>
            <a:r>
              <a:rPr lang="en-US" baseline="0" dirty="0"/>
              <a:t>that the ad could </a:t>
            </a:r>
            <a:r>
              <a:rPr lang="en-US" b="1" baseline="0" dirty="0"/>
              <a:t>still nudge a purchase long after someone </a:t>
            </a:r>
            <a:r>
              <a:rPr lang="en-US" baseline="0" dirty="0"/>
              <a:t>has seen the ad.</a:t>
            </a:r>
          </a:p>
        </p:txBody>
      </p:sp>
    </p:spTree>
    <p:extLst>
      <p:ext uri="{BB962C8B-B14F-4D97-AF65-F5344CB8AC3E}">
        <p14:creationId xmlns:p14="http://schemas.microsoft.com/office/powerpoint/2010/main" val="8726833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TV on TV and TV on Mobile exactly the same STAS</a:t>
            </a:r>
          </a:p>
          <a:p>
            <a:endParaRPr lang="en-AU" altLang="en-US" dirty="0">
              <a:latin typeface="Lucida Grande" charset="0"/>
              <a:ea typeface="MS PGothic" charset="-128"/>
              <a:cs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125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20336462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6057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When we look at it a different</a:t>
            </a:r>
            <a:r>
              <a:rPr lang="en-US" baseline="0" dirty="0"/>
              <a:t> way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7825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38466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/>
              <a:t>High STAS is important</a:t>
            </a:r>
          </a:p>
        </p:txBody>
      </p:sp>
    </p:spTree>
    <p:extLst>
      <p:ext uri="{BB962C8B-B14F-4D97-AF65-F5344CB8AC3E}">
        <p14:creationId xmlns:p14="http://schemas.microsoft.com/office/powerpoint/2010/main" val="447835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altLang="en-US" dirty="0">
              <a:latin typeface="Lucida Grande" charset="0"/>
              <a:ea typeface="MS PGothic" charset="-128"/>
              <a:cs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7285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170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400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784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altLang="en-US" dirty="0">
              <a:latin typeface="Lucida Grande" charset="0"/>
              <a:ea typeface="MS PGothic" charset="-128"/>
              <a:cs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3886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Directionally the same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0059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/>
              <a:t>High STAS is important</a:t>
            </a:r>
          </a:p>
        </p:txBody>
      </p:sp>
    </p:spTree>
    <p:extLst>
      <p:ext uri="{BB962C8B-B14F-4D97-AF65-F5344CB8AC3E}">
        <p14:creationId xmlns:p14="http://schemas.microsoft.com/office/powerpoint/2010/main" val="8707486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170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400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41233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95051" y="8755046"/>
            <a:ext cx="2994698" cy="53254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A04BB6B-BEDE-48E4-970F-8DFC0D4B5AE7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9198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kern="1200" dirty="0">
                <a:solidFill>
                  <a:srgbClr val="B5BD00"/>
                </a:solidFill>
                <a:latin typeface="+mj-lt"/>
                <a:ea typeface="+mn-ea"/>
                <a:cs typeface="+mn-cs"/>
              </a:rPr>
              <a:t>Underperforms by 4 points</a:t>
            </a:r>
          </a:p>
        </p:txBody>
      </p:sp>
    </p:spTree>
    <p:extLst>
      <p:ext uri="{BB962C8B-B14F-4D97-AF65-F5344CB8AC3E}">
        <p14:creationId xmlns:p14="http://schemas.microsoft.com/office/powerpoint/2010/main" val="414834012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altLang="en-US" sz="2400" dirty="0">
                <a:latin typeface="Candara" charset="0"/>
                <a:ea typeface="MS PGothic" charset="-128"/>
                <a:cs typeface="Lucida Grande" charset="0"/>
                <a:sym typeface="Helvetica Neue" charset="0"/>
              </a:rPr>
              <a:t>Skewing heavy has big implications to brands </a:t>
            </a:r>
            <a:endParaRPr lang="en-US" altLang="en-US" sz="2400" dirty="0">
              <a:latin typeface="Lucida Grande" charset="0"/>
              <a:ea typeface="MS PGothic" charset="-128"/>
              <a:cs typeface="Lucida Grande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altLang="en-US" sz="2400" dirty="0">
                <a:latin typeface="Lucida Grande" charset="0"/>
                <a:ea typeface="MS PGothic" charset="-128"/>
                <a:cs typeface="Lucida Grande" charset="0"/>
              </a:rPr>
              <a:t>Brand Communities are suboptimal for brand</a:t>
            </a:r>
            <a:r>
              <a:rPr lang="en-US" altLang="en-US" sz="2400" baseline="0" dirty="0">
                <a:latin typeface="Lucida Grande" charset="0"/>
                <a:ea typeface="MS PGothic" charset="-128"/>
                <a:cs typeface="Lucida Grande" charset="0"/>
              </a:rPr>
              <a:t> growth</a:t>
            </a:r>
            <a:endParaRPr lang="en-US" altLang="en-US" sz="2400" dirty="0">
              <a:latin typeface="Lucida Grande" charset="0"/>
              <a:ea typeface="MS PGothic" charset="-128"/>
              <a:cs typeface="Lucida Grande" charset="0"/>
            </a:endParaRPr>
          </a:p>
          <a:p>
            <a:endParaRPr lang="en-US" altLang="en-US" sz="2400" b="1" dirty="0">
              <a:latin typeface="Lucida Grande" charset="0"/>
              <a:ea typeface="MS PGothic" charset="-128"/>
              <a:cs typeface="Lucida Grande" charset="0"/>
            </a:endParaRPr>
          </a:p>
          <a:p>
            <a:endParaRPr lang="en-US" altLang="en-US" sz="2400" b="1" dirty="0">
              <a:latin typeface="Lucida Grande" charset="0"/>
              <a:ea typeface="MS PGothic" charset="-128"/>
              <a:cs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14072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altLang="en-US" sz="2400" dirty="0">
                <a:latin typeface="Candara" charset="0"/>
                <a:ea typeface="MS PGothic" charset="-128"/>
                <a:cs typeface="Lucida Grande" charset="0"/>
                <a:sym typeface="Helvetica Neue" charset="0"/>
              </a:rPr>
              <a:t>Skewing heavy has big implications to brands </a:t>
            </a:r>
            <a:endParaRPr lang="en-US" altLang="en-US" sz="2400" dirty="0">
              <a:latin typeface="Lucida Grande" charset="0"/>
              <a:ea typeface="MS PGothic" charset="-128"/>
              <a:cs typeface="Lucida Grande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altLang="en-US" sz="2400" dirty="0">
                <a:latin typeface="Lucida Grande" charset="0"/>
                <a:ea typeface="MS PGothic" charset="-128"/>
                <a:cs typeface="Lucida Grande" charset="0"/>
              </a:rPr>
              <a:t>Brand Communities are suboptimal for brand</a:t>
            </a:r>
            <a:r>
              <a:rPr lang="en-US" altLang="en-US" sz="2400" baseline="0" dirty="0">
                <a:latin typeface="Lucida Grande" charset="0"/>
                <a:ea typeface="MS PGothic" charset="-128"/>
                <a:cs typeface="Lucida Grande" charset="0"/>
              </a:rPr>
              <a:t> growth</a:t>
            </a:r>
            <a:endParaRPr lang="en-US" altLang="en-US" sz="2400" dirty="0">
              <a:latin typeface="Lucida Grande" charset="0"/>
              <a:ea typeface="MS PGothic" charset="-128"/>
              <a:cs typeface="Lucida Grande" charset="0"/>
            </a:endParaRPr>
          </a:p>
          <a:p>
            <a:endParaRPr lang="en-US" altLang="en-US" sz="2400" b="1" dirty="0">
              <a:latin typeface="Lucida Grande" charset="0"/>
              <a:ea typeface="MS PGothic" charset="-128"/>
              <a:cs typeface="Lucida Grande" charset="0"/>
            </a:endParaRPr>
          </a:p>
          <a:p>
            <a:endParaRPr lang="en-US" altLang="en-US" sz="2400" b="1" dirty="0">
              <a:latin typeface="Lucida Grande" charset="0"/>
              <a:ea typeface="MS PGothic" charset="-128"/>
              <a:cs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71237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altLang="en-US" sz="2400" dirty="0">
                <a:latin typeface="Candara" charset="0"/>
                <a:ea typeface="MS PGothic" charset="-128"/>
                <a:cs typeface="Lucida Grande" charset="0"/>
                <a:sym typeface="Helvetica Neue" charset="0"/>
              </a:rPr>
              <a:t>Skewing heavy has big implications to brands </a:t>
            </a:r>
            <a:endParaRPr lang="en-US" altLang="en-US" sz="2400" dirty="0">
              <a:latin typeface="Lucida Grande" charset="0"/>
              <a:ea typeface="MS PGothic" charset="-128"/>
              <a:cs typeface="Lucida Grande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altLang="en-US" sz="2400" dirty="0">
                <a:latin typeface="Lucida Grande" charset="0"/>
                <a:ea typeface="MS PGothic" charset="-128"/>
                <a:cs typeface="Lucida Grande" charset="0"/>
              </a:rPr>
              <a:t>Brand Communities are suboptimal for brand</a:t>
            </a:r>
            <a:r>
              <a:rPr lang="en-US" altLang="en-US" sz="2400" baseline="0" dirty="0">
                <a:latin typeface="Lucida Grande" charset="0"/>
                <a:ea typeface="MS PGothic" charset="-128"/>
                <a:cs typeface="Lucida Grande" charset="0"/>
              </a:rPr>
              <a:t> growth</a:t>
            </a:r>
            <a:endParaRPr lang="en-US" altLang="en-US" sz="2400" dirty="0">
              <a:latin typeface="Lucida Grande" charset="0"/>
              <a:ea typeface="MS PGothic" charset="-128"/>
              <a:cs typeface="Lucida Grande" charset="0"/>
            </a:endParaRPr>
          </a:p>
          <a:p>
            <a:endParaRPr lang="en-US" altLang="en-US" sz="2400" b="1" dirty="0">
              <a:latin typeface="Lucida Grande" charset="0"/>
              <a:ea typeface="MS PGothic" charset="-128"/>
              <a:cs typeface="Lucida Grande" charset="0"/>
            </a:endParaRPr>
          </a:p>
          <a:p>
            <a:endParaRPr lang="en-US" altLang="en-US" sz="2400" b="1" dirty="0">
              <a:latin typeface="Lucida Grande" charset="0"/>
              <a:ea typeface="MS PGothic" charset="-128"/>
              <a:cs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850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1" baseline="0" dirty="0"/>
              <a:t>Brand growth 101 </a:t>
            </a:r>
            <a:r>
              <a:rPr lang="en-US" b="0" baseline="0" dirty="0"/>
              <a:t>- Advertising </a:t>
            </a:r>
            <a:r>
              <a:rPr lang="en-US" b="1" baseline="0" dirty="0"/>
              <a:t>needs to cut through </a:t>
            </a:r>
            <a:r>
              <a:rPr lang="en-US" b="0" baseline="0" dirty="0"/>
              <a:t>and </a:t>
            </a:r>
            <a:r>
              <a:rPr lang="en-US" b="1" baseline="0" dirty="0"/>
              <a:t>be remembered </a:t>
            </a:r>
            <a:r>
              <a:rPr lang="en-US" b="0" baseline="0" dirty="0"/>
              <a:t>to be </a:t>
            </a:r>
            <a:r>
              <a:rPr lang="en-US" b="1" baseline="0" dirty="0"/>
              <a:t>thought of at the purchase occasion.</a:t>
            </a:r>
            <a:endParaRPr lang="is-IS" b="1" baseline="0" dirty="0"/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1" baseline="0" dirty="0"/>
              <a:t>And good media supports these two </a:t>
            </a:r>
            <a:r>
              <a:rPr lang="en-US" b="0" baseline="0" dirty="0"/>
              <a:t>very simple, but </a:t>
            </a:r>
            <a:r>
              <a:rPr lang="en-US" b="1" baseline="0" dirty="0"/>
              <a:t>very important conditions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 baseline="0" dirty="0"/>
              <a:t>In the l</a:t>
            </a:r>
            <a:r>
              <a:rPr lang="en-US" b="1" baseline="0" dirty="0"/>
              <a:t>ast 12 months we have considered </a:t>
            </a:r>
            <a:r>
              <a:rPr lang="en-US" b="0" baseline="0" dirty="0"/>
              <a:t>just how TV, Facebook and YouTube perform under these conditions – using some pretty cool tech along the way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</p:txBody>
      </p:sp>
    </p:spTree>
    <p:extLst>
      <p:ext uri="{BB962C8B-B14F-4D97-AF65-F5344CB8AC3E}">
        <p14:creationId xmlns:p14="http://schemas.microsoft.com/office/powerpoint/2010/main" val="118972784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altLang="en-US" sz="2400" dirty="0">
                <a:latin typeface="Candara" charset="0"/>
                <a:ea typeface="MS PGothic" charset="-128"/>
                <a:cs typeface="Lucida Grande" charset="0"/>
                <a:sym typeface="Helvetica Neue" charset="0"/>
              </a:rPr>
              <a:t>Skewing heavy has big implications to brands </a:t>
            </a:r>
            <a:endParaRPr lang="en-US" altLang="en-US" sz="2400" dirty="0">
              <a:latin typeface="Lucida Grande" charset="0"/>
              <a:ea typeface="MS PGothic" charset="-128"/>
              <a:cs typeface="Lucida Grande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altLang="en-US" sz="2400" dirty="0">
                <a:latin typeface="Lucida Grande" charset="0"/>
                <a:ea typeface="MS PGothic" charset="-128"/>
                <a:cs typeface="Lucida Grande" charset="0"/>
              </a:rPr>
              <a:t>Brand Communities are suboptimal for brand</a:t>
            </a:r>
            <a:r>
              <a:rPr lang="en-US" altLang="en-US" sz="2400" baseline="0" dirty="0">
                <a:latin typeface="Lucida Grande" charset="0"/>
                <a:ea typeface="MS PGothic" charset="-128"/>
                <a:cs typeface="Lucida Grande" charset="0"/>
              </a:rPr>
              <a:t> growth</a:t>
            </a:r>
            <a:endParaRPr lang="en-US" altLang="en-US" sz="2400" dirty="0">
              <a:latin typeface="Lucida Grande" charset="0"/>
              <a:ea typeface="MS PGothic" charset="-128"/>
              <a:cs typeface="Lucida Grande" charset="0"/>
            </a:endParaRPr>
          </a:p>
          <a:p>
            <a:endParaRPr lang="en-US" altLang="en-US" sz="2400" b="1" dirty="0">
              <a:latin typeface="Lucida Grande" charset="0"/>
              <a:ea typeface="MS PGothic" charset="-128"/>
              <a:cs typeface="Lucida Grande" charset="0"/>
            </a:endParaRPr>
          </a:p>
          <a:p>
            <a:endParaRPr lang="en-US" altLang="en-US" sz="2400" b="1" dirty="0">
              <a:latin typeface="Lucida Grande" charset="0"/>
              <a:ea typeface="MS PGothic" charset="-128"/>
              <a:cs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30380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</p:txBody>
      </p:sp>
    </p:spTree>
    <p:extLst>
      <p:ext uri="{BB962C8B-B14F-4D97-AF65-F5344CB8AC3E}">
        <p14:creationId xmlns:p14="http://schemas.microsoft.com/office/powerpoint/2010/main" val="10242306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671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22 GROUPS</a:t>
            </a:r>
          </a:p>
          <a:p>
            <a:r>
              <a:rPr lang="en-US" dirty="0"/>
              <a:t>5000 VIEWER SESSIONS</a:t>
            </a:r>
          </a:p>
          <a:p>
            <a:r>
              <a:rPr lang="en-US" dirty="0"/>
              <a:t>MORE</a:t>
            </a:r>
            <a:r>
              <a:rPr lang="en-US" baseline="0" dirty="0"/>
              <a:t> THAN 50’000 TEST AD EXPOSURES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1: APP</a:t>
            </a:r>
            <a:endParaRPr lang="en-US" altLang="en-US" sz="1400" b="1" i="1" dirty="0">
              <a:solidFill>
                <a:schemeClr val="tx1">
                  <a:lumMod val="95000"/>
                  <a:lumOff val="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2: Test &amp; Control Groups</a:t>
            </a:r>
            <a:endParaRPr lang="en-US" altLang="en-US" sz="1400" b="1" i="1" dirty="0">
              <a:solidFill>
                <a:schemeClr val="tx1">
                  <a:lumMod val="95000"/>
                  <a:lumOff val="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3: Choice</a:t>
            </a:r>
            <a:endParaRPr lang="en-US" altLang="en-US" sz="1400" b="1" i="1" dirty="0">
              <a:solidFill>
                <a:schemeClr val="tx1">
                  <a:lumMod val="95000"/>
                  <a:lumOff val="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4: Analytics &amp; ML Framework</a:t>
            </a:r>
            <a:endParaRPr lang="en-US" altLang="en-US" sz="1400" b="1" i="1" dirty="0">
              <a:solidFill>
                <a:schemeClr val="tx1">
                  <a:lumMod val="95000"/>
                  <a:lumOff val="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en-AU" altLang="en-US" dirty="0">
              <a:latin typeface="Lucida Grande" charset="0"/>
              <a:ea typeface="MS PGothic" charset="-128"/>
              <a:cs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502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started by considering Attention</a:t>
            </a:r>
            <a:r>
              <a:rPr lang="en-US" baseline="0" dirty="0"/>
              <a:t> as a measure of cut through.</a:t>
            </a:r>
          </a:p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820927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</a:t>
            </a:r>
            <a:r>
              <a:rPr lang="en-US" baseline="0" dirty="0"/>
              <a:t> released these results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0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Calibri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593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43960" y="2475571"/>
            <a:ext cx="5721285" cy="2520175"/>
          </a:xfrm>
          <a:prstGeom prst="rect">
            <a:avLst/>
          </a:prstGeom>
        </p:spPr>
        <p:txBody>
          <a:bodyPr wrap="square" anchor="ctr"/>
          <a:lstStyle>
            <a:lvl1pPr algn="r">
              <a:lnSpc>
                <a:spcPct val="90000"/>
              </a:lnSpc>
              <a:defRPr sz="5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423" y="1015639"/>
            <a:ext cx="4208517" cy="486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447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55" y="410446"/>
            <a:ext cx="10415239" cy="69642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67872" y="38100"/>
            <a:ext cx="10985501" cy="960120"/>
          </a:xfrm>
          <a:prstGeom prst="rect">
            <a:avLst/>
          </a:prstGeom>
        </p:spPr>
        <p:txBody>
          <a:bodyPr wrap="square" anchor="b"/>
          <a:lstStyle>
            <a:lvl1pPr>
              <a:lnSpc>
                <a:spcPct val="90000"/>
              </a:lnSpc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596900" y="1310641"/>
            <a:ext cx="10972800" cy="100848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600"/>
              </a:spcBef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800"/>
              </a:spcBef>
              <a:buFont typeface="Museo Sans For Dell" pitchFamily="2" charset="0"/>
              <a:buChar char="–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8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800"/>
              </a:spcBef>
              <a:defRPr sz="1800">
                <a:solidFill>
                  <a:schemeClr val="bg2"/>
                </a:solidFill>
                <a:latin typeface="Museo Sans For Dell" pitchFamily="2" charset="0"/>
              </a:defRPr>
            </a:lvl4pPr>
            <a:lvl5pPr>
              <a:spcBef>
                <a:spcPts val="800"/>
              </a:spcBef>
              <a:defRPr sz="1800">
                <a:solidFill>
                  <a:schemeClr val="bg2"/>
                </a:solidFill>
                <a:latin typeface="Museo Sans For Dell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534" y="6305175"/>
            <a:ext cx="929547" cy="401714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563447" y="6359818"/>
            <a:ext cx="75390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err="1">
                <a:solidFill>
                  <a:srgbClr val="CC5400"/>
                </a:solidFill>
              </a:rPr>
              <a:t>Re</a:t>
            </a:r>
            <a:r>
              <a:rPr lang="en-GB" sz="900" b="1" dirty="0" err="1">
                <a:solidFill>
                  <a:srgbClr val="1497C6"/>
                </a:solidFill>
              </a:rPr>
              <a:t>THINK</a:t>
            </a:r>
            <a:r>
              <a:rPr lang="en-GB" sz="900" dirty="0">
                <a:solidFill>
                  <a:schemeClr val="tx1"/>
                </a:solidFill>
              </a:rPr>
              <a:t> </a:t>
            </a:r>
            <a:r>
              <a:rPr lang="en-GB" sz="900" b="1" dirty="0">
                <a:solidFill>
                  <a:schemeClr val="tx1"/>
                </a:solidFill>
              </a:rPr>
              <a:t>TV</a:t>
            </a:r>
            <a:r>
              <a:rPr lang="en-GB" sz="900" dirty="0">
                <a:solidFill>
                  <a:schemeClr val="tx1"/>
                </a:solidFill>
              </a:rPr>
              <a:t> MARKETING FORUM 2016 | 30 NOVEMBER 2016,</a:t>
            </a:r>
            <a:r>
              <a:rPr lang="en-GB" sz="900" baseline="0" dirty="0">
                <a:solidFill>
                  <a:schemeClr val="tx1"/>
                </a:solidFill>
              </a:rPr>
              <a:t> Sydney </a:t>
            </a:r>
            <a:endParaRPr lang="en-GB" sz="900" dirty="0">
              <a:solidFill>
                <a:schemeClr val="tx1"/>
              </a:solidFill>
            </a:endParaRPr>
          </a:p>
        </p:txBody>
      </p:sp>
      <p:cxnSp>
        <p:nvCxnSpPr>
          <p:cNvPr id="21" name="Straight Connector 20"/>
          <p:cNvCxnSpPr>
            <a:cxnSpLocks noChangeShapeType="1"/>
          </p:cNvCxnSpPr>
          <p:nvPr userDrawn="1"/>
        </p:nvCxnSpPr>
        <p:spPr bwMode="auto">
          <a:xfrm>
            <a:off x="596900" y="6172201"/>
            <a:ext cx="10801054" cy="0"/>
          </a:xfrm>
          <a:prstGeom prst="line">
            <a:avLst/>
          </a:prstGeom>
          <a:noFill/>
          <a:ln w="9525">
            <a:solidFill>
              <a:srgbClr val="AAAAAA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2123965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55" y="410446"/>
            <a:ext cx="10415239" cy="696424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67872" y="38100"/>
            <a:ext cx="10985501" cy="960120"/>
          </a:xfrm>
          <a:prstGeom prst="rect">
            <a:avLst/>
          </a:prstGeom>
        </p:spPr>
        <p:txBody>
          <a:bodyPr wrap="square" anchor="b"/>
          <a:lstStyle>
            <a:lvl1pPr>
              <a:lnSpc>
                <a:spcPct val="90000"/>
              </a:lnSpc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596900" y="1310641"/>
            <a:ext cx="10972800" cy="100848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600"/>
              </a:spcBef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800"/>
              </a:spcBef>
              <a:buFont typeface="Museo Sans For Dell" pitchFamily="2" charset="0"/>
              <a:buChar char="–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800"/>
              </a:spcBef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800"/>
              </a:spcBef>
              <a:defRPr sz="1800">
                <a:solidFill>
                  <a:schemeClr val="bg2"/>
                </a:solidFill>
                <a:latin typeface="Museo Sans For Dell" pitchFamily="2" charset="0"/>
              </a:defRPr>
            </a:lvl4pPr>
            <a:lvl5pPr>
              <a:spcBef>
                <a:spcPts val="800"/>
              </a:spcBef>
              <a:defRPr sz="1800">
                <a:solidFill>
                  <a:schemeClr val="bg2"/>
                </a:solidFill>
                <a:latin typeface="Museo Sans For Dell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23" name="Straight Connector 22"/>
          <p:cNvCxnSpPr>
            <a:cxnSpLocks noChangeShapeType="1"/>
          </p:cNvCxnSpPr>
          <p:nvPr userDrawn="1"/>
        </p:nvCxnSpPr>
        <p:spPr bwMode="auto">
          <a:xfrm>
            <a:off x="596900" y="6172201"/>
            <a:ext cx="10801054" cy="0"/>
          </a:xfrm>
          <a:prstGeom prst="line">
            <a:avLst/>
          </a:prstGeom>
          <a:noFill/>
          <a:ln w="9525">
            <a:solidFill>
              <a:srgbClr val="AAAAAA"/>
            </a:solidFill>
            <a:round/>
            <a:headEnd/>
            <a:tailEnd/>
          </a:ln>
        </p:spPr>
      </p:cxnSp>
      <p:sp>
        <p:nvSpPr>
          <p:cNvPr id="24" name="TextBox 23"/>
          <p:cNvSpPr txBox="1"/>
          <p:nvPr userDrawn="1"/>
        </p:nvSpPr>
        <p:spPr>
          <a:xfrm>
            <a:off x="563447" y="6359818"/>
            <a:ext cx="75390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err="1">
                <a:solidFill>
                  <a:srgbClr val="CC5400"/>
                </a:solidFill>
              </a:rPr>
              <a:t>Re</a:t>
            </a:r>
            <a:r>
              <a:rPr lang="en-GB" sz="900" b="1" dirty="0" err="1">
                <a:solidFill>
                  <a:srgbClr val="1497C6"/>
                </a:solidFill>
              </a:rPr>
              <a:t>THINK</a:t>
            </a:r>
            <a:r>
              <a:rPr lang="en-GB" sz="900" b="1" dirty="0">
                <a:solidFill>
                  <a:schemeClr val="bg1"/>
                </a:solidFill>
              </a:rPr>
              <a:t> TV </a:t>
            </a:r>
            <a:r>
              <a:rPr lang="en-GB" sz="900" dirty="0">
                <a:solidFill>
                  <a:schemeClr val="bg1"/>
                </a:solidFill>
              </a:rPr>
              <a:t>MARKETING FORUM 2016 | 30 NOVEMBER 2016,</a:t>
            </a:r>
            <a:r>
              <a:rPr lang="en-GB" sz="900" baseline="0" dirty="0">
                <a:solidFill>
                  <a:schemeClr val="bg1"/>
                </a:solidFill>
              </a:rPr>
              <a:t> Sydney </a:t>
            </a:r>
            <a:endParaRPr lang="en-GB" sz="900" dirty="0">
              <a:solidFill>
                <a:schemeClr val="bg1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366" y="6294025"/>
            <a:ext cx="905588" cy="39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46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534" y="6305175"/>
            <a:ext cx="929547" cy="401714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563447" y="6359818"/>
            <a:ext cx="75390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err="1">
                <a:solidFill>
                  <a:srgbClr val="CC5400"/>
                </a:solidFill>
              </a:rPr>
              <a:t>Re</a:t>
            </a:r>
            <a:r>
              <a:rPr lang="en-GB" sz="900" b="1" dirty="0" err="1">
                <a:solidFill>
                  <a:srgbClr val="1497C6"/>
                </a:solidFill>
              </a:rPr>
              <a:t>THINK</a:t>
            </a:r>
            <a:r>
              <a:rPr lang="en-GB" sz="900" dirty="0">
                <a:solidFill>
                  <a:schemeClr val="tx1"/>
                </a:solidFill>
              </a:rPr>
              <a:t> </a:t>
            </a:r>
            <a:r>
              <a:rPr lang="en-GB" sz="900" b="1" dirty="0">
                <a:solidFill>
                  <a:schemeClr val="tx1"/>
                </a:solidFill>
              </a:rPr>
              <a:t>TV</a:t>
            </a:r>
            <a:r>
              <a:rPr lang="en-GB" sz="900" dirty="0">
                <a:solidFill>
                  <a:schemeClr val="tx1"/>
                </a:solidFill>
              </a:rPr>
              <a:t> MARKETING FORUM 2016 | 30 NOVEMBER 2016,</a:t>
            </a:r>
            <a:r>
              <a:rPr lang="en-GB" sz="900" baseline="0" dirty="0">
                <a:solidFill>
                  <a:schemeClr val="tx1"/>
                </a:solidFill>
              </a:rPr>
              <a:t> Sydney </a:t>
            </a:r>
            <a:endParaRPr lang="en-GB" sz="900" dirty="0">
              <a:solidFill>
                <a:schemeClr val="tx1"/>
              </a:solidFill>
            </a:endParaRPr>
          </a:p>
        </p:txBody>
      </p:sp>
      <p:cxnSp>
        <p:nvCxnSpPr>
          <p:cNvPr id="19" name="Straight Connector 18"/>
          <p:cNvCxnSpPr>
            <a:cxnSpLocks noChangeShapeType="1"/>
          </p:cNvCxnSpPr>
          <p:nvPr userDrawn="1"/>
        </p:nvCxnSpPr>
        <p:spPr bwMode="auto">
          <a:xfrm>
            <a:off x="596900" y="6172201"/>
            <a:ext cx="10801054" cy="0"/>
          </a:xfrm>
          <a:prstGeom prst="line">
            <a:avLst/>
          </a:prstGeom>
          <a:noFill/>
          <a:ln w="9525">
            <a:solidFill>
              <a:srgbClr val="AAAAAA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1580671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596900" y="6172201"/>
            <a:ext cx="10801054" cy="0"/>
          </a:xfrm>
          <a:prstGeom prst="line">
            <a:avLst/>
          </a:prstGeom>
          <a:noFill/>
          <a:ln w="9525">
            <a:solidFill>
              <a:srgbClr val="AAAAAA"/>
            </a:solidFill>
            <a:round/>
            <a:headEnd/>
            <a:tailEnd/>
          </a:ln>
        </p:spPr>
      </p:cxnSp>
      <p:sp>
        <p:nvSpPr>
          <p:cNvPr id="11" name="TextBox 10"/>
          <p:cNvSpPr txBox="1"/>
          <p:nvPr userDrawn="1"/>
        </p:nvSpPr>
        <p:spPr>
          <a:xfrm>
            <a:off x="563447" y="6359818"/>
            <a:ext cx="75390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err="1">
                <a:solidFill>
                  <a:srgbClr val="CC5400"/>
                </a:solidFill>
              </a:rPr>
              <a:t>Re</a:t>
            </a:r>
            <a:r>
              <a:rPr lang="en-GB" sz="900" b="1" dirty="0" err="1">
                <a:solidFill>
                  <a:srgbClr val="1497C6"/>
                </a:solidFill>
              </a:rPr>
              <a:t>THINK</a:t>
            </a:r>
            <a:r>
              <a:rPr lang="en-GB" sz="900" b="1" dirty="0">
                <a:solidFill>
                  <a:schemeClr val="bg1"/>
                </a:solidFill>
              </a:rPr>
              <a:t> TV </a:t>
            </a:r>
            <a:r>
              <a:rPr lang="en-GB" sz="900" dirty="0">
                <a:solidFill>
                  <a:schemeClr val="bg1"/>
                </a:solidFill>
              </a:rPr>
              <a:t>MARKETING FORUM 2016 | 30 NOVEMBER 2016,</a:t>
            </a:r>
            <a:r>
              <a:rPr lang="en-GB" sz="900" baseline="0" dirty="0">
                <a:solidFill>
                  <a:schemeClr val="bg1"/>
                </a:solidFill>
              </a:rPr>
              <a:t> Sydney </a:t>
            </a:r>
            <a:endParaRPr lang="en-GB" sz="9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366" y="6294025"/>
            <a:ext cx="905588" cy="39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52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BAAC8-D2F2-4B3F-B5B3-D3B993BC0C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713204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161" y="-27384"/>
            <a:ext cx="12244324" cy="1583770"/>
          </a:xfrm>
          <a:prstGeom prst="rect">
            <a:avLst/>
          </a:prstGeom>
          <a:solidFill>
            <a:srgbClr val="B5B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09"/>
          <a:stretch/>
        </p:blipFill>
        <p:spPr>
          <a:xfrm>
            <a:off x="10056440" y="154220"/>
            <a:ext cx="1895961" cy="127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791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269"/>
            <a:ext cx="10363200" cy="1470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3078"/>
          </a:xfrm>
        </p:spPr>
        <p:txBody>
          <a:bodyPr/>
          <a:lstStyle>
            <a:lvl1pPr marL="0" indent="0" algn="ctr">
              <a:buNone/>
              <a:defRPr/>
            </a:lvl1pPr>
            <a:lvl2pPr marL="548422" indent="0" algn="ctr">
              <a:buNone/>
              <a:defRPr/>
            </a:lvl2pPr>
            <a:lvl3pPr marL="1096843" indent="0" algn="ctr">
              <a:buNone/>
              <a:defRPr/>
            </a:lvl3pPr>
            <a:lvl4pPr marL="1645266" indent="0" algn="ctr">
              <a:buNone/>
              <a:defRPr/>
            </a:lvl4pPr>
            <a:lvl5pPr marL="2193685" indent="0" algn="ctr">
              <a:buNone/>
              <a:defRPr/>
            </a:lvl5pPr>
            <a:lvl6pPr marL="2742106" indent="0" algn="ctr">
              <a:buNone/>
              <a:defRPr/>
            </a:lvl6pPr>
            <a:lvl7pPr marL="3290528" indent="0" algn="ctr">
              <a:buNone/>
              <a:defRPr/>
            </a:lvl7pPr>
            <a:lvl8pPr marL="3838949" indent="0" algn="ctr">
              <a:buNone/>
              <a:defRPr/>
            </a:lvl8pPr>
            <a:lvl9pPr marL="438737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6314174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xmlns="" id="{7ADF8231-F406-4A7B-8358-895777949E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286" y="365125"/>
            <a:ext cx="10515600" cy="841883"/>
          </a:xfrm>
          <a:prstGeom prst="rect">
            <a:avLst/>
          </a:prstGeom>
        </p:spPr>
        <p:txBody>
          <a:bodyPr anchor="ctr"/>
          <a:lstStyle>
            <a:lvl1pPr>
              <a:defRPr sz="3200" b="1" cap="all" baseline="0">
                <a:solidFill>
                  <a:schemeClr val="bg1"/>
                </a:solidFill>
                <a:latin typeface="Arial" charset="0"/>
                <a:cs typeface="DIN Pro" panose="020B0504020101020102" pitchFamily="34" charset="0"/>
              </a:defRPr>
            </a:lvl1pPr>
          </a:lstStyle>
          <a:p>
            <a:r>
              <a:rPr lang="en-US" dirty="0"/>
              <a:t>TITLE ONLY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xmlns="" id="{76724AC0-252C-4CF1-992A-14C90720E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64" y="6424590"/>
            <a:ext cx="54428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BA010E20-9EF9-EC45-8F02-54F57834C5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7630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885" y="279133"/>
            <a:ext cx="11434813" cy="6875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lumMod val="40000"/>
                    <a:lumOff val="60000"/>
                  </a:schemeClr>
                </a:solidFill>
                <a:latin typeface="DIN Pro" panose="020B0504020101020102" pitchFamily="34" charset="0"/>
                <a:cs typeface="DIN Pro" panose="020B0504020101020102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568D6D45-EB9F-4090-B581-6B66354830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6551"/>
            <a:ext cx="27432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accent4">
                    <a:lumMod val="40000"/>
                    <a:lumOff val="60000"/>
                  </a:schemeClr>
                </a:solidFill>
                <a:latin typeface="DIN Pro" panose="020B0504020101020102" pitchFamily="34" charset="0"/>
                <a:cs typeface="DIN Pro" panose="020B0504020101020102" pitchFamily="34" charset="0"/>
              </a:defRPr>
            </a:lvl1pPr>
          </a:lstStyle>
          <a:p>
            <a:fld id="{04741379-87EA-7648-988A-7E37E81A3D6A}" type="datetimeFigureOut">
              <a:rPr lang="en-US" smtClean="0"/>
              <a:pPr/>
              <a:t>3/25/2019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61FBD4D9-89F0-4EAA-B10D-5E3248DD6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975" y="6500728"/>
            <a:ext cx="4114800" cy="365125"/>
          </a:xfrm>
          <a:prstGeom prst="rect">
            <a:avLst/>
          </a:prstGeom>
        </p:spPr>
        <p:txBody>
          <a:bodyPr anchor="b"/>
          <a:lstStyle>
            <a:lvl1pPr algn="ctr">
              <a:defRPr sz="1000">
                <a:solidFill>
                  <a:schemeClr val="accent4">
                    <a:lumMod val="40000"/>
                    <a:lumOff val="60000"/>
                  </a:schemeClr>
                </a:solidFill>
                <a:latin typeface="DIN Pro" panose="020B0504020101020102" pitchFamily="34" charset="0"/>
                <a:cs typeface="DIN Pro" panose="020B0504020101020102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EEBCA85F-304F-4DCA-94A3-03CF5262D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latin typeface="DIN Pro" panose="020B0504020101020102" pitchFamily="34" charset="0"/>
                <a:cs typeface="DIN Pro" panose="020B0504020101020102" pitchFamily="34" charset="0"/>
              </a:defRPr>
            </a:lvl1pPr>
          </a:lstStyle>
          <a:p>
            <a:fld id="{94B828E8-DDD6-6646-B3BF-6A136B3C0F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6498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xmlns="" id="{37E86B06-3654-40E7-87A8-080004CB3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latin typeface="DIN Pro" panose="020B0504020101020102" pitchFamily="34" charset="0"/>
                <a:cs typeface="DIN Pro" panose="020B0504020101020102" pitchFamily="34" charset="0"/>
              </a:defRPr>
            </a:lvl1pPr>
          </a:lstStyle>
          <a:p>
            <a:fld id="{94B828E8-DDD6-6646-B3BF-6A136B3C0F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932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43960" y="2475571"/>
            <a:ext cx="5721285" cy="2520175"/>
          </a:xfrm>
          <a:prstGeom prst="rect">
            <a:avLst/>
          </a:prstGeom>
        </p:spPr>
        <p:txBody>
          <a:bodyPr wrap="square" anchor="ctr"/>
          <a:lstStyle>
            <a:lvl1pPr algn="r">
              <a:lnSpc>
                <a:spcPct val="90000"/>
              </a:lnSpc>
              <a:defRPr sz="55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67" y="1056564"/>
            <a:ext cx="4185220" cy="483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95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472975" cy="6991815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43960" y="2475571"/>
            <a:ext cx="5721285" cy="2520175"/>
          </a:xfrm>
          <a:prstGeom prst="rect">
            <a:avLst/>
          </a:prstGeom>
        </p:spPr>
        <p:txBody>
          <a:bodyPr wrap="square" anchor="ctr"/>
          <a:lstStyle>
            <a:lvl1pPr algn="r">
              <a:lnSpc>
                <a:spcPct val="90000"/>
              </a:lnSpc>
              <a:defRPr sz="5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211" y="5577681"/>
            <a:ext cx="1854639" cy="10396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383" y="5847979"/>
            <a:ext cx="929547" cy="40171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4108073" y="6426838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GB" sz="800" dirty="0" err="1">
                <a:solidFill>
                  <a:schemeClr val="tx1"/>
                </a:solidFill>
              </a:rPr>
              <a:t>ReTHINK</a:t>
            </a:r>
            <a:r>
              <a:rPr lang="en-GB" sz="800" dirty="0">
                <a:solidFill>
                  <a:schemeClr val="tx1"/>
                </a:solidFill>
              </a:rPr>
              <a:t> TV MARKETING FORUM 2016 | 30 NOVEMBER 2016,</a:t>
            </a:r>
            <a:r>
              <a:rPr lang="en-GB" sz="800" baseline="0" dirty="0">
                <a:solidFill>
                  <a:schemeClr val="tx1"/>
                </a:solidFill>
              </a:rPr>
              <a:t> Sydney </a:t>
            </a:r>
            <a:endParaRPr lang="en-GB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434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842"/>
            <a:ext cx="12472975" cy="699181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43960" y="2475571"/>
            <a:ext cx="5721285" cy="2520175"/>
          </a:xfrm>
          <a:prstGeom prst="rect">
            <a:avLst/>
          </a:prstGeom>
        </p:spPr>
        <p:txBody>
          <a:bodyPr wrap="square" anchor="ctr"/>
          <a:lstStyle>
            <a:lvl1pPr algn="r">
              <a:lnSpc>
                <a:spcPct val="90000"/>
              </a:lnSpc>
              <a:defRPr sz="55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4186134" y="6546221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GB" sz="800" dirty="0" err="1">
                <a:solidFill>
                  <a:schemeClr val="bg1"/>
                </a:solidFill>
              </a:rPr>
              <a:t>ReTHINK</a:t>
            </a:r>
            <a:r>
              <a:rPr lang="en-GB" sz="800" dirty="0">
                <a:solidFill>
                  <a:schemeClr val="bg1"/>
                </a:solidFill>
              </a:rPr>
              <a:t> TV MARKETING FORUM 2016 | 30 NOVEMBER 2016,</a:t>
            </a:r>
            <a:r>
              <a:rPr lang="en-GB" sz="800" baseline="0" dirty="0">
                <a:solidFill>
                  <a:schemeClr val="bg1"/>
                </a:solidFill>
              </a:rPr>
              <a:t> Sydney </a:t>
            </a:r>
            <a:endParaRPr lang="en-GB" sz="8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235" y="5845308"/>
            <a:ext cx="1854639" cy="10396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366" y="6115605"/>
            <a:ext cx="905588" cy="39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46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843"/>
            <a:ext cx="12491633" cy="700227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85172" y="1449659"/>
            <a:ext cx="5721285" cy="3356517"/>
          </a:xfrm>
          <a:prstGeom prst="rect">
            <a:avLst/>
          </a:prstGeom>
        </p:spPr>
        <p:txBody>
          <a:bodyPr wrap="square" anchor="ctr"/>
          <a:lstStyle>
            <a:lvl1pPr algn="ctr">
              <a:lnSpc>
                <a:spcPct val="90000"/>
              </a:lnSpc>
              <a:defRPr sz="3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25" y="5845308"/>
            <a:ext cx="1854639" cy="10396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56" y="6115605"/>
            <a:ext cx="905588" cy="39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94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20" y="-63292"/>
            <a:ext cx="12628632" cy="707907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389681" y="2216156"/>
            <a:ext cx="4238727" cy="2520175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lvl1pPr algn="l">
              <a:lnSpc>
                <a:spcPct val="90000"/>
              </a:lnSpc>
              <a:defRPr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596900" y="656195"/>
            <a:ext cx="5476537" cy="5071745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600"/>
              </a:spcBef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800"/>
              </a:spcBef>
              <a:buFont typeface="Museo Sans For Dell" pitchFamily="2" charset="0"/>
              <a:buChar char="–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8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800"/>
              </a:spcBef>
              <a:defRPr sz="1800">
                <a:solidFill>
                  <a:schemeClr val="bg2"/>
                </a:solidFill>
                <a:latin typeface="Museo Sans For Dell" pitchFamily="2" charset="0"/>
              </a:defRPr>
            </a:lvl4pPr>
            <a:lvl5pPr>
              <a:spcBef>
                <a:spcPts val="800"/>
              </a:spcBef>
              <a:defRPr sz="1800">
                <a:solidFill>
                  <a:schemeClr val="bg2"/>
                </a:solidFill>
                <a:latin typeface="Museo Sans For Dell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15" name="Straight Connector 14"/>
          <p:cNvCxnSpPr>
            <a:cxnSpLocks noChangeShapeType="1"/>
          </p:cNvCxnSpPr>
          <p:nvPr userDrawn="1"/>
        </p:nvCxnSpPr>
        <p:spPr bwMode="auto">
          <a:xfrm>
            <a:off x="596900" y="6172201"/>
            <a:ext cx="6528729" cy="0"/>
          </a:xfrm>
          <a:prstGeom prst="line">
            <a:avLst/>
          </a:prstGeom>
          <a:noFill/>
          <a:ln w="9525">
            <a:solidFill>
              <a:srgbClr val="AAAAAA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3999989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63292"/>
            <a:ext cx="12944652" cy="707907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20" y="-63292"/>
            <a:ext cx="12628632" cy="707907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389681" y="2216156"/>
            <a:ext cx="4238727" cy="2520175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lvl1pPr algn="l">
              <a:lnSpc>
                <a:spcPct val="90000"/>
              </a:lnSpc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596900" y="656195"/>
            <a:ext cx="5476537" cy="5071745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600"/>
              </a:spcBef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800"/>
              </a:spcBef>
              <a:buFont typeface="Museo Sans For Dell" pitchFamily="2" charset="0"/>
              <a:buChar char="–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800"/>
              </a:spcBef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800"/>
              </a:spcBef>
              <a:defRPr sz="1800">
                <a:solidFill>
                  <a:schemeClr val="bg2"/>
                </a:solidFill>
                <a:latin typeface="Museo Sans For Dell" pitchFamily="2" charset="0"/>
              </a:defRPr>
            </a:lvl4pPr>
            <a:lvl5pPr>
              <a:spcBef>
                <a:spcPts val="800"/>
              </a:spcBef>
              <a:defRPr sz="1800">
                <a:solidFill>
                  <a:schemeClr val="bg2"/>
                </a:solidFill>
                <a:latin typeface="Museo Sans For Dell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13" name="Straight Connector 12"/>
          <p:cNvCxnSpPr>
            <a:cxnSpLocks noChangeShapeType="1"/>
          </p:cNvCxnSpPr>
          <p:nvPr userDrawn="1"/>
        </p:nvCxnSpPr>
        <p:spPr bwMode="auto">
          <a:xfrm>
            <a:off x="596900" y="6172201"/>
            <a:ext cx="6528729" cy="0"/>
          </a:xfrm>
          <a:prstGeom prst="line">
            <a:avLst/>
          </a:prstGeom>
          <a:noFill/>
          <a:ln w="9525">
            <a:solidFill>
              <a:srgbClr val="AAAAAA"/>
            </a:solidFill>
            <a:round/>
            <a:headEnd/>
            <a:tailEnd/>
          </a:ln>
        </p:spPr>
      </p:cxnSp>
      <p:sp>
        <p:nvSpPr>
          <p:cNvPr id="14" name="TextBox 13"/>
          <p:cNvSpPr txBox="1"/>
          <p:nvPr userDrawn="1"/>
        </p:nvSpPr>
        <p:spPr>
          <a:xfrm>
            <a:off x="-328651" y="6359818"/>
            <a:ext cx="75390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b="1" dirty="0" err="1">
                <a:solidFill>
                  <a:srgbClr val="CC5400"/>
                </a:solidFill>
              </a:rPr>
              <a:t>Re</a:t>
            </a:r>
            <a:r>
              <a:rPr lang="en-GB" sz="900" b="1" dirty="0" err="1">
                <a:solidFill>
                  <a:srgbClr val="1497C6"/>
                </a:solidFill>
              </a:rPr>
              <a:t>THINK</a:t>
            </a:r>
            <a:r>
              <a:rPr lang="en-GB" sz="900" b="1" dirty="0">
                <a:solidFill>
                  <a:schemeClr val="bg1"/>
                </a:solidFill>
              </a:rPr>
              <a:t> TV </a:t>
            </a:r>
            <a:r>
              <a:rPr lang="en-GB" sz="900" dirty="0">
                <a:solidFill>
                  <a:schemeClr val="bg1"/>
                </a:solidFill>
              </a:rPr>
              <a:t>MARKETING FORUM 2016 | 30 NOVEMBER 2016,</a:t>
            </a:r>
            <a:r>
              <a:rPr lang="en-GB" sz="900" baseline="0" dirty="0">
                <a:solidFill>
                  <a:schemeClr val="bg1"/>
                </a:solidFill>
              </a:rPr>
              <a:t> Sydney </a:t>
            </a:r>
            <a:endParaRPr lang="en-GB" sz="9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6279554"/>
            <a:ext cx="905588" cy="39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52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92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156" y="0"/>
            <a:ext cx="12185844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0070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4786B-81DD-432F-9D51-3F82584E9A27}" type="datetimeFigureOut">
              <a:rPr lang="en-GB" smtClean="0"/>
              <a:t>25/03/2019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BAAC8-D2F2-4B3F-B5B3-D3B993BC0C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1692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48" r:id="rId3"/>
    <p:sldLayoutId id="2147483859" r:id="rId4"/>
    <p:sldLayoutId id="2147483860" r:id="rId5"/>
    <p:sldLayoutId id="2147483864" r:id="rId6"/>
    <p:sldLayoutId id="2147483865" r:id="rId7"/>
    <p:sldLayoutId id="2147483861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66" r:id="rId14"/>
    <p:sldLayoutId id="2147483869" r:id="rId15"/>
    <p:sldLayoutId id="2147483868" r:id="rId16"/>
    <p:sldLayoutId id="2147483872" r:id="rId17"/>
    <p:sldLayoutId id="2147483874" r:id="rId18"/>
    <p:sldLayoutId id="214748387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2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13" Type="http://schemas.openxmlformats.org/officeDocument/2006/relationships/image" Target="../media/image46.emf"/><Relationship Id="rId3" Type="http://schemas.openxmlformats.org/officeDocument/2006/relationships/image" Target="../media/image42.jpeg"/><Relationship Id="rId7" Type="http://schemas.openxmlformats.org/officeDocument/2006/relationships/image" Target="../media/image47.emf"/><Relationship Id="rId12" Type="http://schemas.openxmlformats.org/officeDocument/2006/relationships/image" Target="../media/image5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emf"/><Relationship Id="rId11" Type="http://schemas.openxmlformats.org/officeDocument/2006/relationships/image" Target="../media/image51.png"/><Relationship Id="rId5" Type="http://schemas.openxmlformats.org/officeDocument/2006/relationships/image" Target="../media/image44.emf"/><Relationship Id="rId10" Type="http://schemas.openxmlformats.org/officeDocument/2006/relationships/image" Target="../media/image50.emf"/><Relationship Id="rId4" Type="http://schemas.openxmlformats.org/officeDocument/2006/relationships/image" Target="../media/image43.emf"/><Relationship Id="rId9" Type="http://schemas.openxmlformats.org/officeDocument/2006/relationships/image" Target="../media/image4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52.png"/><Relationship Id="rId9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2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4.png"/><Relationship Id="rId5" Type="http://schemas.openxmlformats.org/officeDocument/2006/relationships/image" Target="../media/image67.png"/><Relationship Id="rId4" Type="http://schemas.openxmlformats.org/officeDocument/2006/relationships/image" Target="../media/image53.png"/><Relationship Id="rId9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2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4.png"/><Relationship Id="rId5" Type="http://schemas.openxmlformats.org/officeDocument/2006/relationships/image" Target="../media/image67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2.tiff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2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4.png"/><Relationship Id="rId5" Type="http://schemas.openxmlformats.org/officeDocument/2006/relationships/image" Target="../media/image67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chart" Target="../charts/char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3.png"/><Relationship Id="rId5" Type="http://schemas.openxmlformats.org/officeDocument/2006/relationships/image" Target="../media/image84.png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34" Type="http://schemas.openxmlformats.org/officeDocument/2006/relationships/image" Target="../media/image35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jpeg"/><Relationship Id="rId3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png"/><Relationship Id="rId37" Type="http://schemas.openxmlformats.org/officeDocument/2006/relationships/image" Target="../media/image38.jp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36" Type="http://schemas.openxmlformats.org/officeDocument/2006/relationships/image" Target="../media/image37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tiff"/><Relationship Id="rId3" Type="http://schemas.openxmlformats.org/officeDocument/2006/relationships/image" Target="../media/image41.jpe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4.emf"/><Relationship Id="rId4" Type="http://schemas.openxmlformats.org/officeDocument/2006/relationships/image" Target="../media/image43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7.png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6.pn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9.xml"/><Relationship Id="rId4" Type="http://schemas.openxmlformats.org/officeDocument/2006/relationships/chart" Target="../charts/char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9.xml"/><Relationship Id="rId4" Type="http://schemas.openxmlformats.org/officeDocument/2006/relationships/chart" Target="../charts/char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9.xml"/><Relationship Id="rId4" Type="http://schemas.openxmlformats.org/officeDocument/2006/relationships/chart" Target="../charts/char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9.xml"/><Relationship Id="rId4" Type="http://schemas.openxmlformats.org/officeDocument/2006/relationships/chart" Target="../charts/char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2.jpeg"/><Relationship Id="rId7" Type="http://schemas.openxmlformats.org/officeDocument/2006/relationships/image" Target="../media/image46.emf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emf"/><Relationship Id="rId11" Type="http://schemas.openxmlformats.org/officeDocument/2006/relationships/image" Target="../media/image50.emf"/><Relationship Id="rId5" Type="http://schemas.openxmlformats.org/officeDocument/2006/relationships/image" Target="../media/image44.emf"/><Relationship Id="rId10" Type="http://schemas.openxmlformats.org/officeDocument/2006/relationships/image" Target="../media/image49.emf"/><Relationship Id="rId4" Type="http://schemas.openxmlformats.org/officeDocument/2006/relationships/image" Target="../media/image43.emf"/><Relationship Id="rId9" Type="http://schemas.openxmlformats.org/officeDocument/2006/relationships/image" Target="../media/image48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324350" y="0"/>
            <a:ext cx="786765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4906090" y="3337139"/>
            <a:ext cx="609600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75000"/>
              </a:lnSpc>
            </a:pPr>
            <a:endParaRPr lang="en-US" sz="6000" b="1" dirty="0">
              <a:ln>
                <a:solidFill>
                  <a:srgbClr val="B5BD00"/>
                </a:solidFill>
              </a:ln>
              <a:solidFill>
                <a:srgbClr val="B5BD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sym typeface="Gill Sans" charset="0"/>
            </a:endParaRPr>
          </a:p>
          <a:p>
            <a:pPr>
              <a:lnSpc>
                <a:spcPct val="75000"/>
              </a:lnSpc>
            </a:pPr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sym typeface="Gill Sans" charset="0"/>
              </a:rPr>
              <a:t>Professor Karen Nelson-Field</a:t>
            </a:r>
          </a:p>
        </p:txBody>
      </p:sp>
      <p:sp>
        <p:nvSpPr>
          <p:cNvPr id="9" name="Rectangle 8"/>
          <p:cNvSpPr/>
          <p:nvPr/>
        </p:nvSpPr>
        <p:spPr>
          <a:xfrm>
            <a:off x="2115784" y="1904021"/>
            <a:ext cx="184731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sz="2520" b="1" dirty="0">
              <a:solidFill>
                <a:schemeClr val="bg1"/>
              </a:solidFill>
              <a:latin typeface="Apple SD Gothic Neo Heavy" charset="-127"/>
              <a:ea typeface="Apple SD Gothic Neo Heavy" charset="-127"/>
              <a:cs typeface="Apple SD Gothic Neo Heavy" charset="-127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06090" y="1091489"/>
            <a:ext cx="670416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en-US" sz="7200" b="1" dirty="0">
                <a:ln>
                  <a:solidFill>
                    <a:srgbClr val="B5BD00"/>
                  </a:solidFill>
                </a:ln>
                <a:solidFill>
                  <a:srgbClr val="B5BD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sym typeface="Gill Sans" charset="0"/>
              </a:rPr>
              <a:t>NOT ALL REACH IS EQUAL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34" y="504552"/>
            <a:ext cx="28575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83562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01980" y="1958740"/>
            <a:ext cx="1113282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+mn-lt"/>
              </a:rPr>
              <a:t>What does this mean for</a:t>
            </a:r>
          </a:p>
          <a:p>
            <a:pPr algn="ctr"/>
            <a:r>
              <a:rPr lang="en-US" sz="8800" b="1" dirty="0">
                <a:solidFill>
                  <a:srgbClr val="B5BD00"/>
                </a:solidFill>
                <a:latin typeface="+mn-lt"/>
              </a:rPr>
              <a:t>PRODUCT CHOICE</a:t>
            </a:r>
          </a:p>
        </p:txBody>
      </p:sp>
    </p:spTree>
    <p:extLst>
      <p:ext uri="{BB962C8B-B14F-4D97-AF65-F5344CB8AC3E}">
        <p14:creationId xmlns:p14="http://schemas.microsoft.com/office/powerpoint/2010/main" val="188403369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 txBox="1">
            <a:spLocks noChangeArrowheads="1"/>
          </p:cNvSpPr>
          <p:nvPr/>
        </p:nvSpPr>
        <p:spPr bwMode="auto">
          <a:xfrm>
            <a:off x="423669" y="16621"/>
            <a:ext cx="11877532" cy="1388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1pPr>
            <a:lvl2pPr defTabSz="4572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2pPr>
            <a:lvl3pPr defTabSz="4572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3pPr>
            <a:lvl4pPr defTabSz="4572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4pPr>
            <a:lvl5pPr defTabSz="4572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5pPr>
            <a:lvl6pPr indent="-457200" defTabSz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6pPr>
            <a:lvl7pPr indent="-457200" defTabSz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7pPr>
            <a:lvl8pPr indent="-457200" defTabSz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8pPr>
            <a:lvl9pPr indent="-457200" defTabSz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Discrete Choice and STAS; a powerful combination.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Both Gold Standard (empirically) in their own right.</a:t>
            </a:r>
            <a:endParaRPr lang="en-GB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/>
          </p:nvPr>
        </p:nvGraphicFramePr>
        <p:xfrm>
          <a:off x="6362435" y="2808792"/>
          <a:ext cx="5136594" cy="2691536"/>
        </p:xfrm>
        <a:graphic>
          <a:graphicData uri="http://schemas.openxmlformats.org/drawingml/2006/table">
            <a:tbl>
              <a:tblPr/>
              <a:tblGrid>
                <a:gridCol w="26814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23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3287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64291">
                <a:tc>
                  <a:txBody>
                    <a:bodyPr/>
                    <a:lstStyle/>
                    <a:p>
                      <a:pPr marL="0" marR="0" lvl="0" indent="0" algn="l" defTabSz="584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  <a:sym typeface="Gill Sans" charset="0"/>
                      </a:endParaRPr>
                    </a:p>
                  </a:txBody>
                  <a:tcPr marL="64292" marR="64292" marT="32146" marB="32146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5BD00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400"/>
                        </a:spcBef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MS PGothic" charset="-128"/>
                          <a:cs typeface="Gill Sans" charset="0"/>
                          <a:sym typeface="Gill Sans" charset="0"/>
                        </a:defRPr>
                      </a:lvl1pPr>
                      <a:lvl2pPr indent="228600">
                        <a:spcBef>
                          <a:spcPts val="2400"/>
                        </a:spcBef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indent="457200">
                        <a:spcBef>
                          <a:spcPts val="2400"/>
                        </a:spcBef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indent="685800">
                        <a:spcBef>
                          <a:spcPts val="2400"/>
                        </a:spcBef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indent="914400">
                        <a:spcBef>
                          <a:spcPts val="2400"/>
                        </a:spcBef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indent="914400" defTabSz="584200" eaLnBrk="0" fontAlgn="base" hangingPunct="0">
                        <a:spcBef>
                          <a:spcPts val="2400"/>
                        </a:spcBef>
                        <a:spcAft>
                          <a:spcPct val="0"/>
                        </a:spcAft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indent="914400" defTabSz="584200" eaLnBrk="0" fontAlgn="base" hangingPunct="0">
                        <a:spcBef>
                          <a:spcPts val="2400"/>
                        </a:spcBef>
                        <a:spcAft>
                          <a:spcPct val="0"/>
                        </a:spcAft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indent="914400" defTabSz="584200" eaLnBrk="0" fontAlgn="base" hangingPunct="0">
                        <a:spcBef>
                          <a:spcPts val="2400"/>
                        </a:spcBef>
                        <a:spcAft>
                          <a:spcPct val="0"/>
                        </a:spcAft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indent="914400" defTabSz="584200" eaLnBrk="0" fontAlgn="base" hangingPunct="0">
                        <a:spcBef>
                          <a:spcPts val="2400"/>
                        </a:spcBef>
                        <a:spcAft>
                          <a:spcPct val="0"/>
                        </a:spcAft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ctr" defTabSz="584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Gill Sans" charset="0"/>
                        </a:rPr>
                        <a:t>Not Exposed</a:t>
                      </a:r>
                    </a:p>
                  </a:txBody>
                  <a:tcPr marL="64292" marR="64292" marT="32146" marB="3214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5BD00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400"/>
                        </a:spcBef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MS PGothic" charset="-128"/>
                          <a:cs typeface="Gill Sans" charset="0"/>
                          <a:sym typeface="Gill Sans" charset="0"/>
                        </a:defRPr>
                      </a:lvl1pPr>
                      <a:lvl2pPr indent="228600">
                        <a:spcBef>
                          <a:spcPts val="2400"/>
                        </a:spcBef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indent="457200">
                        <a:spcBef>
                          <a:spcPts val="2400"/>
                        </a:spcBef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indent="685800">
                        <a:spcBef>
                          <a:spcPts val="2400"/>
                        </a:spcBef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indent="914400">
                        <a:spcBef>
                          <a:spcPts val="2400"/>
                        </a:spcBef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indent="914400" defTabSz="584200" eaLnBrk="0" fontAlgn="base" hangingPunct="0">
                        <a:spcBef>
                          <a:spcPts val="2400"/>
                        </a:spcBef>
                        <a:spcAft>
                          <a:spcPct val="0"/>
                        </a:spcAft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indent="914400" defTabSz="584200" eaLnBrk="0" fontAlgn="base" hangingPunct="0">
                        <a:spcBef>
                          <a:spcPts val="2400"/>
                        </a:spcBef>
                        <a:spcAft>
                          <a:spcPct val="0"/>
                        </a:spcAft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indent="914400" defTabSz="584200" eaLnBrk="0" fontAlgn="base" hangingPunct="0">
                        <a:spcBef>
                          <a:spcPts val="2400"/>
                        </a:spcBef>
                        <a:spcAft>
                          <a:spcPct val="0"/>
                        </a:spcAft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indent="914400" defTabSz="584200" eaLnBrk="0" fontAlgn="base" hangingPunct="0">
                        <a:spcBef>
                          <a:spcPts val="2400"/>
                        </a:spcBef>
                        <a:spcAft>
                          <a:spcPct val="0"/>
                        </a:spcAft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ctr" defTabSz="584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Gill Sans" charset="0"/>
                        </a:rPr>
                        <a:t>Exposed</a:t>
                      </a:r>
                    </a:p>
                  </a:txBody>
                  <a:tcPr marL="64292" marR="64292" marT="32146" marB="3214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5BD00">
                        <a:alpha val="6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0041">
                <a:tc>
                  <a:txBody>
                    <a:bodyPr/>
                    <a:lstStyle/>
                    <a:p>
                      <a:pPr marL="0" marR="0" lvl="0" indent="0" algn="l" defTabSz="5842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Gill Sans" charset="0"/>
                        </a:rPr>
                        <a:t>Did Buy</a:t>
                      </a:r>
                    </a:p>
                  </a:txBody>
                  <a:tcPr marL="64292" marR="64292" marT="32146" marB="32146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400"/>
                        </a:spcBef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MS PGothic" charset="-128"/>
                          <a:cs typeface="Gill Sans" charset="0"/>
                          <a:sym typeface="Gill Sans" charset="0"/>
                        </a:defRPr>
                      </a:lvl1pPr>
                      <a:lvl2pPr indent="228600">
                        <a:spcBef>
                          <a:spcPts val="2400"/>
                        </a:spcBef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indent="457200">
                        <a:spcBef>
                          <a:spcPts val="2400"/>
                        </a:spcBef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indent="685800">
                        <a:spcBef>
                          <a:spcPts val="2400"/>
                        </a:spcBef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indent="914400">
                        <a:spcBef>
                          <a:spcPts val="2400"/>
                        </a:spcBef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indent="914400" defTabSz="584200" eaLnBrk="0" fontAlgn="base" hangingPunct="0">
                        <a:spcBef>
                          <a:spcPts val="2400"/>
                        </a:spcBef>
                        <a:spcAft>
                          <a:spcPct val="0"/>
                        </a:spcAft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indent="914400" defTabSz="584200" eaLnBrk="0" fontAlgn="base" hangingPunct="0">
                        <a:spcBef>
                          <a:spcPts val="2400"/>
                        </a:spcBef>
                        <a:spcAft>
                          <a:spcPct val="0"/>
                        </a:spcAft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indent="914400" defTabSz="584200" eaLnBrk="0" fontAlgn="base" hangingPunct="0">
                        <a:spcBef>
                          <a:spcPts val="2400"/>
                        </a:spcBef>
                        <a:spcAft>
                          <a:spcPct val="0"/>
                        </a:spcAft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indent="914400" defTabSz="584200" eaLnBrk="0" fontAlgn="base" hangingPunct="0">
                        <a:spcBef>
                          <a:spcPts val="2400"/>
                        </a:spcBef>
                        <a:spcAft>
                          <a:spcPct val="0"/>
                        </a:spcAft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ctr" defTabSz="5842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Gill Sans" charset="0"/>
                        </a:rPr>
                        <a:t>36%</a:t>
                      </a:r>
                    </a:p>
                  </a:txBody>
                  <a:tcPr marL="64292" marR="64292" marT="32146" marB="3214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400"/>
                        </a:spcBef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MS PGothic" charset="-128"/>
                          <a:cs typeface="Gill Sans" charset="0"/>
                          <a:sym typeface="Gill Sans" charset="0"/>
                        </a:defRPr>
                      </a:lvl1pPr>
                      <a:lvl2pPr indent="228600">
                        <a:spcBef>
                          <a:spcPts val="2400"/>
                        </a:spcBef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indent="457200">
                        <a:spcBef>
                          <a:spcPts val="2400"/>
                        </a:spcBef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indent="685800">
                        <a:spcBef>
                          <a:spcPts val="2400"/>
                        </a:spcBef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indent="914400">
                        <a:spcBef>
                          <a:spcPts val="2400"/>
                        </a:spcBef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indent="914400" defTabSz="584200" eaLnBrk="0" fontAlgn="base" hangingPunct="0">
                        <a:spcBef>
                          <a:spcPts val="2400"/>
                        </a:spcBef>
                        <a:spcAft>
                          <a:spcPct val="0"/>
                        </a:spcAft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indent="914400" defTabSz="584200" eaLnBrk="0" fontAlgn="base" hangingPunct="0">
                        <a:spcBef>
                          <a:spcPts val="2400"/>
                        </a:spcBef>
                        <a:spcAft>
                          <a:spcPct val="0"/>
                        </a:spcAft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indent="914400" defTabSz="584200" eaLnBrk="0" fontAlgn="base" hangingPunct="0">
                        <a:spcBef>
                          <a:spcPts val="2400"/>
                        </a:spcBef>
                        <a:spcAft>
                          <a:spcPct val="0"/>
                        </a:spcAft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indent="914400" defTabSz="584200" eaLnBrk="0" fontAlgn="base" hangingPunct="0">
                        <a:spcBef>
                          <a:spcPts val="2400"/>
                        </a:spcBef>
                        <a:spcAft>
                          <a:spcPct val="0"/>
                        </a:spcAft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ctr" defTabSz="5842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Gill Sans" charset="0"/>
                        </a:rPr>
                        <a:t>42%</a:t>
                      </a:r>
                    </a:p>
                  </a:txBody>
                  <a:tcPr marL="64292" marR="64292" marT="32146" marB="3214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0041">
                <a:tc>
                  <a:txBody>
                    <a:bodyPr/>
                    <a:lstStyle/>
                    <a:p>
                      <a:pPr marL="0" marR="0" lvl="0" indent="0" algn="l" defTabSz="5842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Gill Sans" charset="0"/>
                        </a:rPr>
                        <a:t>Did NOT Buy</a:t>
                      </a:r>
                    </a:p>
                  </a:txBody>
                  <a:tcPr marL="64292" marR="64292" marT="32146" marB="32146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400"/>
                        </a:spcBef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MS PGothic" charset="-128"/>
                          <a:cs typeface="Gill Sans" charset="0"/>
                          <a:sym typeface="Gill Sans" charset="0"/>
                        </a:defRPr>
                      </a:lvl1pPr>
                      <a:lvl2pPr indent="228600">
                        <a:spcBef>
                          <a:spcPts val="2400"/>
                        </a:spcBef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indent="457200">
                        <a:spcBef>
                          <a:spcPts val="2400"/>
                        </a:spcBef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indent="685800">
                        <a:spcBef>
                          <a:spcPts val="2400"/>
                        </a:spcBef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indent="914400">
                        <a:spcBef>
                          <a:spcPts val="2400"/>
                        </a:spcBef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indent="914400" defTabSz="584200" eaLnBrk="0" fontAlgn="base" hangingPunct="0">
                        <a:spcBef>
                          <a:spcPts val="2400"/>
                        </a:spcBef>
                        <a:spcAft>
                          <a:spcPct val="0"/>
                        </a:spcAft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indent="914400" defTabSz="584200" eaLnBrk="0" fontAlgn="base" hangingPunct="0">
                        <a:spcBef>
                          <a:spcPts val="2400"/>
                        </a:spcBef>
                        <a:spcAft>
                          <a:spcPct val="0"/>
                        </a:spcAft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indent="914400" defTabSz="584200" eaLnBrk="0" fontAlgn="base" hangingPunct="0">
                        <a:spcBef>
                          <a:spcPts val="2400"/>
                        </a:spcBef>
                        <a:spcAft>
                          <a:spcPct val="0"/>
                        </a:spcAft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indent="914400" defTabSz="584200" eaLnBrk="0" fontAlgn="base" hangingPunct="0">
                        <a:spcBef>
                          <a:spcPts val="2400"/>
                        </a:spcBef>
                        <a:spcAft>
                          <a:spcPct val="0"/>
                        </a:spcAft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ctr" defTabSz="5842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Gill Sans" charset="0"/>
                        </a:rPr>
                        <a:t>64%</a:t>
                      </a:r>
                    </a:p>
                  </a:txBody>
                  <a:tcPr marL="64292" marR="64292" marT="32146" marB="3214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400"/>
                        </a:spcBef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MS PGothic" charset="-128"/>
                          <a:cs typeface="Gill Sans" charset="0"/>
                          <a:sym typeface="Gill Sans" charset="0"/>
                        </a:defRPr>
                      </a:lvl1pPr>
                      <a:lvl2pPr indent="228600">
                        <a:spcBef>
                          <a:spcPts val="2400"/>
                        </a:spcBef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indent="457200">
                        <a:spcBef>
                          <a:spcPts val="2400"/>
                        </a:spcBef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indent="685800">
                        <a:spcBef>
                          <a:spcPts val="2400"/>
                        </a:spcBef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indent="914400">
                        <a:spcBef>
                          <a:spcPts val="2400"/>
                        </a:spcBef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indent="914400" defTabSz="584200" eaLnBrk="0" fontAlgn="base" hangingPunct="0">
                        <a:spcBef>
                          <a:spcPts val="2400"/>
                        </a:spcBef>
                        <a:spcAft>
                          <a:spcPct val="0"/>
                        </a:spcAft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indent="914400" defTabSz="584200" eaLnBrk="0" fontAlgn="base" hangingPunct="0">
                        <a:spcBef>
                          <a:spcPts val="2400"/>
                        </a:spcBef>
                        <a:spcAft>
                          <a:spcPct val="0"/>
                        </a:spcAft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indent="914400" defTabSz="584200" eaLnBrk="0" fontAlgn="base" hangingPunct="0">
                        <a:spcBef>
                          <a:spcPts val="2400"/>
                        </a:spcBef>
                        <a:spcAft>
                          <a:spcPct val="0"/>
                        </a:spcAft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indent="914400" defTabSz="584200" eaLnBrk="0" fontAlgn="base" hangingPunct="0">
                        <a:spcBef>
                          <a:spcPts val="2400"/>
                        </a:spcBef>
                        <a:spcAft>
                          <a:spcPct val="0"/>
                        </a:spcAft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ctr" defTabSz="5842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Gill Sans" charset="0"/>
                        </a:rPr>
                        <a:t>58%</a:t>
                      </a:r>
                    </a:p>
                  </a:txBody>
                  <a:tcPr marL="64292" marR="64292" marT="32146" marB="3214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3317">
                <a:tc>
                  <a:txBody>
                    <a:bodyPr/>
                    <a:lstStyle/>
                    <a:p>
                      <a:pPr marL="0" marR="0" lvl="0" indent="0" algn="l" defTabSz="5842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Gill Sans" charset="0"/>
                        </a:rPr>
                        <a:t>Total</a:t>
                      </a:r>
                    </a:p>
                  </a:txBody>
                  <a:tcPr marL="64292" marR="64292" marT="32146" marB="3214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400"/>
                        </a:spcBef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MS PGothic" charset="-128"/>
                          <a:cs typeface="Gill Sans" charset="0"/>
                          <a:sym typeface="Gill Sans" charset="0"/>
                        </a:defRPr>
                      </a:lvl1pPr>
                      <a:lvl2pPr indent="228600">
                        <a:spcBef>
                          <a:spcPts val="2400"/>
                        </a:spcBef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indent="457200">
                        <a:spcBef>
                          <a:spcPts val="2400"/>
                        </a:spcBef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indent="685800">
                        <a:spcBef>
                          <a:spcPts val="2400"/>
                        </a:spcBef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indent="914400">
                        <a:spcBef>
                          <a:spcPts val="2400"/>
                        </a:spcBef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indent="914400" defTabSz="584200" eaLnBrk="0" fontAlgn="base" hangingPunct="0">
                        <a:spcBef>
                          <a:spcPts val="2400"/>
                        </a:spcBef>
                        <a:spcAft>
                          <a:spcPct val="0"/>
                        </a:spcAft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indent="914400" defTabSz="584200" eaLnBrk="0" fontAlgn="base" hangingPunct="0">
                        <a:spcBef>
                          <a:spcPts val="2400"/>
                        </a:spcBef>
                        <a:spcAft>
                          <a:spcPct val="0"/>
                        </a:spcAft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indent="914400" defTabSz="584200" eaLnBrk="0" fontAlgn="base" hangingPunct="0">
                        <a:spcBef>
                          <a:spcPts val="2400"/>
                        </a:spcBef>
                        <a:spcAft>
                          <a:spcPct val="0"/>
                        </a:spcAft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indent="914400" defTabSz="584200" eaLnBrk="0" fontAlgn="base" hangingPunct="0">
                        <a:spcBef>
                          <a:spcPts val="2400"/>
                        </a:spcBef>
                        <a:spcAft>
                          <a:spcPct val="0"/>
                        </a:spcAft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ctr" defTabSz="5842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Gill Sans" charset="0"/>
                        </a:rPr>
                        <a:t>100%</a:t>
                      </a:r>
                    </a:p>
                  </a:txBody>
                  <a:tcPr marL="64292" marR="64292" marT="32146" marB="32146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400"/>
                        </a:spcBef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MS PGothic" charset="-128"/>
                          <a:cs typeface="Gill Sans" charset="0"/>
                          <a:sym typeface="Gill Sans" charset="0"/>
                        </a:defRPr>
                      </a:lvl1pPr>
                      <a:lvl2pPr indent="228600">
                        <a:spcBef>
                          <a:spcPts val="2400"/>
                        </a:spcBef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2pPr>
                      <a:lvl3pPr indent="457200">
                        <a:spcBef>
                          <a:spcPts val="2400"/>
                        </a:spcBef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3pPr>
                      <a:lvl4pPr indent="685800">
                        <a:spcBef>
                          <a:spcPts val="2400"/>
                        </a:spcBef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4pPr>
                      <a:lvl5pPr indent="914400">
                        <a:spcBef>
                          <a:spcPts val="2400"/>
                        </a:spcBef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5pPr>
                      <a:lvl6pPr indent="914400" defTabSz="584200" eaLnBrk="0" fontAlgn="base" hangingPunct="0">
                        <a:spcBef>
                          <a:spcPts val="2400"/>
                        </a:spcBef>
                        <a:spcAft>
                          <a:spcPct val="0"/>
                        </a:spcAft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6pPr>
                      <a:lvl7pPr indent="914400" defTabSz="584200" eaLnBrk="0" fontAlgn="base" hangingPunct="0">
                        <a:spcBef>
                          <a:spcPts val="2400"/>
                        </a:spcBef>
                        <a:spcAft>
                          <a:spcPct val="0"/>
                        </a:spcAft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7pPr>
                      <a:lvl8pPr indent="914400" defTabSz="584200" eaLnBrk="0" fontAlgn="base" hangingPunct="0">
                        <a:spcBef>
                          <a:spcPts val="2400"/>
                        </a:spcBef>
                        <a:spcAft>
                          <a:spcPct val="0"/>
                        </a:spcAft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8pPr>
                      <a:lvl9pPr indent="914400" defTabSz="584200" eaLnBrk="0" fontAlgn="base" hangingPunct="0">
                        <a:spcBef>
                          <a:spcPts val="2400"/>
                        </a:spcBef>
                        <a:spcAft>
                          <a:spcPct val="0"/>
                        </a:spcAft>
                        <a:buSzPct val="171000"/>
                        <a:defRPr sz="3800">
                          <a:solidFill>
                            <a:schemeClr val="tx1"/>
                          </a:solidFill>
                          <a:latin typeface="Gill Sans" charset="0"/>
                          <a:ea typeface="Gill Sans" charset="0"/>
                          <a:cs typeface="Gill Sans" charset="0"/>
                          <a:sym typeface="Gill Sans" charset="0"/>
                        </a:defRPr>
                      </a:lvl9pPr>
                    </a:lstStyle>
                    <a:p>
                      <a:pPr marL="0" marR="0" lvl="0" indent="0" algn="ctr" defTabSz="5842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Gill Sans" charset="0"/>
                        </a:rPr>
                        <a:t>100%</a:t>
                      </a:r>
                    </a:p>
                  </a:txBody>
                  <a:tcPr marL="64292" marR="64292" marT="32146" marB="32146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3317">
                <a:tc>
                  <a:txBody>
                    <a:bodyPr/>
                    <a:lstStyle/>
                    <a:p>
                      <a:pPr marL="0" marR="0" lvl="0" indent="0" algn="l" defTabSz="5842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Gill Sans" charset="0"/>
                        </a:rPr>
                        <a:t>STAS</a:t>
                      </a:r>
                    </a:p>
                  </a:txBody>
                  <a:tcPr marL="64292" marR="64292" marT="32146" marB="3214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Gill Sans" charset="0"/>
                        </a:rPr>
                        <a:t>42/36*100 = 117</a:t>
                      </a:r>
                    </a:p>
                  </a:txBody>
                  <a:tcPr marL="64292" marR="64292" marT="32146" marB="32146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5842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  <a:sym typeface="Gill Sans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5497858" y="1655091"/>
            <a:ext cx="68657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AU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Short. Term. Advertising. Strength</a:t>
            </a:r>
            <a:endParaRPr lang="en-AU" altLang="en-US" b="1" spc="-100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lnSpc>
                <a:spcPct val="120000"/>
              </a:lnSpc>
              <a:defRPr/>
            </a:pPr>
            <a:r>
              <a:rPr lang="en-AU" altLang="en-US" sz="20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Did Buy and  Exposed / Did Buy and Not Exposed</a:t>
            </a:r>
            <a:endParaRPr lang="en-AU" altLang="en-US" sz="2000" spc="-100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53234" y="5867134"/>
            <a:ext cx="5525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>
                <a:latin typeface="+mn-lt"/>
              </a:rPr>
              <a:t>i.e. </a:t>
            </a:r>
            <a:r>
              <a:rPr lang="en-US" sz="2000" i="1" dirty="0">
                <a:latin typeface="+mn-lt"/>
              </a:rPr>
              <a:t>Exposure to this ad drove 17% more sales, than not seeing the ad at all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0" r="33863"/>
          <a:stretch/>
        </p:blipFill>
        <p:spPr>
          <a:xfrm>
            <a:off x="1976081" y="2673721"/>
            <a:ext cx="1760983" cy="38367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36726" y="1655091"/>
            <a:ext cx="60345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AU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Discrete Choice Modelling</a:t>
            </a:r>
            <a:endParaRPr lang="en-AU" altLang="en-US" b="1" spc="-100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lnSpc>
                <a:spcPct val="120000"/>
              </a:lnSpc>
              <a:defRPr/>
            </a:pPr>
            <a:r>
              <a:rPr lang="en-AU" altLang="en-US" sz="20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 choice of competitive products (controlling for price)</a:t>
            </a:r>
            <a:endParaRPr lang="en-AU" altLang="en-US" sz="2000" spc="-100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749871" y="1849558"/>
            <a:ext cx="0" cy="4725462"/>
          </a:xfrm>
          <a:prstGeom prst="line">
            <a:avLst/>
          </a:prstGeom>
          <a:ln w="28575">
            <a:solidFill>
              <a:srgbClr val="59595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 noChangeAspect="1"/>
          </p:cNvCxnSpPr>
          <p:nvPr/>
        </p:nvCxnSpPr>
        <p:spPr>
          <a:xfrm>
            <a:off x="525234" y="1474805"/>
            <a:ext cx="11020966" cy="0"/>
          </a:xfrm>
          <a:prstGeom prst="line">
            <a:avLst/>
          </a:prstGeom>
          <a:noFill/>
          <a:ln w="381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0" r="12148" b="19893"/>
          <a:stretch/>
        </p:blipFill>
        <p:spPr>
          <a:xfrm>
            <a:off x="10397401" y="196907"/>
            <a:ext cx="1381311" cy="118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095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 noChangeAspect="1"/>
          </p:cNvGraphicFramePr>
          <p:nvPr>
            <p:extLst/>
          </p:nvPr>
        </p:nvGraphicFramePr>
        <p:xfrm>
          <a:off x="2463340" y="2416997"/>
          <a:ext cx="7023560" cy="2946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06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429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49624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Product Choice  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(STAS</a:t>
                      </a:r>
                      <a:r>
                        <a:rPr lang="en-US" sz="1800" b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– index e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xposed did buy/not exposed did buy)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71077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TV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144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1493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Facebook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 118*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675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YouTube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cxnSp>
        <p:nvCxnSpPr>
          <p:cNvPr id="7" name="Straight Connector 6"/>
          <p:cNvCxnSpPr/>
          <p:nvPr/>
        </p:nvCxnSpPr>
        <p:spPr>
          <a:xfrm flipV="1">
            <a:off x="532741" y="1920226"/>
            <a:ext cx="11062449" cy="28514"/>
          </a:xfrm>
          <a:prstGeom prst="line">
            <a:avLst/>
          </a:prstGeom>
          <a:noFill/>
          <a:ln w="381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Rectangle 7"/>
          <p:cNvSpPr/>
          <p:nvPr/>
        </p:nvSpPr>
        <p:spPr>
          <a:xfrm>
            <a:off x="561630" y="609010"/>
            <a:ext cx="99354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No surprises, TV drives more overall </a:t>
            </a:r>
            <a:r>
              <a:rPr lang="en-AU" sz="3600" b="1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attention </a:t>
            </a:r>
          </a:p>
          <a:p>
            <a:r>
              <a:rPr lang="en-A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AND more SALES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  <a:sym typeface="Gill Sans"/>
            </a:endParaRPr>
          </a:p>
        </p:txBody>
      </p:sp>
      <p:pic>
        <p:nvPicPr>
          <p:cNvPr id="11" name="Picture 10" descr="mage result for facebook logo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5" t="15063" r="7363" b="33963"/>
          <a:stretch/>
        </p:blipFill>
        <p:spPr bwMode="auto">
          <a:xfrm>
            <a:off x="5447801" y="4275764"/>
            <a:ext cx="1135009" cy="512527"/>
          </a:xfrm>
          <a:prstGeom prst="rect">
            <a:avLst/>
          </a:prstGeom>
          <a:noFill/>
          <a:ex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D015C3A-753F-4045-B471-2872E3004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593" y="4889981"/>
            <a:ext cx="946746" cy="490651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4" name="Rectangle 13"/>
          <p:cNvSpPr/>
          <p:nvPr/>
        </p:nvSpPr>
        <p:spPr>
          <a:xfrm>
            <a:off x="262014" y="5883313"/>
            <a:ext cx="11661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  <a:sym typeface="Gill Sans"/>
              </a:rPr>
              <a:t>*</a:t>
            </a:r>
            <a:r>
              <a:rPr lang="en-A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  <a:sym typeface="Gill Sans"/>
              </a:rPr>
              <a:t>Passive attention does nudge sales, but less so than active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  <a:sym typeface="Gill Sans"/>
            </a:endParaRPr>
          </a:p>
        </p:txBody>
      </p:sp>
      <p:pic>
        <p:nvPicPr>
          <p:cNvPr id="15" name="Graphic 56">
            <a:extLst>
              <a:ext uri="{FF2B5EF4-FFF2-40B4-BE49-F238E27FC236}">
                <a16:creationId xmlns:a16="http://schemas.microsoft.com/office/drawing/2014/main" xmlns="" id="{492BB233-D216-4FC9-A6D9-4AB0BD565D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162" y="3526077"/>
            <a:ext cx="774522" cy="60490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62399917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tp://www.pets4homes.co.uk/images/articles/1011/large/dogs-and-their-hearing-520e42509970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6" r="8676"/>
          <a:stretch/>
        </p:blipFill>
        <p:spPr bwMode="auto">
          <a:xfrm>
            <a:off x="5476653" y="0"/>
            <a:ext cx="67153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9881" y="1248400"/>
            <a:ext cx="5829847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+mn-lt"/>
              </a:rPr>
              <a:t>Hang on</a:t>
            </a:r>
            <a:r>
              <a:rPr lang="is-IS" sz="4400" dirty="0">
                <a:latin typeface="+mn-lt"/>
              </a:rPr>
              <a:t>…</a:t>
            </a:r>
            <a:r>
              <a:rPr lang="en-US" sz="4400" dirty="0">
                <a:latin typeface="+mn-lt"/>
              </a:rPr>
              <a:t>..</a:t>
            </a:r>
          </a:p>
          <a:p>
            <a:endParaRPr lang="en-US" sz="1100" dirty="0">
              <a:latin typeface="+mn-lt"/>
            </a:endParaRPr>
          </a:p>
          <a:p>
            <a:pPr algn="ctr"/>
            <a:r>
              <a:rPr lang="en-US" sz="4400" i="1" dirty="0">
                <a:latin typeface="+mn-lt"/>
              </a:rPr>
              <a:t>“but mobile is the optimal platform for Facebook”</a:t>
            </a:r>
          </a:p>
          <a:p>
            <a:pPr algn="r"/>
            <a:endParaRPr lang="is-IS" sz="4400" dirty="0"/>
          </a:p>
          <a:p>
            <a:pPr algn="r"/>
            <a:r>
              <a:rPr lang="is-IS" sz="4400" dirty="0">
                <a:latin typeface="+mn-lt"/>
              </a:rPr>
              <a:t>…..</a:t>
            </a:r>
            <a:r>
              <a:rPr lang="en-US" sz="4400" dirty="0">
                <a:latin typeface="+mn-lt"/>
              </a:rPr>
              <a:t>we listened</a:t>
            </a:r>
          </a:p>
          <a:p>
            <a:endParaRPr lang="en-US" sz="4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1882774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1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0" r="12148" b="19893"/>
          <a:stretch/>
        </p:blipFill>
        <p:spPr>
          <a:xfrm>
            <a:off x="10188653" y="246462"/>
            <a:ext cx="1381311" cy="1187755"/>
          </a:xfrm>
          <a:prstGeom prst="rect">
            <a:avLst/>
          </a:prstGeom>
        </p:spPr>
      </p:pic>
      <p:sp>
        <p:nvSpPr>
          <p:cNvPr id="59" name="Rounded Rectangle 58"/>
          <p:cNvSpPr/>
          <p:nvPr/>
        </p:nvSpPr>
        <p:spPr bwMode="auto">
          <a:xfrm>
            <a:off x="884541" y="9905224"/>
            <a:ext cx="2555900" cy="1220218"/>
          </a:xfrm>
          <a:prstGeom prst="roundRect">
            <a:avLst/>
          </a:prstGeom>
          <a:noFill/>
          <a:ln w="9525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20928" tIns="20928" rIns="20928" bIns="20928" anchor="ctr">
            <a:spAutoFit/>
          </a:bodyPr>
          <a:lstStyle/>
          <a:p>
            <a:pPr algn="ctr" latinLnBrk="1">
              <a:defRPr/>
            </a:pPr>
            <a:endParaRPr lang="en-US" altLang="en-US" sz="1648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latinLnBrk="1">
              <a:defRPr/>
            </a:pPr>
            <a:endParaRPr lang="en-US" altLang="en-US" sz="1648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latinLnBrk="1">
              <a:defRPr/>
            </a:pPr>
            <a:endParaRPr lang="en-US" altLang="en-US" sz="1648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latinLnBrk="1">
              <a:defRPr/>
            </a:pPr>
            <a:endParaRPr lang="en-US" altLang="en-US" sz="1648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1" name="Rectangle 7"/>
          <p:cNvSpPr>
            <a:spLocks noChangeAspect="1" noChangeArrowheads="1"/>
          </p:cNvSpPr>
          <p:nvPr/>
        </p:nvSpPr>
        <p:spPr bwMode="auto">
          <a:xfrm>
            <a:off x="525234" y="579005"/>
            <a:ext cx="9583632" cy="643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1pPr>
            <a:lvl2pPr marL="742950" indent="-28575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2pPr>
            <a:lvl3pPr marL="11430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3pPr>
            <a:lvl4pPr marL="1600200" indent="-2286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4pPr>
            <a:lvl5pPr marL="2057400" indent="-2286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TRANCHE 2a - Mobile</a:t>
            </a:r>
            <a:endParaRPr lang="en-US" altLang="en-US" sz="2800" b="1" i="1" dirty="0">
              <a:solidFill>
                <a:schemeClr val="tx1">
                  <a:lumMod val="95000"/>
                  <a:lumOff val="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72" name="Straight Connector 71"/>
          <p:cNvCxnSpPr>
            <a:cxnSpLocks noChangeAspect="1"/>
          </p:cNvCxnSpPr>
          <p:nvPr/>
        </p:nvCxnSpPr>
        <p:spPr>
          <a:xfrm>
            <a:off x="525234" y="1474805"/>
            <a:ext cx="11020966" cy="0"/>
          </a:xfrm>
          <a:prstGeom prst="line">
            <a:avLst/>
          </a:prstGeom>
          <a:noFill/>
          <a:ln w="381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5" name="Group 4"/>
          <p:cNvGrpSpPr/>
          <p:nvPr/>
        </p:nvGrpSpPr>
        <p:grpSpPr>
          <a:xfrm>
            <a:off x="8064518" y="3478685"/>
            <a:ext cx="2124135" cy="1383096"/>
            <a:chOff x="8088499" y="3478685"/>
            <a:chExt cx="2124135" cy="1383096"/>
          </a:xfrm>
        </p:grpSpPr>
        <p:cxnSp>
          <p:nvCxnSpPr>
            <p:cNvPr id="91" name="Straight Arrow Connector 90"/>
            <p:cNvCxnSpPr>
              <a:cxnSpLocks noChangeAspect="1"/>
            </p:cNvCxnSpPr>
            <p:nvPr/>
          </p:nvCxnSpPr>
          <p:spPr>
            <a:xfrm>
              <a:off x="8088499" y="4170233"/>
              <a:ext cx="516559" cy="0"/>
            </a:xfrm>
            <a:prstGeom prst="straightConnector1">
              <a:avLst/>
            </a:prstGeom>
            <a:ln w="10795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90966" y="3478685"/>
              <a:ext cx="1621668" cy="1383096"/>
            </a:xfrm>
            <a:prstGeom prst="rect">
              <a:avLst/>
            </a:prstGeom>
          </p:spPr>
        </p:pic>
      </p:grpSp>
      <p:sp>
        <p:nvSpPr>
          <p:cNvPr id="117" name="Rectangle 7"/>
          <p:cNvSpPr>
            <a:spLocks noChangeAspect="1" noChangeArrowheads="1"/>
          </p:cNvSpPr>
          <p:nvPr/>
        </p:nvSpPr>
        <p:spPr bwMode="auto">
          <a:xfrm>
            <a:off x="1085557" y="1243055"/>
            <a:ext cx="1320948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1pPr>
            <a:lvl2pPr marL="742950" indent="-28575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2pPr>
            <a:lvl3pPr marL="11430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3pPr>
            <a:lvl4pPr marL="1600200" indent="-2286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4pPr>
            <a:lvl5pPr marL="2057400" indent="-2286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9pPr>
          </a:lstStyle>
          <a:p>
            <a:pPr>
              <a:lnSpc>
                <a:spcPct val="120000"/>
              </a:lnSpc>
              <a:defRPr/>
            </a:pPr>
            <a:endParaRPr lang="en-US" altLang="en-US" sz="2400" b="1" i="1" dirty="0">
              <a:solidFill>
                <a:schemeClr val="tx1">
                  <a:lumMod val="95000"/>
                  <a:lumOff val="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8" name="Rectangle 7"/>
          <p:cNvSpPr>
            <a:spLocks noChangeAspect="1" noChangeArrowheads="1"/>
          </p:cNvSpPr>
          <p:nvPr/>
        </p:nvSpPr>
        <p:spPr bwMode="auto">
          <a:xfrm>
            <a:off x="2895121" y="1230856"/>
            <a:ext cx="4113655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1pPr>
            <a:lvl2pPr marL="742950" indent="-28575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2pPr>
            <a:lvl3pPr marL="11430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3pPr>
            <a:lvl4pPr marL="1600200" indent="-2286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4pPr>
            <a:lvl5pPr marL="2057400" indent="-2286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9pPr>
          </a:lstStyle>
          <a:p>
            <a:pPr>
              <a:lnSpc>
                <a:spcPct val="120000"/>
              </a:lnSpc>
              <a:defRPr/>
            </a:pPr>
            <a:endParaRPr lang="en-US" altLang="en-US" sz="2400" b="1" i="1" dirty="0">
              <a:solidFill>
                <a:schemeClr val="tx1">
                  <a:lumMod val="95000"/>
                  <a:lumOff val="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2" name="Rectangle 7"/>
          <p:cNvSpPr>
            <a:spLocks noChangeAspect="1" noChangeArrowheads="1"/>
          </p:cNvSpPr>
          <p:nvPr/>
        </p:nvSpPr>
        <p:spPr bwMode="auto">
          <a:xfrm>
            <a:off x="8652109" y="1234995"/>
            <a:ext cx="4378955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1pPr>
            <a:lvl2pPr marL="742950" indent="-28575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2pPr>
            <a:lvl3pPr marL="11430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3pPr>
            <a:lvl4pPr marL="1600200" indent="-2286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4pPr>
            <a:lvl5pPr marL="2057400" indent="-2286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9pPr>
          </a:lstStyle>
          <a:p>
            <a:pPr>
              <a:lnSpc>
                <a:spcPct val="120000"/>
              </a:lnSpc>
              <a:defRPr/>
            </a:pPr>
            <a:endParaRPr lang="en-US" altLang="en-US" sz="2400" b="1" i="1" dirty="0">
              <a:solidFill>
                <a:schemeClr val="tx1">
                  <a:lumMod val="95000"/>
                  <a:lumOff val="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3" name="Rectangle 7"/>
          <p:cNvSpPr>
            <a:spLocks noChangeAspect="1" noChangeArrowheads="1"/>
          </p:cNvSpPr>
          <p:nvPr/>
        </p:nvSpPr>
        <p:spPr bwMode="auto">
          <a:xfrm>
            <a:off x="6853999" y="1234995"/>
            <a:ext cx="2284475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1pPr>
            <a:lvl2pPr marL="742950" indent="-28575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2pPr>
            <a:lvl3pPr marL="11430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3pPr>
            <a:lvl4pPr marL="1600200" indent="-2286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4pPr>
            <a:lvl5pPr marL="2057400" indent="-2286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9pPr>
          </a:lstStyle>
          <a:p>
            <a:pPr>
              <a:lnSpc>
                <a:spcPct val="120000"/>
              </a:lnSpc>
              <a:defRPr/>
            </a:pPr>
            <a:endParaRPr lang="en-US" altLang="en-US" sz="2400" b="1" i="1" dirty="0">
              <a:solidFill>
                <a:schemeClr val="tx1">
                  <a:lumMod val="95000"/>
                  <a:lumOff val="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053" name="TextBox 2052"/>
          <p:cNvSpPr txBox="1"/>
          <p:nvPr/>
        </p:nvSpPr>
        <p:spPr>
          <a:xfrm>
            <a:off x="2003735" y="147480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4385128" y="3007299"/>
            <a:ext cx="1629377" cy="3574619"/>
            <a:chOff x="4431266" y="3208077"/>
            <a:chExt cx="1629377" cy="3574619"/>
          </a:xfrm>
        </p:grpSpPr>
        <p:grpSp>
          <p:nvGrpSpPr>
            <p:cNvPr id="48" name="Group 47"/>
            <p:cNvGrpSpPr/>
            <p:nvPr/>
          </p:nvGrpSpPr>
          <p:grpSpPr>
            <a:xfrm>
              <a:off x="4431266" y="3684858"/>
              <a:ext cx="1629377" cy="3097838"/>
              <a:chOff x="4380779" y="3315022"/>
              <a:chExt cx="1629377" cy="3097838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80779" y="5038590"/>
                <a:ext cx="1629377" cy="1374270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22272" y="3315022"/>
                <a:ext cx="1587884" cy="1392776"/>
              </a:xfrm>
              <a:prstGeom prst="rect">
                <a:avLst/>
              </a:prstGeom>
            </p:spPr>
          </p:pic>
        </p:grpSp>
        <p:cxnSp>
          <p:nvCxnSpPr>
            <p:cNvPr id="61" name="Straight Arrow Connector 60"/>
            <p:cNvCxnSpPr/>
            <p:nvPr/>
          </p:nvCxnSpPr>
          <p:spPr>
            <a:xfrm>
              <a:off x="5252817" y="3208077"/>
              <a:ext cx="8415" cy="553682"/>
            </a:xfrm>
            <a:prstGeom prst="straightConnector1">
              <a:avLst/>
            </a:prstGeom>
            <a:ln w="104775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5246056" y="4969565"/>
              <a:ext cx="0" cy="537580"/>
            </a:xfrm>
            <a:prstGeom prst="straightConnector1">
              <a:avLst/>
            </a:prstGeom>
            <a:ln w="104775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/>
          <p:cNvSpPr txBox="1"/>
          <p:nvPr/>
        </p:nvSpPr>
        <p:spPr>
          <a:xfrm>
            <a:off x="13041725" y="632290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987266" y="1766387"/>
            <a:ext cx="4023385" cy="1383096"/>
            <a:chOff x="2033505" y="2004054"/>
            <a:chExt cx="4023385" cy="1383096"/>
          </a:xfrm>
        </p:grpSpPr>
        <p:grpSp>
          <p:nvGrpSpPr>
            <p:cNvPr id="47" name="Group 46"/>
            <p:cNvGrpSpPr/>
            <p:nvPr/>
          </p:nvGrpSpPr>
          <p:grpSpPr>
            <a:xfrm>
              <a:off x="2033505" y="2004054"/>
              <a:ext cx="4023385" cy="1383096"/>
              <a:chOff x="2001337" y="1896257"/>
              <a:chExt cx="4023385" cy="1383096"/>
            </a:xfrm>
          </p:grpSpPr>
          <p:pic>
            <p:nvPicPr>
              <p:cNvPr id="13" name="Picture 12"/>
              <p:cNvPicPr>
                <a:picLocks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03054" y="1896257"/>
                <a:ext cx="1621668" cy="1383096"/>
              </a:xfrm>
              <a:prstGeom prst="rect">
                <a:avLst/>
              </a:prstGeom>
            </p:spPr>
          </p:pic>
          <p:cxnSp>
            <p:nvCxnSpPr>
              <p:cNvPr id="77" name="Straight Arrow Connector 76"/>
              <p:cNvCxnSpPr>
                <a:cxnSpLocks noChangeAspect="1"/>
              </p:cNvCxnSpPr>
              <p:nvPr/>
            </p:nvCxnSpPr>
            <p:spPr>
              <a:xfrm>
                <a:off x="2001337" y="2606982"/>
                <a:ext cx="516560" cy="0"/>
              </a:xfrm>
              <a:prstGeom prst="straightConnector1">
                <a:avLst/>
              </a:prstGeom>
              <a:ln w="1079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/>
              <p:cNvCxnSpPr>
                <a:cxnSpLocks noChangeAspect="1"/>
              </p:cNvCxnSpPr>
              <p:nvPr/>
            </p:nvCxnSpPr>
            <p:spPr>
              <a:xfrm>
                <a:off x="3935557" y="2625669"/>
                <a:ext cx="516559" cy="0"/>
              </a:xfrm>
              <a:prstGeom prst="straightConnector1">
                <a:avLst/>
              </a:prstGeom>
              <a:ln w="1079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14840" y="2015550"/>
              <a:ext cx="1600200" cy="1371600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42513" y="1809577"/>
            <a:ext cx="1616772" cy="4735312"/>
            <a:chOff x="488752" y="2047244"/>
            <a:chExt cx="1616772" cy="4735312"/>
          </a:xfrm>
        </p:grpSpPr>
        <p:grpSp>
          <p:nvGrpSpPr>
            <p:cNvPr id="23" name="Group 22"/>
            <p:cNvGrpSpPr/>
            <p:nvPr/>
          </p:nvGrpSpPr>
          <p:grpSpPr>
            <a:xfrm>
              <a:off x="513628" y="3244966"/>
              <a:ext cx="1591896" cy="2590551"/>
              <a:chOff x="513628" y="3244966"/>
              <a:chExt cx="1591896" cy="2590551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513628" y="3716353"/>
                <a:ext cx="1591896" cy="2119164"/>
                <a:chOff x="493588" y="3542757"/>
                <a:chExt cx="1591896" cy="2119164"/>
              </a:xfrm>
            </p:grpSpPr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93588" y="3542757"/>
                  <a:ext cx="1591896" cy="1364018"/>
                </a:xfrm>
                <a:prstGeom prst="rect">
                  <a:avLst/>
                </a:prstGeom>
              </p:spPr>
            </p:pic>
            <p:sp>
              <p:nvSpPr>
                <p:cNvPr id="24" name="TextBox 23"/>
                <p:cNvSpPr txBox="1"/>
                <p:nvPr/>
              </p:nvSpPr>
              <p:spPr>
                <a:xfrm>
                  <a:off x="751701" y="5200256"/>
                  <a:ext cx="18473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US" dirty="0"/>
                </a:p>
              </p:txBody>
            </p:sp>
          </p:grpSp>
          <p:cxnSp>
            <p:nvCxnSpPr>
              <p:cNvPr id="10" name="Straight Arrow Connector 9"/>
              <p:cNvCxnSpPr/>
              <p:nvPr/>
            </p:nvCxnSpPr>
            <p:spPr>
              <a:xfrm flipV="1">
                <a:off x="1295940" y="4903892"/>
                <a:ext cx="3451" cy="535287"/>
              </a:xfrm>
              <a:prstGeom prst="straightConnector1">
                <a:avLst/>
              </a:prstGeom>
              <a:ln w="104775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 flipV="1">
                <a:off x="1332391" y="3244966"/>
                <a:ext cx="3451" cy="535287"/>
              </a:xfrm>
              <a:prstGeom prst="straightConnector1">
                <a:avLst/>
              </a:prstGeom>
              <a:ln w="104775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21407" y="2047244"/>
              <a:ext cx="1571450" cy="1335069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88752" y="5410956"/>
              <a:ext cx="1600200" cy="1371600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010651" y="1786676"/>
            <a:ext cx="2077848" cy="4767114"/>
            <a:chOff x="6010651" y="1786676"/>
            <a:chExt cx="2077848" cy="4767114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496251" y="1786676"/>
              <a:ext cx="1592248" cy="4767114"/>
            </a:xfrm>
            <a:prstGeom prst="rect">
              <a:avLst/>
            </a:prstGeom>
          </p:spPr>
        </p:pic>
        <p:cxnSp>
          <p:nvCxnSpPr>
            <p:cNvPr id="39" name="Straight Arrow Connector 38"/>
            <p:cNvCxnSpPr>
              <a:cxnSpLocks noChangeAspect="1"/>
            </p:cNvCxnSpPr>
            <p:nvPr/>
          </p:nvCxnSpPr>
          <p:spPr>
            <a:xfrm>
              <a:off x="6010651" y="2495799"/>
              <a:ext cx="516559" cy="0"/>
            </a:xfrm>
            <a:prstGeom prst="straightConnector1">
              <a:avLst/>
            </a:prstGeom>
            <a:ln w="10795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10188653" y="3477176"/>
            <a:ext cx="1900013" cy="1386113"/>
            <a:chOff x="10188653" y="3477176"/>
            <a:chExt cx="1900013" cy="1386113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577385" y="3477176"/>
              <a:ext cx="1511281" cy="1386113"/>
            </a:xfrm>
            <a:prstGeom prst="rect">
              <a:avLst/>
            </a:prstGeom>
            <a:solidFill>
              <a:schemeClr val="bg1"/>
            </a:solidFill>
            <a:ln w="60325">
              <a:noFill/>
            </a:ln>
          </p:spPr>
        </p:pic>
        <p:cxnSp>
          <p:nvCxnSpPr>
            <p:cNvPr id="40" name="Straight Arrow Connector 39"/>
            <p:cNvCxnSpPr>
              <a:cxnSpLocks noChangeAspect="1"/>
            </p:cNvCxnSpPr>
            <p:nvPr/>
          </p:nvCxnSpPr>
          <p:spPr>
            <a:xfrm>
              <a:off x="10188653" y="4225856"/>
              <a:ext cx="516559" cy="0"/>
            </a:xfrm>
            <a:prstGeom prst="straightConnector1">
              <a:avLst/>
            </a:prstGeom>
            <a:ln w="10795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762797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6235076" y="3305908"/>
            <a:ext cx="5188993" cy="2756908"/>
            <a:chOff x="7195279" y="1921187"/>
            <a:chExt cx="6397356" cy="3398910"/>
          </a:xfrm>
        </p:grpSpPr>
        <p:pic>
          <p:nvPicPr>
            <p:cNvPr id="1030" name="Picture 6" descr="ttp://cdn3.tekrevue.com/wp-content/uploads/2015/04/iphone-6-plus-home-screen-rotation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03" t="23330" b="23847"/>
            <a:stretch/>
          </p:blipFill>
          <p:spPr bwMode="auto">
            <a:xfrm>
              <a:off x="7195279" y="1921187"/>
              <a:ext cx="6397356" cy="3398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1506" y="2297638"/>
              <a:ext cx="4671238" cy="2626258"/>
            </a:xfrm>
            <a:prstGeom prst="rect">
              <a:avLst/>
            </a:prstGeom>
          </p:spPr>
        </p:pic>
      </p:grp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924344" y="870890"/>
            <a:ext cx="2638122" cy="5191926"/>
            <a:chOff x="1487310" y="209993"/>
            <a:chExt cx="3276076" cy="6447444"/>
          </a:xfrm>
        </p:grpSpPr>
        <p:pic>
          <p:nvPicPr>
            <p:cNvPr id="11" name="Picture 6" descr="ttp://cdn3.tekrevue.com/wp-content/uploads/2015/04/iphone-6-plus-home-screen-rotation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360"/>
            <a:stretch/>
          </p:blipFill>
          <p:spPr bwMode="auto">
            <a:xfrm>
              <a:off x="1487310" y="209993"/>
              <a:ext cx="3276076" cy="6447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/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000" y="962431"/>
              <a:ext cx="2592000" cy="4715355"/>
            </a:xfrm>
            <a:prstGeom prst="rect">
              <a:avLst/>
            </a:prstGeom>
          </p:spPr>
        </p:pic>
      </p:grp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3459184" y="896026"/>
            <a:ext cx="2625350" cy="5166790"/>
            <a:chOff x="5166159" y="-571501"/>
            <a:chExt cx="3276076" cy="6447444"/>
          </a:xfrm>
        </p:grpSpPr>
        <p:pic>
          <p:nvPicPr>
            <p:cNvPr id="12" name="Picture 6" descr="ttp://cdn3.tekrevue.com/wp-content/uploads/2015/04/iphone-6-plus-home-screen-rotation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360"/>
            <a:stretch/>
          </p:blipFill>
          <p:spPr bwMode="auto">
            <a:xfrm>
              <a:off x="5166159" y="-571501"/>
              <a:ext cx="3276076" cy="6447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2896" y="209993"/>
              <a:ext cx="2772000" cy="4802400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6289119" y="1231774"/>
            <a:ext cx="51349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n-lt"/>
              </a:rPr>
              <a:t>And YES, the viewability software </a:t>
            </a:r>
            <a:r>
              <a:rPr lang="en-US" sz="2800" b="1" dirty="0">
                <a:latin typeface="+mn-lt"/>
              </a:rPr>
              <a:t>AND</a:t>
            </a:r>
            <a:r>
              <a:rPr lang="en-US" sz="2800" dirty="0">
                <a:latin typeface="+mn-lt"/>
              </a:rPr>
              <a:t> the attention model was optimized for viewing orientation.</a:t>
            </a:r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1921067" y="1254105"/>
            <a:ext cx="118773" cy="1239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4450955" y="1263451"/>
            <a:ext cx="118773" cy="1239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6603482" y="4944352"/>
            <a:ext cx="118773" cy="1239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4007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8535686" y="3057471"/>
            <a:ext cx="1657095" cy="2036485"/>
          </a:xfrm>
          <a:prstGeom prst="rect">
            <a:avLst/>
          </a:prstGeom>
          <a:solidFill>
            <a:srgbClr val="D4C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2"/>
          <p:cNvGraphicFramePr>
            <a:graphicFrameLocks noGrp="1" noChangeAspect="1"/>
          </p:cNvGraphicFramePr>
          <p:nvPr>
            <p:extLst/>
          </p:nvPr>
        </p:nvGraphicFramePr>
        <p:xfrm>
          <a:off x="2018985" y="1710260"/>
          <a:ext cx="8335472" cy="3391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16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075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650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7133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316260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91594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144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153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161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91594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118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121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91594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116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137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D015C3A-753F-4045-B471-2872E3004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703" y="4472511"/>
            <a:ext cx="1213297" cy="628791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8" name="Rectangle 7"/>
          <p:cNvSpPr/>
          <p:nvPr/>
        </p:nvSpPr>
        <p:spPr>
          <a:xfrm>
            <a:off x="405067" y="283516"/>
            <a:ext cx="94244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STAS does increase on Mobile, but does so for </a:t>
            </a:r>
            <a:r>
              <a:rPr lang="en-AU" sz="3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ALL</a:t>
            </a:r>
            <a:r>
              <a:rPr lang="en-A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platforms.</a:t>
            </a:r>
            <a:endParaRPr lang="en-AU" b="1" dirty="0">
              <a:solidFill>
                <a:schemeClr val="tx1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5067" y="5571962"/>
            <a:ext cx="115633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Small screens deliver more sales for all platforms, </a:t>
            </a:r>
            <a:r>
              <a:rPr lang="en-AU" sz="2800" b="1" dirty="0">
                <a:solidFill>
                  <a:srgbClr val="B5BD00"/>
                </a:solidFill>
                <a:latin typeface="Calibri" charset="0"/>
                <a:ea typeface="Calibri" charset="0"/>
                <a:cs typeface="Calibri" charset="0"/>
              </a:rPr>
              <a:t>INCLUDING</a:t>
            </a:r>
            <a:r>
              <a:rPr lang="en-A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TV.</a:t>
            </a:r>
          </a:p>
          <a:p>
            <a:pPr algn="ctr"/>
            <a:r>
              <a:rPr lang="en-A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TVs lowest STAS device still outperforms the best of online (YT mobile 137).</a:t>
            </a:r>
          </a:p>
        </p:txBody>
      </p:sp>
      <p:pic>
        <p:nvPicPr>
          <p:cNvPr id="9" name="Graphic 56">
            <a:extLst>
              <a:ext uri="{FF2B5EF4-FFF2-40B4-BE49-F238E27FC236}">
                <a16:creationId xmlns:a16="http://schemas.microsoft.com/office/drawing/2014/main" xmlns="" id="{492BB233-D216-4FC9-A6D9-4AB0BD565D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243" y="3077135"/>
            <a:ext cx="797780" cy="62306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4" descr="ttps://upload.wikimedia.org/wikipedia/commons/thumb/e/eb/Smartphone_icon_-_Noun_Project_283536.svg/512p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503" y="1949042"/>
            <a:ext cx="921058" cy="92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ttps://cdn4.iconfinder.com/data/icons/48-bubbles/48/29.Mac-51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275" y="1998612"/>
            <a:ext cx="871488" cy="87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ttp://www.enerwater.eu/wp-content/uploads/2015/10/Tv-ico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363" y="1679790"/>
            <a:ext cx="1297172" cy="129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tp://www.pvhc.net/img148/dhjpebmgehkwcdbucwkr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15" b="26100"/>
          <a:stretch/>
        </p:blipFill>
        <p:spPr bwMode="auto">
          <a:xfrm>
            <a:off x="2961765" y="3788225"/>
            <a:ext cx="1575258" cy="58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993AB489-16DA-4FA9-B28A-9E691E351742}"/>
              </a:ext>
            </a:extLst>
          </p:cNvPr>
          <p:cNvSpPr/>
          <p:nvPr/>
        </p:nvSpPr>
        <p:spPr>
          <a:xfrm>
            <a:off x="7069270" y="3724179"/>
            <a:ext cx="1149498" cy="14075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AC733616-6EC5-4E41-A138-6007D6A78403}"/>
              </a:ext>
            </a:extLst>
          </p:cNvPr>
          <p:cNvSpPr/>
          <p:nvPr/>
        </p:nvSpPr>
        <p:spPr>
          <a:xfrm>
            <a:off x="5183475" y="3076219"/>
            <a:ext cx="1254868" cy="6239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1BFA03C-C9C6-034B-9664-DDE86BF5FBC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0" r="12148" b="19893"/>
          <a:stretch/>
        </p:blipFill>
        <p:spPr>
          <a:xfrm>
            <a:off x="10188653" y="246462"/>
            <a:ext cx="1381311" cy="1187755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E72AEA0D-B3DD-8B45-9390-AB014AF9CDDC}"/>
              </a:ext>
            </a:extLst>
          </p:cNvPr>
          <p:cNvCxnSpPr>
            <a:cxnSpLocks noChangeAspect="1"/>
          </p:cNvCxnSpPr>
          <p:nvPr/>
        </p:nvCxnSpPr>
        <p:spPr>
          <a:xfrm>
            <a:off x="525234" y="1474805"/>
            <a:ext cx="11020966" cy="0"/>
          </a:xfrm>
          <a:prstGeom prst="line">
            <a:avLst/>
          </a:prstGeom>
          <a:noFill/>
          <a:ln w="381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7229698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44557" y="3176923"/>
            <a:ext cx="1920645" cy="1866120"/>
          </a:xfrm>
          <a:prstGeom prst="rect">
            <a:avLst/>
          </a:prstGeom>
          <a:solidFill>
            <a:srgbClr val="D4C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able 7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018355385"/>
              </p:ext>
            </p:extLst>
          </p:nvPr>
        </p:nvGraphicFramePr>
        <p:xfrm>
          <a:off x="1454756" y="2379577"/>
          <a:ext cx="8510447" cy="26634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05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941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9411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84689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6259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58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63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26259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26259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13" name="Graphic 56">
            <a:extLst>
              <a:ext uri="{FF2B5EF4-FFF2-40B4-BE49-F238E27FC236}">
                <a16:creationId xmlns:a16="http://schemas.microsoft.com/office/drawing/2014/main" xmlns="" id="{492BB233-D216-4FC9-A6D9-4AB0BD565D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261" y="3176566"/>
            <a:ext cx="780300" cy="60941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Rectangle 10"/>
          <p:cNvSpPr/>
          <p:nvPr/>
        </p:nvSpPr>
        <p:spPr>
          <a:xfrm>
            <a:off x="525235" y="356999"/>
            <a:ext cx="85922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  <a:sym typeface="Gill Sans"/>
              </a:rPr>
              <a:t>People pay more attention to Mobile generally, TV still commands the greatest attention.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charset="0"/>
              <a:cs typeface="Calibri" charset="0"/>
              <a:sym typeface="Gill San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11902" y="5422425"/>
            <a:ext cx="93962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All of the smaller screens get more passive attention, which is worth more to sales on smaller devices.</a:t>
            </a:r>
          </a:p>
          <a:p>
            <a:pPr algn="ctr"/>
            <a:endParaRPr lang="en-AU" dirty="0">
              <a:solidFill>
                <a:schemeClr val="tx1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D015C3A-753F-4045-B471-2872E3004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64" y="4507213"/>
            <a:ext cx="1213297" cy="628791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4" name="Picture 2" descr="ttp://www.pvhc.net/img148/dhjpebmgehkwcdbucwkr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15" b="26100"/>
          <a:stretch/>
        </p:blipFill>
        <p:spPr bwMode="auto">
          <a:xfrm>
            <a:off x="2211212" y="3770944"/>
            <a:ext cx="1575258" cy="58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ttps://upload.wikimedia.org/wikipedia/commons/thumb/e/eb/Smartphone_icon_-_Noun_Project_283536.svg/512px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350" y="2045431"/>
            <a:ext cx="921058" cy="92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ttps://cdn4.iconfinder.com/data/icons/48-bubbles/48/29.Mac-51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764" y="2045431"/>
            <a:ext cx="871488" cy="87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tp://www.enerwater.eu/wp-content/uploads/2015/10/Tv-ico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617" y="1766851"/>
            <a:ext cx="1297172" cy="129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01EAC26-08CA-2347-81D7-E2FD20E9BD8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0" r="12148" b="19893"/>
          <a:stretch/>
        </p:blipFill>
        <p:spPr>
          <a:xfrm>
            <a:off x="10188653" y="246462"/>
            <a:ext cx="1381311" cy="1187755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02D46BB1-9DFA-DA4B-8537-2800F91C3ED9}"/>
              </a:ext>
            </a:extLst>
          </p:cNvPr>
          <p:cNvCxnSpPr>
            <a:cxnSpLocks noChangeAspect="1"/>
          </p:cNvCxnSpPr>
          <p:nvPr/>
        </p:nvCxnSpPr>
        <p:spPr>
          <a:xfrm>
            <a:off x="525234" y="1474805"/>
            <a:ext cx="11020966" cy="0"/>
          </a:xfrm>
          <a:prstGeom prst="line">
            <a:avLst/>
          </a:prstGeom>
          <a:noFill/>
          <a:ln w="381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96211117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745722" y="1075278"/>
            <a:ext cx="11051581" cy="4339650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sz="5400" b="1" dirty="0">
                <a:solidFill>
                  <a:schemeClr val="bg1"/>
                </a:solidFill>
                <a:latin typeface="+mn-lt"/>
              </a:rPr>
              <a:t>Why does </a:t>
            </a:r>
            <a:r>
              <a:rPr lang="en-US" altLang="en-US" sz="8000" b="1" dirty="0">
                <a:solidFill>
                  <a:srgbClr val="B5BD00"/>
                </a:solidFill>
                <a:latin typeface="+mn-lt"/>
              </a:rPr>
              <a:t>ATTENTION</a:t>
            </a:r>
            <a:r>
              <a:rPr lang="en-US" altLang="en-US" sz="5400" b="1" dirty="0">
                <a:solidFill>
                  <a:schemeClr val="bg1"/>
                </a:solidFill>
                <a:latin typeface="+mn-lt"/>
              </a:rPr>
              <a:t> vary between platforms? </a:t>
            </a:r>
          </a:p>
          <a:p>
            <a:endParaRPr lang="en-US" altLang="en-US" sz="5400" b="1" dirty="0">
              <a:solidFill>
                <a:schemeClr val="bg1"/>
              </a:solidFill>
              <a:latin typeface="+mn-lt"/>
            </a:endParaRPr>
          </a:p>
          <a:p>
            <a:r>
              <a:rPr lang="en-US" altLang="en-US" sz="3200" dirty="0">
                <a:solidFill>
                  <a:schemeClr val="bg1"/>
                </a:solidFill>
                <a:latin typeface="+mn-lt"/>
              </a:rPr>
              <a:t>Put another way, what is different about </a:t>
            </a:r>
            <a:r>
              <a:rPr lang="en-US" altLang="en-US" sz="4400" dirty="0">
                <a:solidFill>
                  <a:schemeClr val="bg1"/>
                </a:solidFill>
                <a:latin typeface="+mn-lt"/>
              </a:rPr>
              <a:t>FACEBOOK</a:t>
            </a:r>
            <a:r>
              <a:rPr lang="en-US" altLang="en-US" sz="40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3600" dirty="0">
                <a:solidFill>
                  <a:schemeClr val="bg1"/>
                </a:solidFill>
                <a:latin typeface="+mn-lt"/>
              </a:rPr>
              <a:t>and </a:t>
            </a:r>
            <a:r>
              <a:rPr lang="en-US" altLang="en-US" sz="4400" dirty="0">
                <a:solidFill>
                  <a:schemeClr val="bg1"/>
                </a:solidFill>
                <a:latin typeface="+mn-lt"/>
              </a:rPr>
              <a:t>YOUTUBE </a:t>
            </a:r>
            <a:r>
              <a:rPr lang="en-US" altLang="en-US" sz="3200" dirty="0">
                <a:solidFill>
                  <a:schemeClr val="bg1"/>
                </a:solidFill>
                <a:latin typeface="+mn-lt"/>
              </a:rPr>
              <a:t>that drives impact down?</a:t>
            </a:r>
          </a:p>
        </p:txBody>
      </p:sp>
    </p:spTree>
    <p:extLst>
      <p:ext uri="{BB962C8B-B14F-4D97-AF65-F5344CB8AC3E}">
        <p14:creationId xmlns:p14="http://schemas.microsoft.com/office/powerpoint/2010/main" val="1674591037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25" y="1136930"/>
            <a:ext cx="5691676" cy="526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14407" y="2871875"/>
            <a:ext cx="51207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n-lt"/>
              </a:rPr>
              <a:t>Via AD TAGGING TECHNOLOGY </a:t>
            </a:r>
          </a:p>
          <a:p>
            <a:pPr algn="ctr"/>
            <a:endParaRPr lang="en-US" sz="3200" dirty="0">
              <a:latin typeface="+mn-lt"/>
            </a:endParaRPr>
          </a:p>
          <a:p>
            <a:pPr algn="ctr"/>
            <a:r>
              <a:rPr lang="en-US" sz="3200" dirty="0">
                <a:latin typeface="+mn-lt"/>
              </a:rPr>
              <a:t>All devices, all platforms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36059" y="390292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FaceBook Tracker Exampl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4406" y="1382259"/>
            <a:ext cx="5220000" cy="341779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1224000" y="1368000"/>
            <a:ext cx="17161" cy="3435069"/>
          </a:xfrm>
          <a:prstGeom prst="straightConnector1">
            <a:avLst/>
          </a:prstGeom>
          <a:ln w="44450">
            <a:solidFill>
              <a:schemeClr val="tx1">
                <a:lumMod val="95000"/>
                <a:lumOff val="5000"/>
              </a:schemeClr>
            </a:solidFill>
            <a:prstDash val="dash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1008000" y="4752000"/>
            <a:ext cx="5328000" cy="0"/>
          </a:xfrm>
          <a:prstGeom prst="straightConnector1">
            <a:avLst/>
          </a:prstGeom>
          <a:ln w="44450">
            <a:solidFill>
              <a:schemeClr val="tx1">
                <a:lumMod val="95000"/>
                <a:lumOff val="5000"/>
              </a:schemeClr>
            </a:solidFill>
            <a:prstDash val="lgDashDot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1241161" y="1382258"/>
            <a:ext cx="5070429" cy="3405742"/>
          </a:xfrm>
          <a:prstGeom prst="straightConnector1">
            <a:avLst/>
          </a:prstGeom>
          <a:ln w="44450">
            <a:solidFill>
              <a:schemeClr val="tx1">
                <a:lumMod val="95000"/>
                <a:lumOff val="5000"/>
              </a:schemeClr>
            </a:solidFill>
            <a:prstDash val="dash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A53934D-08D1-4AC4-93C8-C2F3DE1C85C4}"/>
              </a:ext>
            </a:extLst>
          </p:cNvPr>
          <p:cNvSpPr/>
          <p:nvPr/>
        </p:nvSpPr>
        <p:spPr>
          <a:xfrm>
            <a:off x="6826082" y="1382258"/>
            <a:ext cx="48424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en-AU" sz="3600" b="1" dirty="0">
                <a:solidFill>
                  <a:srgbClr val="000000"/>
                </a:solidFill>
                <a:latin typeface="+mn-lt"/>
                <a:ea typeface="Times New Roman" charset="0"/>
                <a:cs typeface="DIN Pro" panose="020B0504020101020102" pitchFamily="34" charset="0"/>
              </a:rPr>
              <a:t>COVERAGE</a:t>
            </a:r>
            <a:r>
              <a:rPr lang="en-AU" sz="3600" dirty="0">
                <a:solidFill>
                  <a:srgbClr val="000000"/>
                </a:solidFill>
                <a:latin typeface="+mn-lt"/>
                <a:ea typeface="Times New Roman" charset="0"/>
                <a:cs typeface="DIN Pro" panose="020B0504020101020102" pitchFamily="34" charset="0"/>
              </a:rPr>
              <a:t> – % of screen that the ad covers</a:t>
            </a:r>
          </a:p>
        </p:txBody>
      </p:sp>
    </p:spTree>
    <p:extLst>
      <p:ext uri="{BB962C8B-B14F-4D97-AF65-F5344CB8AC3E}">
        <p14:creationId xmlns:p14="http://schemas.microsoft.com/office/powerpoint/2010/main" val="6421701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874" y="500062"/>
            <a:ext cx="9634114" cy="593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24345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28049" y="2216965"/>
            <a:ext cx="115639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+mn-lt"/>
              </a:rPr>
              <a:t>How does COVERAGE, an artefact of clutter, impact </a:t>
            </a:r>
            <a:r>
              <a:rPr lang="en-US" sz="7200" b="1" dirty="0">
                <a:solidFill>
                  <a:srgbClr val="B5BD00"/>
                </a:solidFill>
                <a:latin typeface="+mn-lt"/>
              </a:rPr>
              <a:t>ATTENTION?</a:t>
            </a:r>
          </a:p>
        </p:txBody>
      </p:sp>
    </p:spTree>
    <p:extLst>
      <p:ext uri="{BB962C8B-B14F-4D97-AF65-F5344CB8AC3E}">
        <p14:creationId xmlns:p14="http://schemas.microsoft.com/office/powerpoint/2010/main" val="160957329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 noChangeAspect="1"/>
          </p:cNvGraphicFramePr>
          <p:nvPr>
            <p:extLst/>
          </p:nvPr>
        </p:nvGraphicFramePr>
        <p:xfrm>
          <a:off x="2573766" y="2151150"/>
          <a:ext cx="5889065" cy="26634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49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106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027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1069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84689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6259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100%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100%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100%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26259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27%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26259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32%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13" name="Graphic 56">
            <a:extLst>
              <a:ext uri="{FF2B5EF4-FFF2-40B4-BE49-F238E27FC236}">
                <a16:creationId xmlns:a16="http://schemas.microsoft.com/office/drawing/2014/main" xmlns="" id="{492BB233-D216-4FC9-A6D9-4AB0BD565D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763" y="2913065"/>
            <a:ext cx="780300" cy="60941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Rectangle 10"/>
          <p:cNvSpPr/>
          <p:nvPr/>
        </p:nvSpPr>
        <p:spPr>
          <a:xfrm>
            <a:off x="573762" y="251174"/>
            <a:ext cx="9236509" cy="158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  <a:sym typeface="Gill Sans" charset="0"/>
              </a:rPr>
              <a:t>Firstly, Avg. COVERAGE by media type and device varies – a lot.</a:t>
            </a:r>
          </a:p>
          <a:p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charset="0"/>
              <a:cs typeface="Calibri" charset="0"/>
              <a:sym typeface="Gill San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D015C3A-753F-4045-B471-2872E3004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66" y="4197156"/>
            <a:ext cx="1213297" cy="628791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4" name="Picture 2" descr="ttp://www.pvhc.net/img148/dhjpebmgehkwcdbucwkr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15" b="26100"/>
          <a:stretch/>
        </p:blipFill>
        <p:spPr bwMode="auto">
          <a:xfrm>
            <a:off x="2314549" y="3570319"/>
            <a:ext cx="1472514" cy="54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ttps://upload.wikimedia.org/wikipedia/commons/thumb/e/eb/Smartphone_icon_-_Noun_Project_283536.svg/512px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696" y="1801446"/>
            <a:ext cx="921058" cy="92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ttps://cdn4.iconfinder.com/data/icons/48-bubbles/48/29.Mac-51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712" y="1851016"/>
            <a:ext cx="871488" cy="87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tp://www.enerwater.eu/wp-content/uploads/2015/10/Tv-ico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948" y="1580037"/>
            <a:ext cx="1297172" cy="129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64977" y="5238978"/>
            <a:ext cx="112620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84200" eaLnBrk="0" hangingPunct="0">
              <a:spcBef>
                <a:spcPts val="0"/>
              </a:spcBef>
              <a:defRPr/>
            </a:pPr>
            <a:r>
              <a:rPr lang="en-AU" sz="2800" dirty="0">
                <a:solidFill>
                  <a:srgbClr val="000000"/>
                </a:solidFill>
                <a:latin typeface="Calibri" charset="0"/>
                <a:ea typeface="Times New Roman" charset="0"/>
                <a:cs typeface="Arial Unicode MS" charset="0"/>
              </a:rPr>
              <a:t>Coverage is better on mobile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C2ACAD7-C5F0-9B4E-951A-AE96735CDF62}"/>
              </a:ext>
            </a:extLst>
          </p:cNvPr>
          <p:cNvSpPr/>
          <p:nvPr/>
        </p:nvSpPr>
        <p:spPr>
          <a:xfrm>
            <a:off x="846652" y="5717501"/>
            <a:ext cx="107753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84200" eaLnBrk="0" hangingPunct="0">
              <a:spcBef>
                <a:spcPct val="30000"/>
              </a:spcBef>
              <a:defRPr/>
            </a:pPr>
            <a:r>
              <a:rPr lang="en-AU" sz="2800" dirty="0">
                <a:solidFill>
                  <a:srgbClr val="000000"/>
                </a:solidFill>
                <a:latin typeface="Calibri" charset="0"/>
                <a:ea typeface="Times New Roman" charset="0"/>
                <a:cs typeface="Arial Unicode MS" charset="0"/>
              </a:rPr>
              <a:t>TV screen coverage is about 3x YouTube and Facebook on mobile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198D693-FB5F-3943-9F25-7DADF964C2FF}"/>
              </a:ext>
            </a:extLst>
          </p:cNvPr>
          <p:cNvSpPr/>
          <p:nvPr/>
        </p:nvSpPr>
        <p:spPr>
          <a:xfrm>
            <a:off x="665393" y="6186560"/>
            <a:ext cx="111378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84200" eaLnBrk="0" hangingPunct="0">
              <a:spcBef>
                <a:spcPts val="0"/>
              </a:spcBef>
              <a:defRPr/>
            </a:pPr>
            <a:r>
              <a:rPr lang="is-IS" sz="2800" dirty="0">
                <a:solidFill>
                  <a:srgbClr val="000000"/>
                </a:solidFill>
                <a:latin typeface="Calibri" charset="0"/>
                <a:ea typeface="Times New Roman" charset="0"/>
                <a:cs typeface="Arial Unicode MS" charset="0"/>
              </a:rPr>
              <a:t>This means, most online ads are </a:t>
            </a:r>
            <a:r>
              <a:rPr lang="is-IS" sz="2800" b="1" dirty="0">
                <a:solidFill>
                  <a:srgbClr val="B5BD00"/>
                </a:solidFill>
                <a:latin typeface="Calibri" charset="0"/>
                <a:cs typeface="Arial Unicode MS" charset="0"/>
              </a:rPr>
              <a:t>NOT </a:t>
            </a:r>
            <a:r>
              <a:rPr lang="is-IS" sz="2800" dirty="0">
                <a:solidFill>
                  <a:srgbClr val="000000"/>
                </a:solidFill>
                <a:latin typeface="Calibri" charset="0"/>
                <a:ea typeface="Times New Roman" charset="0"/>
                <a:cs typeface="Arial Unicode MS" charset="0"/>
              </a:rPr>
              <a:t>viewed in full horizontal screen view </a:t>
            </a:r>
          </a:p>
        </p:txBody>
      </p:sp>
    </p:spTree>
    <p:extLst>
      <p:ext uri="{BB962C8B-B14F-4D97-AF65-F5344CB8AC3E}">
        <p14:creationId xmlns:p14="http://schemas.microsoft.com/office/powerpoint/2010/main" val="386352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930364" y="2053766"/>
            <a:ext cx="489420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s-IS" sz="3600" b="1" dirty="0">
                <a:solidFill>
                  <a:srgbClr val="000000"/>
                </a:solidFill>
                <a:latin typeface="Calibri" charset="0"/>
                <a:ea typeface="Times New Roman" charset="0"/>
                <a:cs typeface="Arial Unicode MS" charset="0"/>
              </a:rPr>
              <a:t>Makes Sense. </a:t>
            </a:r>
          </a:p>
          <a:p>
            <a:pPr algn="ctr"/>
            <a:endParaRPr lang="is-IS" sz="3200" dirty="0">
              <a:solidFill>
                <a:srgbClr val="000000"/>
              </a:solidFill>
              <a:latin typeface="Calibri" charset="0"/>
              <a:ea typeface="Times New Roman" charset="0"/>
              <a:cs typeface="Arial Unicode MS" charset="0"/>
            </a:endParaRPr>
          </a:p>
          <a:p>
            <a:pPr algn="ctr"/>
            <a:r>
              <a:rPr lang="is-IS" sz="3200" dirty="0">
                <a:solidFill>
                  <a:srgbClr val="000000"/>
                </a:solidFill>
                <a:latin typeface="Calibri" charset="0"/>
                <a:ea typeface="Times New Roman" charset="0"/>
                <a:cs typeface="Arial Unicode MS" charset="0"/>
              </a:rPr>
              <a:t>Ad real estate differs significantly by device</a:t>
            </a:r>
            <a:endParaRPr lang="en-US" sz="2800" i="1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5459518" y="695723"/>
            <a:ext cx="1309223" cy="2596230"/>
            <a:chOff x="5648267" y="283610"/>
            <a:chExt cx="1407218" cy="2964491"/>
          </a:xfrm>
        </p:grpSpPr>
        <p:grpSp>
          <p:nvGrpSpPr>
            <p:cNvPr id="11" name="Group 10"/>
            <p:cNvGrpSpPr>
              <a:grpSpLocks noChangeAspect="1"/>
            </p:cNvGrpSpPr>
            <p:nvPr/>
          </p:nvGrpSpPr>
          <p:grpSpPr>
            <a:xfrm>
              <a:off x="5648267" y="283610"/>
              <a:ext cx="1407218" cy="2964491"/>
              <a:chOff x="6985464" y="288583"/>
              <a:chExt cx="2625350" cy="5166790"/>
            </a:xfrm>
          </p:grpSpPr>
          <p:pic>
            <p:nvPicPr>
              <p:cNvPr id="6" name="Picture 6" descr="ttp://cdn3.tekrevue.com/wp-content/uploads/2015/04/iphone-6-plus-home-screen-rotation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360"/>
              <a:stretch/>
            </p:blipFill>
            <p:spPr bwMode="auto">
              <a:xfrm>
                <a:off x="6985464" y="288583"/>
                <a:ext cx="2625350" cy="51667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72000" y="900000"/>
                <a:ext cx="2182470" cy="3881887"/>
              </a:xfrm>
              <a:prstGeom prst="rect">
                <a:avLst/>
              </a:prstGeom>
            </p:spPr>
          </p:pic>
        </p:grpSp>
        <p:sp>
          <p:nvSpPr>
            <p:cNvPr id="17" name="Rectangle 16"/>
            <p:cNvSpPr/>
            <p:nvPr/>
          </p:nvSpPr>
          <p:spPr>
            <a:xfrm>
              <a:off x="5827659" y="928788"/>
              <a:ext cx="1113799" cy="721214"/>
            </a:xfrm>
            <a:prstGeom prst="rect">
              <a:avLst/>
            </a:prstGeom>
            <a:noFill/>
            <a:ln w="698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9198" y="747568"/>
            <a:ext cx="4615543" cy="2612397"/>
            <a:chOff x="-119608" y="500563"/>
            <a:chExt cx="4615543" cy="2612397"/>
          </a:xfrm>
        </p:grpSpPr>
        <p:grpSp>
          <p:nvGrpSpPr>
            <p:cNvPr id="14" name="Group 13"/>
            <p:cNvGrpSpPr/>
            <p:nvPr/>
          </p:nvGrpSpPr>
          <p:grpSpPr>
            <a:xfrm>
              <a:off x="-119608" y="500563"/>
              <a:ext cx="4615543" cy="2612397"/>
              <a:chOff x="991498" y="879907"/>
              <a:chExt cx="6655734" cy="3651874"/>
            </a:xfrm>
          </p:grpSpPr>
          <p:pic>
            <p:nvPicPr>
              <p:cNvPr id="2052" name="Picture 4" descr="ttps://store.storeimages.cdn-apple.com/4974/as-images.apple.com/is/image/AppleInc/aos/published/images/M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316"/>
              <a:stretch/>
            </p:blipFill>
            <p:spPr bwMode="auto">
              <a:xfrm>
                <a:off x="991498" y="879907"/>
                <a:ext cx="6655734" cy="36518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66959" y="1123577"/>
                <a:ext cx="4341309" cy="2713319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1303020" y="1213499"/>
              <a:ext cx="1097279" cy="654471"/>
            </a:xfrm>
            <a:prstGeom prst="rect">
              <a:avLst/>
            </a:prstGeom>
            <a:noFill/>
            <a:ln w="889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39198" y="3667192"/>
            <a:ext cx="4823734" cy="2612397"/>
            <a:chOff x="-59959" y="3023338"/>
            <a:chExt cx="4823734" cy="2612397"/>
          </a:xfrm>
        </p:grpSpPr>
        <p:pic>
          <p:nvPicPr>
            <p:cNvPr id="16" name="Picture 4" descr="ttps://store.storeimages.cdn-apple.com/4974/as-images.apple.com/is/image/AppleInc/aos/published/images/M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9959" y="3023338"/>
              <a:ext cx="4823734" cy="2612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163" y="3192147"/>
              <a:ext cx="3061025" cy="1946496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864000" y="3611770"/>
              <a:ext cx="1818131" cy="1127342"/>
            </a:xfrm>
            <a:prstGeom prst="rect">
              <a:avLst/>
            </a:prstGeom>
            <a:noFill/>
            <a:ln w="889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>
            <a:grpSpLocks/>
          </p:cNvGrpSpPr>
          <p:nvPr/>
        </p:nvGrpSpPr>
        <p:grpSpPr>
          <a:xfrm>
            <a:off x="5454741" y="3635800"/>
            <a:ext cx="1314000" cy="2592000"/>
            <a:chOff x="7314911" y="346554"/>
            <a:chExt cx="1407218" cy="2964491"/>
          </a:xfrm>
        </p:grpSpPr>
        <p:pic>
          <p:nvPicPr>
            <p:cNvPr id="19" name="Picture 6" descr="ttp://cdn3.tekrevue.com/wp-content/uploads/2015/04/iphone-6-plus-home-screen-rotation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360"/>
            <a:stretch/>
          </p:blipFill>
          <p:spPr bwMode="auto">
            <a:xfrm>
              <a:off x="7314911" y="346554"/>
              <a:ext cx="1407218" cy="2964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000" y="758529"/>
              <a:ext cx="1109749" cy="214054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503118" y="1128849"/>
              <a:ext cx="1079510" cy="699949"/>
            </a:xfrm>
            <a:prstGeom prst="rect">
              <a:avLst/>
            </a:prstGeom>
            <a:noFill/>
            <a:ln w="539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5499080" y="1213866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64973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056920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Calibri" charset="0"/>
              </a:rPr>
              <a:t>VERY strong relationship - Coverage &amp; Sales, Coverage &amp; Attention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40" y="1962641"/>
            <a:ext cx="5786085" cy="3452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539" y="1955183"/>
            <a:ext cx="5786085" cy="3498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88537" y="-175779"/>
            <a:ext cx="11489436" cy="1265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1pPr>
            <a:lvl2pPr defTabSz="4572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2pPr>
            <a:lvl3pPr defTabSz="4572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3pPr>
            <a:lvl4pPr defTabSz="4572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4pPr>
            <a:lvl5pPr defTabSz="4572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5pPr>
            <a:lvl6pPr indent="-457200" defTabSz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6pPr>
            <a:lvl7pPr indent="-457200" defTabSz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7pPr>
            <a:lvl8pPr indent="-457200" defTabSz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8pPr>
            <a:lvl9pPr indent="-457200" defTabSz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endParaRPr lang="en-US" altLang="en-US" sz="4000" b="1" dirty="0">
              <a:solidFill>
                <a:prstClr val="black"/>
              </a:solidFill>
              <a:latin typeface="Calibri" charset="0"/>
            </a:endParaRPr>
          </a:p>
          <a:p>
            <a:pPr eaLnBrk="1" hangingPunct="1"/>
            <a:r>
              <a:rPr lang="en-US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COVERAGE MATTERS to attention and sales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  <a:sym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31920" y="1222703"/>
            <a:ext cx="11424249" cy="2147"/>
          </a:xfrm>
          <a:prstGeom prst="line">
            <a:avLst/>
          </a:prstGeom>
          <a:noFill/>
          <a:ln w="381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182965180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337733" y="814210"/>
            <a:ext cx="7315200" cy="47089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75000"/>
              </a:lnSpc>
              <a:spcBef>
                <a:spcPts val="0"/>
              </a:spcBef>
            </a:pPr>
            <a:r>
              <a:rPr lang="en-US" sz="20000" b="1" dirty="0">
                <a:solidFill>
                  <a:srgbClr val="B5BD00"/>
                </a:solidFill>
                <a:latin typeface="+mn-lt"/>
              </a:rPr>
              <a:t>HANG</a:t>
            </a:r>
          </a:p>
          <a:p>
            <a:pPr>
              <a:lnSpc>
                <a:spcPct val="75000"/>
              </a:lnSpc>
              <a:spcBef>
                <a:spcPts val="0"/>
              </a:spcBef>
            </a:pPr>
            <a:r>
              <a:rPr lang="en-US" sz="20000" b="1" dirty="0">
                <a:solidFill>
                  <a:srgbClr val="B5BD00"/>
                </a:solidFill>
                <a:latin typeface="+mn-lt"/>
              </a:rPr>
              <a:t>ON</a:t>
            </a:r>
          </a:p>
        </p:txBody>
      </p:sp>
      <p:sp>
        <p:nvSpPr>
          <p:cNvPr id="3" name="Rectangle 2"/>
          <p:cNvSpPr/>
          <p:nvPr/>
        </p:nvSpPr>
        <p:spPr>
          <a:xfrm>
            <a:off x="4419600" y="3287233"/>
            <a:ext cx="7264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n-lt"/>
              </a:rPr>
              <a:t>If </a:t>
            </a:r>
            <a:r>
              <a:rPr lang="en-US" sz="3200" b="1" dirty="0">
                <a:solidFill>
                  <a:schemeClr val="bg1"/>
                </a:solidFill>
                <a:latin typeface="+mn-lt"/>
              </a:rPr>
              <a:t>COVERAGE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 is so vital, could the viewability standard be fostering underperformance in online?</a:t>
            </a:r>
          </a:p>
        </p:txBody>
      </p:sp>
    </p:spTree>
    <p:extLst>
      <p:ext uri="{BB962C8B-B14F-4D97-AF65-F5344CB8AC3E}">
        <p14:creationId xmlns:p14="http://schemas.microsoft.com/office/powerpoint/2010/main" val="573942789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106"/>
            <a:ext cx="12192001" cy="6857792"/>
            <a:chOff x="0" y="106"/>
            <a:chExt cx="12192001" cy="6857792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4340" y="669811"/>
              <a:ext cx="2678824" cy="23037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164" y="897511"/>
              <a:ext cx="1808207" cy="18495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6389" name="Picture 2" descr="ttp://i.imgur.com/72P91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061"/>
            <a:stretch>
              <a:fillRect/>
            </a:stretch>
          </p:blipFill>
          <p:spPr bwMode="auto">
            <a:xfrm>
              <a:off x="0" y="106"/>
              <a:ext cx="12192001" cy="6857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04340" y="637820"/>
              <a:ext cx="5582364" cy="5582364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</p:spPr>
        </p:pic>
        <p:sp>
          <p:nvSpPr>
            <p:cNvPr id="2" name="Oval 1"/>
            <p:cNvSpPr/>
            <p:nvPr/>
          </p:nvSpPr>
          <p:spPr>
            <a:xfrm>
              <a:off x="2782465" y="3233291"/>
              <a:ext cx="6826114" cy="2726591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AU" sz="3200" b="1" u="sng" dirty="0" err="1">
                  <a:solidFill>
                    <a:srgbClr val="1B1A1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</a:rPr>
                <a:t>Viewability</a:t>
              </a:r>
              <a:r>
                <a:rPr lang="en-AU" sz="3200" b="1" u="sng" dirty="0">
                  <a:solidFill>
                    <a:srgbClr val="1B1A1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</a:rPr>
                <a:t> Standard</a:t>
              </a:r>
            </a:p>
            <a:p>
              <a:pPr algn="ctr"/>
              <a:r>
                <a:rPr lang="en-US" altLang="en-US" sz="2000" b="1" dirty="0">
                  <a:solidFill>
                    <a:srgbClr val="1B1A1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</a:rPr>
                <a:t>50% PIXELS and </a:t>
              </a:r>
            </a:p>
            <a:p>
              <a:pPr algn="ctr"/>
              <a:r>
                <a:rPr lang="en-US" altLang="en-US" sz="2000" b="1" dirty="0">
                  <a:solidFill>
                    <a:srgbClr val="1B1A1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</a:rPr>
                <a:t>2 CONTINUOUS SECONDS OF TIME </a:t>
              </a:r>
            </a:p>
            <a:p>
              <a:pPr algn="ctr"/>
              <a:r>
                <a:rPr lang="en-US" altLang="en-US" sz="2000" b="1" dirty="0">
                  <a:solidFill>
                    <a:srgbClr val="1B1A1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</a:rPr>
                <a:t>(in that order)</a:t>
              </a:r>
            </a:p>
            <a:p>
              <a:pPr algn="ctr"/>
              <a:endParaRPr lang="en-US" altLang="en-US" b="1" dirty="0">
                <a:solidFill>
                  <a:srgbClr val="1B1A1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694635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25" y="1136930"/>
            <a:ext cx="5691676" cy="526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14407" y="3348929"/>
            <a:ext cx="51207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32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Gill Sans"/>
              </a:rPr>
              <a:t>We </a:t>
            </a:r>
            <a:r>
              <a:rPr lang="en-US" sz="32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Gill Sans"/>
              </a:rPr>
              <a:t>considered relationship between pixels, time, attention and sales.</a:t>
            </a:r>
            <a:endParaRPr lang="en-US" sz="3200" dirty="0">
              <a:latin typeface="Calibri" charset="0"/>
              <a:ea typeface="Calibri" charset="0"/>
              <a:cs typeface="Calibri" charset="0"/>
              <a:sym typeface="Gill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36059" y="390292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FaceBook Tracker Exampl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4406" y="1382259"/>
            <a:ext cx="5220000" cy="341779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1224000" y="1368000"/>
            <a:ext cx="17161" cy="3435069"/>
          </a:xfrm>
          <a:prstGeom prst="straightConnector1">
            <a:avLst/>
          </a:prstGeom>
          <a:ln w="44450">
            <a:solidFill>
              <a:schemeClr val="tx1">
                <a:lumMod val="95000"/>
                <a:lumOff val="5000"/>
              </a:schemeClr>
            </a:solidFill>
            <a:prstDash val="dash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1008000" y="4752000"/>
            <a:ext cx="5328000" cy="0"/>
          </a:xfrm>
          <a:prstGeom prst="straightConnector1">
            <a:avLst/>
          </a:prstGeom>
          <a:ln w="44450">
            <a:solidFill>
              <a:schemeClr val="tx1">
                <a:lumMod val="95000"/>
                <a:lumOff val="5000"/>
              </a:schemeClr>
            </a:solidFill>
            <a:prstDash val="lgDashDot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1241161" y="1382258"/>
            <a:ext cx="5070429" cy="3405742"/>
          </a:xfrm>
          <a:prstGeom prst="straightConnector1">
            <a:avLst/>
          </a:prstGeom>
          <a:ln w="44450">
            <a:solidFill>
              <a:schemeClr val="tx1">
                <a:lumMod val="95000"/>
                <a:lumOff val="5000"/>
              </a:schemeClr>
            </a:solidFill>
            <a:prstDash val="dash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A53934D-08D1-4AC4-93C8-C2F3DE1C85C4}"/>
              </a:ext>
            </a:extLst>
          </p:cNvPr>
          <p:cNvSpPr/>
          <p:nvPr/>
        </p:nvSpPr>
        <p:spPr>
          <a:xfrm>
            <a:off x="7094653" y="1368000"/>
            <a:ext cx="405712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en-AU" sz="4400" b="1" dirty="0">
                <a:solidFill>
                  <a:srgbClr val="000000"/>
                </a:solidFill>
                <a:latin typeface="+mn-lt"/>
                <a:ea typeface="Times New Roman" charset="0"/>
                <a:cs typeface="DIN Pro" panose="020B0504020101020102" pitchFamily="34" charset="0"/>
              </a:rPr>
              <a:t>PIXELS </a:t>
            </a:r>
            <a:r>
              <a:rPr lang="en-AU" sz="4400" b="1">
                <a:solidFill>
                  <a:srgbClr val="000000"/>
                </a:solidFill>
                <a:latin typeface="+mn-lt"/>
                <a:ea typeface="Times New Roman" charset="0"/>
                <a:cs typeface="DIN Pro" panose="020B0504020101020102" pitchFamily="34" charset="0"/>
              </a:rPr>
              <a:t>and TIME (and coverage)</a:t>
            </a:r>
            <a:endParaRPr lang="en-AU" sz="4400" dirty="0">
              <a:solidFill>
                <a:srgbClr val="000000"/>
              </a:solidFill>
              <a:latin typeface="+mn-lt"/>
              <a:ea typeface="Times New Roman" charset="0"/>
              <a:cs typeface="DIN Pro" panose="020B05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798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 noChangeAspect="1"/>
          </p:cNvGraphicFramePr>
          <p:nvPr>
            <p:extLst/>
          </p:nvPr>
        </p:nvGraphicFramePr>
        <p:xfrm>
          <a:off x="2573766" y="2151150"/>
          <a:ext cx="5889065" cy="26634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49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106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027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1069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84689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6259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100%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100%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100%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26259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51%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58%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26259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66%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82%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13" name="Graphic 56">
            <a:extLst>
              <a:ext uri="{FF2B5EF4-FFF2-40B4-BE49-F238E27FC236}">
                <a16:creationId xmlns:a16="http://schemas.microsoft.com/office/drawing/2014/main" xmlns="" id="{492BB233-D216-4FC9-A6D9-4AB0BD565D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763" y="2913065"/>
            <a:ext cx="780300" cy="60941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Rectangle 10"/>
          <p:cNvSpPr/>
          <p:nvPr/>
        </p:nvSpPr>
        <p:spPr>
          <a:xfrm>
            <a:off x="573762" y="251174"/>
            <a:ext cx="9236509" cy="158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Firstly, Avg. PIXELS by media type and device also varies – a lot.</a:t>
            </a:r>
          </a:p>
          <a:p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charset="0"/>
              <a:cs typeface="Calibri" charset="0"/>
              <a:sym typeface="Gill San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D015C3A-753F-4045-B471-2872E3004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66" y="4197156"/>
            <a:ext cx="1213297" cy="628791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4" name="Picture 2" descr="ttp://www.pvhc.net/img148/dhjpebmgehkwcdbucwkr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15" b="26100"/>
          <a:stretch/>
        </p:blipFill>
        <p:spPr bwMode="auto">
          <a:xfrm>
            <a:off x="2314549" y="3570319"/>
            <a:ext cx="1472514" cy="54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ttps://upload.wikimedia.org/wikipedia/commons/thumb/e/eb/Smartphone_icon_-_Noun_Project_283536.svg/512px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696" y="1801446"/>
            <a:ext cx="921058" cy="92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ttps://cdn4.iconfinder.com/data/icons/48-bubbles/48/29.Mac-51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712" y="1851016"/>
            <a:ext cx="871488" cy="87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tp://www.enerwater.eu/wp-content/uploads/2015/10/Tv-ico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948" y="1580037"/>
            <a:ext cx="1297172" cy="129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73963" y="5473005"/>
            <a:ext cx="112620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84200" eaLnBrk="0" hangingPunct="0">
              <a:spcBef>
                <a:spcPts val="0"/>
              </a:spcBef>
              <a:defRPr/>
            </a:pPr>
            <a:r>
              <a:rPr lang="en-AU" sz="2800" dirty="0">
                <a:solidFill>
                  <a:srgbClr val="000000"/>
                </a:solidFill>
                <a:latin typeface="Calibri" charset="0"/>
                <a:ea typeface="Times New Roman" charset="0"/>
                <a:cs typeface="Arial Unicode MS" charset="0"/>
              </a:rPr>
              <a:t>Pixels are also better on mobile, in line with attention and STAS</a:t>
            </a:r>
          </a:p>
        </p:txBody>
      </p:sp>
    </p:spTree>
    <p:extLst>
      <p:ext uri="{BB962C8B-B14F-4D97-AF65-F5344CB8AC3E}">
        <p14:creationId xmlns:p14="http://schemas.microsoft.com/office/powerpoint/2010/main" val="192594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xmlns="" id="{AC9DD19F-3F15-4259-A607-4DE04F7AAA4D}"/>
              </a:ext>
            </a:extLst>
          </p:cNvPr>
          <p:cNvGraphicFramePr>
            <a:graphicFrameLocks noGrp="1" noChangeAspect="1"/>
          </p:cNvGraphicFramePr>
          <p:nvPr>
            <p:extLst/>
          </p:nvPr>
        </p:nvGraphicFramePr>
        <p:xfrm>
          <a:off x="6619334" y="1164731"/>
          <a:ext cx="5226821" cy="37699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xmlns="" id="{ACAAEC3E-7F2B-4985-B441-0EB10612F525}"/>
              </a:ext>
            </a:extLst>
          </p:cNvPr>
          <p:cNvGraphicFramePr>
            <a:graphicFrameLocks noGrp="1" noChangeAspect="1"/>
          </p:cNvGraphicFramePr>
          <p:nvPr>
            <p:extLst/>
          </p:nvPr>
        </p:nvGraphicFramePr>
        <p:xfrm>
          <a:off x="321887" y="1164731"/>
          <a:ext cx="5567882" cy="37699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9041B71-D553-4FEB-9418-340BED7265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5" r="19432"/>
          <a:stretch/>
        </p:blipFill>
        <p:spPr>
          <a:xfrm>
            <a:off x="7071261" y="1182903"/>
            <a:ext cx="821586" cy="746183"/>
          </a:xfrm>
          <a:prstGeom prst="rect">
            <a:avLst/>
          </a:prstGeom>
        </p:spPr>
      </p:pic>
      <p:pic>
        <p:nvPicPr>
          <p:cNvPr id="11" name="Picture 10" descr="A close up of a sign&#10;&#10;Description generated with high confidence">
            <a:extLst>
              <a:ext uri="{FF2B5EF4-FFF2-40B4-BE49-F238E27FC236}">
                <a16:creationId xmlns:a16="http://schemas.microsoft.com/office/drawing/2014/main" xmlns="" id="{6B23F975-2269-4659-9947-E06C5E8B3A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7" t="31761" r="30754" b="31316"/>
          <a:stretch/>
        </p:blipFill>
        <p:spPr>
          <a:xfrm>
            <a:off x="989929" y="1182902"/>
            <a:ext cx="1041710" cy="7461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6238845-29F8-4E89-9B04-B909C1675F49}"/>
              </a:ext>
            </a:extLst>
          </p:cNvPr>
          <p:cNvSpPr txBox="1">
            <a:spLocks noChangeAspect="1"/>
          </p:cNvSpPr>
          <p:nvPr/>
        </p:nvSpPr>
        <p:spPr>
          <a:xfrm>
            <a:off x="474681" y="5863710"/>
            <a:ext cx="11571545" cy="50302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eaLnBrk="1" hangingPunct="1"/>
            <a:r>
              <a:rPr lang="en-US" sz="2800" dirty="0">
                <a:latin typeface="Calibri" charset="0"/>
              </a:rPr>
              <a:t>Pixels matter more. 100% pixels always 2x impact over 50%, regardless of time</a:t>
            </a:r>
            <a:endParaRPr lang="en-US" sz="2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DBD4BF5-D614-4EA3-9187-F94290567F57}"/>
              </a:ext>
            </a:extLst>
          </p:cNvPr>
          <p:cNvSpPr txBox="1">
            <a:spLocks noChangeAspect="1"/>
          </p:cNvSpPr>
          <p:nvPr/>
        </p:nvSpPr>
        <p:spPr>
          <a:xfrm>
            <a:off x="8875609" y="1361030"/>
            <a:ext cx="21573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n-lt"/>
              </a:rPr>
              <a:t>Pixels are especially important for Facebook given the shorter (than YT) view time</a:t>
            </a:r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xmlns="" id="{8AF43293-A451-4502-9E77-B928ADE2CC99}"/>
              </a:ext>
            </a:extLst>
          </p:cNvPr>
          <p:cNvSpPr>
            <a:spLocks noChangeAspect="1"/>
          </p:cNvSpPr>
          <p:nvPr/>
        </p:nvSpPr>
        <p:spPr>
          <a:xfrm>
            <a:off x="5396837" y="1644348"/>
            <a:ext cx="132978" cy="1260118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xmlns="" id="{45003F55-9ED3-4FDF-9E5F-7AA69C15A8B6}"/>
              </a:ext>
            </a:extLst>
          </p:cNvPr>
          <p:cNvSpPr>
            <a:spLocks noChangeAspect="1"/>
          </p:cNvSpPr>
          <p:nvPr/>
        </p:nvSpPr>
        <p:spPr>
          <a:xfrm>
            <a:off x="11373064" y="1929085"/>
            <a:ext cx="132978" cy="2249544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3650F6C3-A2E7-4FA2-90FA-52617793C468}"/>
              </a:ext>
            </a:extLst>
          </p:cNvPr>
          <p:cNvCxnSpPr>
            <a:cxnSpLocks noChangeAspect="1"/>
          </p:cNvCxnSpPr>
          <p:nvPr/>
        </p:nvCxnSpPr>
        <p:spPr>
          <a:xfrm>
            <a:off x="2859362" y="2675837"/>
            <a:ext cx="1" cy="169460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E6DA7BA-0436-4A1E-BE84-C806DEB67287}"/>
              </a:ext>
            </a:extLst>
          </p:cNvPr>
          <p:cNvSpPr txBox="1">
            <a:spLocks noChangeAspect="1"/>
          </p:cNvSpPr>
          <p:nvPr/>
        </p:nvSpPr>
        <p:spPr>
          <a:xfrm>
            <a:off x="2423690" y="2219032"/>
            <a:ext cx="856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2"/>
                </a:solidFill>
                <a:latin typeface="+mn-lt"/>
              </a:rPr>
              <a:t>Current Standard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610AE4BB-0677-486F-88BE-B5331BEB6033}"/>
              </a:ext>
            </a:extLst>
          </p:cNvPr>
          <p:cNvCxnSpPr>
            <a:cxnSpLocks noChangeAspect="1"/>
          </p:cNvCxnSpPr>
          <p:nvPr/>
        </p:nvCxnSpPr>
        <p:spPr>
          <a:xfrm>
            <a:off x="8868041" y="2688409"/>
            <a:ext cx="1" cy="169460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7BD7E3B-F9E1-442C-BE7E-73CBFF52162F}"/>
              </a:ext>
            </a:extLst>
          </p:cNvPr>
          <p:cNvSpPr txBox="1">
            <a:spLocks noChangeAspect="1"/>
          </p:cNvSpPr>
          <p:nvPr/>
        </p:nvSpPr>
        <p:spPr>
          <a:xfrm>
            <a:off x="8394791" y="2267306"/>
            <a:ext cx="856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2"/>
                </a:solidFill>
                <a:latin typeface="+mn-lt"/>
              </a:rPr>
              <a:t>Current Standard</a:t>
            </a: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304528" y="176548"/>
            <a:ext cx="11489436" cy="903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1pPr>
            <a:lvl2pPr defTabSz="4572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2pPr>
            <a:lvl3pPr defTabSz="4572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3pPr>
            <a:lvl4pPr defTabSz="4572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4pPr>
            <a:lvl5pPr defTabSz="4572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5pPr>
            <a:lvl6pPr indent="-457200" defTabSz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6pPr>
            <a:lvl7pPr indent="-457200" defTabSz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7pPr>
            <a:lvl8pPr indent="-457200" defTabSz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8pPr>
            <a:lvl9pPr indent="-457200" defTabSz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9pPr>
          </a:lstStyle>
          <a:p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The minimum standard does render an impact, but..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03426" y="1055535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01114" y="5365434"/>
            <a:ext cx="71915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10751" fontAlgn="auto" latinLnBrk="1" hangingPunct="0"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Calibri" charset="0"/>
              </a:rPr>
              <a:t>There is material uplift in sales above 50% pixels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06674" y="2760870"/>
            <a:ext cx="478845" cy="149172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dirty="0"/>
              <a:t>PIXELS</a:t>
            </a:r>
          </a:p>
          <a:p>
            <a:pPr algn="ctr"/>
            <a:endParaRPr lang="en-US" sz="1100" dirty="0"/>
          </a:p>
          <a:p>
            <a:pPr algn="ctr"/>
            <a:endParaRPr lang="en-US" dirty="0"/>
          </a:p>
          <a:p>
            <a:pPr algn="ctr"/>
            <a:r>
              <a:rPr lang="en-US" sz="1200" b="1" dirty="0">
                <a:solidFill>
                  <a:schemeClr val="accent2"/>
                </a:solidFill>
              </a:rPr>
              <a:t>50%</a:t>
            </a:r>
          </a:p>
          <a:p>
            <a:pPr algn="ctr"/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7194908" y="3678865"/>
            <a:ext cx="581860" cy="741859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dirty="0"/>
              <a:t>PIXELS</a:t>
            </a:r>
          </a:p>
          <a:p>
            <a:pPr algn="ctr"/>
            <a:endParaRPr lang="en-US" sz="1100" dirty="0"/>
          </a:p>
          <a:p>
            <a:pPr algn="ctr"/>
            <a:r>
              <a:rPr lang="en-US" sz="1200" b="1" dirty="0">
                <a:solidFill>
                  <a:schemeClr val="accent2"/>
                </a:solidFill>
              </a:rPr>
              <a:t>50%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41B719F6-7C2D-4844-8811-E36FAF720E19}"/>
              </a:ext>
            </a:extLst>
          </p:cNvPr>
          <p:cNvCxnSpPr>
            <a:cxnSpLocks/>
          </p:cNvCxnSpPr>
          <p:nvPr/>
        </p:nvCxnSpPr>
        <p:spPr>
          <a:xfrm flipV="1">
            <a:off x="1627186" y="3355830"/>
            <a:ext cx="1246462" cy="40482"/>
          </a:xfrm>
          <a:prstGeom prst="line">
            <a:avLst/>
          </a:prstGeom>
          <a:ln w="28575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40CD5E20-C90F-4583-B985-DBD09726486E}"/>
              </a:ext>
            </a:extLst>
          </p:cNvPr>
          <p:cNvCxnSpPr>
            <a:cxnSpLocks/>
          </p:cNvCxnSpPr>
          <p:nvPr/>
        </p:nvCxnSpPr>
        <p:spPr>
          <a:xfrm flipV="1">
            <a:off x="7702338" y="4162424"/>
            <a:ext cx="1165703" cy="22351"/>
          </a:xfrm>
          <a:prstGeom prst="line">
            <a:avLst/>
          </a:prstGeom>
          <a:ln w="28575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7EE354B-2FA8-4FC8-8C58-58ABEB93A561}"/>
              </a:ext>
            </a:extLst>
          </p:cNvPr>
          <p:cNvSpPr/>
          <p:nvPr/>
        </p:nvSpPr>
        <p:spPr>
          <a:xfrm>
            <a:off x="1094668" y="2947943"/>
            <a:ext cx="5325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100%</a:t>
            </a:r>
            <a:endParaRPr lang="en-US" sz="1200" dirty="0">
              <a:latin typeface="+mn-lt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4552C589-5C09-45B1-B0D4-7DE09C31E727}"/>
              </a:ext>
            </a:extLst>
          </p:cNvPr>
          <p:cNvSpPr/>
          <p:nvPr/>
        </p:nvSpPr>
        <p:spPr>
          <a:xfrm>
            <a:off x="7163612" y="3885425"/>
            <a:ext cx="5325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100%</a:t>
            </a:r>
            <a:endParaRPr lang="en-US" sz="1200" dirty="0">
              <a:latin typeface="+mn-lt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203A1A4A-C988-41F8-8EFB-AA6B43ED3BD1}"/>
              </a:ext>
            </a:extLst>
          </p:cNvPr>
          <p:cNvSpPr/>
          <p:nvPr/>
        </p:nvSpPr>
        <p:spPr>
          <a:xfrm>
            <a:off x="1133859" y="3600266"/>
            <a:ext cx="4539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  <a:latin typeface="+mn-lt"/>
              </a:rPr>
              <a:t>10%</a:t>
            </a:r>
            <a:endParaRPr lang="en-US" sz="12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F1D16758-AEAE-43CF-9F05-DE6ADE75E9CB}"/>
              </a:ext>
            </a:extLst>
          </p:cNvPr>
          <p:cNvSpPr/>
          <p:nvPr/>
        </p:nvSpPr>
        <p:spPr>
          <a:xfrm>
            <a:off x="7238728" y="4133030"/>
            <a:ext cx="4539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  <a:latin typeface="+mn-lt"/>
              </a:rPr>
              <a:t>10%</a:t>
            </a:r>
            <a:endParaRPr lang="en-US" sz="12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573692" y="5365434"/>
            <a:ext cx="22576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10751" fontAlgn="auto" latinLnBrk="1" hangingPunct="0">
              <a:spcBef>
                <a:spcPts val="0"/>
              </a:spcBef>
              <a:spcAft>
                <a:spcPts val="600"/>
              </a:spcAft>
            </a:pPr>
            <a:r>
              <a:rPr lang="en-US" sz="2800">
                <a:latin typeface="Calibri" charset="0"/>
              </a:rPr>
              <a:t>and 2 seconds</a:t>
            </a:r>
            <a:endParaRPr lang="en-US" sz="28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79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2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2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"/>
                                        <p:tgtEl>
                                          <p:spTgt spid="2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"/>
                                        <p:tgtEl>
                                          <p:spTgt spid="2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"/>
                                        <p:tgtEl>
                                          <p:spTgt spid="2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7" grpId="0">
        <p:bldSub>
          <a:bldChart bld="category"/>
        </p:bldSub>
      </p:bldGraphic>
      <p:bldGraphic spid="28" grpId="0">
        <p:bldSub>
          <a:bldChart bld="category"/>
        </p:bldSub>
      </p:bldGraphic>
      <p:bldP spid="12" grpId="0"/>
      <p:bldP spid="16" grpId="0"/>
      <p:bldP spid="18" grpId="0" animBg="1"/>
      <p:bldP spid="19" grpId="0" animBg="1"/>
      <p:bldP spid="24" grpId="0"/>
      <p:bldP spid="26" grpId="0"/>
      <p:bldP spid="5" grpId="0"/>
      <p:bldP spid="29" grpId="0"/>
      <p:bldP spid="30" grpId="0"/>
      <p:bldP spid="14" grpId="0"/>
      <p:bldP spid="33" grpId="0"/>
      <p:bldP spid="34" grpId="0"/>
      <p:bldP spid="35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02564" y="556671"/>
            <a:ext cx="11489436" cy="903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1pPr>
            <a:lvl2pPr defTabSz="4572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2pPr>
            <a:lvl3pPr defTabSz="4572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3pPr>
            <a:lvl4pPr defTabSz="4572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4pPr>
            <a:lvl5pPr defTabSz="4572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5pPr>
            <a:lvl6pPr indent="-457200" defTabSz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6pPr>
            <a:lvl7pPr indent="-457200" defTabSz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7pPr>
            <a:lvl8pPr indent="-457200" defTabSz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8pPr>
            <a:lvl9pPr indent="-457200" defTabSz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9pPr>
          </a:lstStyle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VIEWABILITY patterns hold (curve same shape)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367" y="1829987"/>
            <a:ext cx="5075370" cy="357863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241300" dist="38100" dir="2700000" sx="101000" sy="101000" algn="tl" rotWithShape="0">
              <a:schemeClr val="tx1">
                <a:lumMod val="50000"/>
                <a:lumOff val="50000"/>
              </a:scheme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06" y="1829987"/>
            <a:ext cx="4886904" cy="357863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241300" dist="76200" dir="2700000" algn="tl" rotWithShape="0">
              <a:schemeClr val="tx1">
                <a:lumMod val="65000"/>
                <a:lumOff val="35000"/>
              </a:schemeClr>
            </a:outerShdw>
          </a:effectLst>
        </p:spPr>
      </p:pic>
      <p:pic>
        <p:nvPicPr>
          <p:cNvPr id="4" name="Picture 3" descr="A close up of a sign&#10;&#10;Description generated with high confidence">
            <a:extLst>
              <a:ext uri="{FF2B5EF4-FFF2-40B4-BE49-F238E27FC236}">
                <a16:creationId xmlns:a16="http://schemas.microsoft.com/office/drawing/2014/main" xmlns="" id="{6B23F975-2269-4659-9947-E06C5E8B3A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7" t="31761" r="30754" b="31316"/>
          <a:stretch/>
        </p:blipFill>
        <p:spPr>
          <a:xfrm>
            <a:off x="4527858" y="4204945"/>
            <a:ext cx="1041710" cy="7461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9041B71-D553-4FEB-9418-340BED7265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5" r="19432"/>
          <a:stretch/>
        </p:blipFill>
        <p:spPr>
          <a:xfrm>
            <a:off x="7799082" y="2569413"/>
            <a:ext cx="821586" cy="7461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6238845-29F8-4E89-9B04-B909C1675F49}"/>
              </a:ext>
            </a:extLst>
          </p:cNvPr>
          <p:cNvSpPr txBox="1">
            <a:spLocks noChangeAspect="1"/>
          </p:cNvSpPr>
          <p:nvPr/>
        </p:nvSpPr>
        <p:spPr>
          <a:xfrm>
            <a:off x="667020" y="5679163"/>
            <a:ext cx="10665613" cy="9339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algn="ctr" eaLnBrk="1" hangingPunct="1"/>
            <a:r>
              <a:rPr lang="en-US" sz="2800" dirty="0">
                <a:latin typeface="Calibri" charset="0"/>
              </a:rPr>
              <a:t>We STILL see a material uplift after 50% pixels and 2 seconds.</a:t>
            </a:r>
          </a:p>
          <a:p>
            <a:pPr algn="ctr" eaLnBrk="1" hangingPunct="1"/>
            <a:r>
              <a:rPr lang="en-US" sz="2800" dirty="0">
                <a:latin typeface="Calibri" charset="0"/>
              </a:rPr>
              <a:t>Means anything less that 100%, 100% of the time diminishes return. </a:t>
            </a:r>
          </a:p>
        </p:txBody>
      </p:sp>
    </p:spTree>
    <p:extLst>
      <p:ext uri="{BB962C8B-B14F-4D97-AF65-F5344CB8AC3E}">
        <p14:creationId xmlns:p14="http://schemas.microsoft.com/office/powerpoint/2010/main" val="4165400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AutoShape 2" descr="Image result for forbes logo png"/>
          <p:cNvSpPr>
            <a:spLocks noChangeAspect="1" noChangeArrowheads="1"/>
          </p:cNvSpPr>
          <p:nvPr/>
        </p:nvSpPr>
        <p:spPr bwMode="auto">
          <a:xfrm>
            <a:off x="1679982" y="-143773"/>
            <a:ext cx="304707" cy="30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8" rIns="91434" bIns="45718"/>
          <a:lstStyle>
            <a:lvl1pPr defTabSz="649288">
              <a:defRPr sz="4200">
                <a:solidFill>
                  <a:schemeClr val="tx1"/>
                </a:solidFill>
                <a:latin typeface="Gill Sans" charset="0"/>
                <a:ea typeface="ＭＳ Ｐゴシック" charset="-128"/>
                <a:sym typeface="Gill Sans" charset="0"/>
              </a:defRPr>
            </a:lvl1pPr>
            <a:lvl2pPr marL="742950" indent="-285750" defTabSz="649288">
              <a:defRPr sz="4200">
                <a:solidFill>
                  <a:schemeClr val="tx1"/>
                </a:solidFill>
                <a:latin typeface="Gill Sans" charset="0"/>
                <a:ea typeface="ＭＳ Ｐゴシック" charset="-128"/>
                <a:sym typeface="Gill Sans" charset="0"/>
              </a:defRPr>
            </a:lvl2pPr>
            <a:lvl3pPr marL="1143000" defTabSz="649288">
              <a:defRPr sz="4200">
                <a:solidFill>
                  <a:schemeClr val="tx1"/>
                </a:solidFill>
                <a:latin typeface="Gill Sans" charset="0"/>
                <a:ea typeface="ＭＳ Ｐゴシック" charset="-128"/>
                <a:sym typeface="Gill Sans" charset="0"/>
              </a:defRPr>
            </a:lvl3pPr>
            <a:lvl4pPr marL="1600200" indent="-228600" defTabSz="649288">
              <a:defRPr sz="4200">
                <a:solidFill>
                  <a:schemeClr val="tx1"/>
                </a:solidFill>
                <a:latin typeface="Gill Sans" charset="0"/>
                <a:ea typeface="ＭＳ Ｐゴシック" charset="-128"/>
                <a:sym typeface="Gill Sans" charset="0"/>
              </a:defRPr>
            </a:lvl4pPr>
            <a:lvl5pPr marL="2057400" indent="-228600" defTabSz="649288">
              <a:defRPr sz="4200">
                <a:solidFill>
                  <a:schemeClr val="tx1"/>
                </a:solidFill>
                <a:latin typeface="Gill Sans" charset="0"/>
                <a:ea typeface="ＭＳ Ｐゴシック" charset="-128"/>
                <a:sym typeface="Gill Sans" charset="0"/>
              </a:defRPr>
            </a:lvl5pPr>
            <a:lvl6pPr marL="2514600" indent="-228600" defTabSz="649288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ＭＳ Ｐゴシック" charset="-128"/>
                <a:sym typeface="Gill Sans" charset="0"/>
              </a:defRPr>
            </a:lvl6pPr>
            <a:lvl7pPr marL="2971800" indent="-228600" defTabSz="649288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ＭＳ Ｐゴシック" charset="-128"/>
                <a:sym typeface="Gill Sans" charset="0"/>
              </a:defRPr>
            </a:lvl7pPr>
            <a:lvl8pPr marL="3429000" indent="-228600" defTabSz="649288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ＭＳ Ｐゴシック" charset="-128"/>
                <a:sym typeface="Gill Sans" charset="0"/>
              </a:defRPr>
            </a:lvl8pPr>
            <a:lvl9pPr marL="3886200" indent="-228600" defTabSz="649288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ＭＳ Ｐゴシック" charset="-128"/>
                <a:sym typeface="Gill Sans" charset="0"/>
              </a:defRPr>
            </a:lvl9pPr>
          </a:lstStyle>
          <a:p>
            <a:endParaRPr lang="en-AU" altLang="en-US" sz="4148">
              <a:solidFill>
                <a:srgbClr val="000000"/>
              </a:solidFill>
            </a:endParaRPr>
          </a:p>
        </p:txBody>
      </p:sp>
      <p:sp>
        <p:nvSpPr>
          <p:cNvPr id="8194" name="AutoShape 10" descr="Image result for cambridge logo"/>
          <p:cNvSpPr>
            <a:spLocks noChangeAspect="1" noChangeArrowheads="1"/>
          </p:cNvSpPr>
          <p:nvPr/>
        </p:nvSpPr>
        <p:spPr bwMode="auto">
          <a:xfrm>
            <a:off x="1831777" y="8024"/>
            <a:ext cx="305823" cy="30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8" rIns="91434" bIns="45718"/>
          <a:lstStyle>
            <a:lvl1pPr defTabSz="649288">
              <a:defRPr sz="4200">
                <a:solidFill>
                  <a:schemeClr val="tx1"/>
                </a:solidFill>
                <a:latin typeface="Gill Sans" charset="0"/>
                <a:ea typeface="ＭＳ Ｐゴシック" charset="-128"/>
                <a:sym typeface="Gill Sans" charset="0"/>
              </a:defRPr>
            </a:lvl1pPr>
            <a:lvl2pPr marL="742950" indent="-285750" defTabSz="649288">
              <a:defRPr sz="4200">
                <a:solidFill>
                  <a:schemeClr val="tx1"/>
                </a:solidFill>
                <a:latin typeface="Gill Sans" charset="0"/>
                <a:ea typeface="ＭＳ Ｐゴシック" charset="-128"/>
                <a:sym typeface="Gill Sans" charset="0"/>
              </a:defRPr>
            </a:lvl2pPr>
            <a:lvl3pPr marL="1143000" defTabSz="649288">
              <a:defRPr sz="4200">
                <a:solidFill>
                  <a:schemeClr val="tx1"/>
                </a:solidFill>
                <a:latin typeface="Gill Sans" charset="0"/>
                <a:ea typeface="ＭＳ Ｐゴシック" charset="-128"/>
                <a:sym typeface="Gill Sans" charset="0"/>
              </a:defRPr>
            </a:lvl3pPr>
            <a:lvl4pPr marL="1600200" indent="-228600" defTabSz="649288">
              <a:defRPr sz="4200">
                <a:solidFill>
                  <a:schemeClr val="tx1"/>
                </a:solidFill>
                <a:latin typeface="Gill Sans" charset="0"/>
                <a:ea typeface="ＭＳ Ｐゴシック" charset="-128"/>
                <a:sym typeface="Gill Sans" charset="0"/>
              </a:defRPr>
            </a:lvl4pPr>
            <a:lvl5pPr marL="2057400" indent="-228600" defTabSz="649288">
              <a:defRPr sz="4200">
                <a:solidFill>
                  <a:schemeClr val="tx1"/>
                </a:solidFill>
                <a:latin typeface="Gill Sans" charset="0"/>
                <a:ea typeface="ＭＳ Ｐゴシック" charset="-128"/>
                <a:sym typeface="Gill Sans" charset="0"/>
              </a:defRPr>
            </a:lvl5pPr>
            <a:lvl6pPr marL="2514600" indent="-228600" defTabSz="649288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ＭＳ Ｐゴシック" charset="-128"/>
                <a:sym typeface="Gill Sans" charset="0"/>
              </a:defRPr>
            </a:lvl6pPr>
            <a:lvl7pPr marL="2971800" indent="-228600" defTabSz="649288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ＭＳ Ｐゴシック" charset="-128"/>
                <a:sym typeface="Gill Sans" charset="0"/>
              </a:defRPr>
            </a:lvl7pPr>
            <a:lvl8pPr marL="3429000" indent="-228600" defTabSz="649288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ＭＳ Ｐゴシック" charset="-128"/>
                <a:sym typeface="Gill Sans" charset="0"/>
              </a:defRPr>
            </a:lvl8pPr>
            <a:lvl9pPr marL="3886200" indent="-228600" defTabSz="649288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ＭＳ Ｐゴシック" charset="-128"/>
                <a:sym typeface="Gill Sans" charset="0"/>
              </a:defRPr>
            </a:lvl9pPr>
          </a:lstStyle>
          <a:p>
            <a:endParaRPr lang="en-AU" altLang="en-US" sz="1758">
              <a:solidFill>
                <a:srgbClr val="000000"/>
              </a:solidFill>
            </a:endParaRPr>
          </a:p>
        </p:txBody>
      </p:sp>
      <p:cxnSp>
        <p:nvCxnSpPr>
          <p:cNvPr id="57" name="Straight Connector 56"/>
          <p:cNvCxnSpPr/>
          <p:nvPr/>
        </p:nvCxnSpPr>
        <p:spPr bwMode="auto">
          <a:xfrm>
            <a:off x="9033014" y="689672"/>
            <a:ext cx="0" cy="5340742"/>
          </a:xfrm>
          <a:prstGeom prst="line">
            <a:avLst/>
          </a:prstGeom>
          <a:ln>
            <a:solidFill>
              <a:srgbClr val="5959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 bwMode="auto">
          <a:xfrm>
            <a:off x="8682860" y="237857"/>
            <a:ext cx="27509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54">
              <a:defRPr/>
            </a:pPr>
            <a:r>
              <a:rPr lang="en-US" sz="1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charset="0"/>
                <a:ea typeface="Calibri" charset="0"/>
                <a:cs typeface="Calibri" charset="0"/>
              </a:rPr>
              <a:t>Research</a:t>
            </a:r>
          </a:p>
          <a:p>
            <a:pPr algn="ctr" defTabSz="457154">
              <a:defRPr/>
            </a:pPr>
            <a:r>
              <a:rPr lang="en-US" sz="1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charset="0"/>
                <a:ea typeface="Calibri" charset="0"/>
                <a:cs typeface="Calibri" charset="0"/>
              </a:rPr>
              <a:t>integrated into</a:t>
            </a:r>
          </a:p>
        </p:txBody>
      </p:sp>
      <p:sp>
        <p:nvSpPr>
          <p:cNvPr id="67" name="Rectangle 66"/>
          <p:cNvSpPr/>
          <p:nvPr/>
        </p:nvSpPr>
        <p:spPr bwMode="auto">
          <a:xfrm>
            <a:off x="1858435" y="392203"/>
            <a:ext cx="343772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154">
              <a:defRPr/>
            </a:pPr>
            <a:r>
              <a:rPr lang="en-US" sz="1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charset="0"/>
                <a:ea typeface="Calibri" charset="0"/>
                <a:cs typeface="Calibri" charset="0"/>
              </a:rPr>
              <a:t>Research reported in</a:t>
            </a:r>
          </a:p>
        </p:txBody>
      </p:sp>
      <p:sp>
        <p:nvSpPr>
          <p:cNvPr id="68" name="Rectangle 67"/>
          <p:cNvSpPr/>
          <p:nvPr/>
        </p:nvSpPr>
        <p:spPr bwMode="auto">
          <a:xfrm>
            <a:off x="7138743" y="390041"/>
            <a:ext cx="18130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54">
              <a:defRPr/>
            </a:pPr>
            <a:r>
              <a:rPr lang="en-US" sz="18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charset="0"/>
                <a:ea typeface="Calibri" charset="0"/>
                <a:cs typeface="Calibri" charset="0"/>
              </a:rPr>
              <a:t>Speaker for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81BBD52-7A9A-46A8-872A-9BF83EE0FEE4}"/>
              </a:ext>
            </a:extLst>
          </p:cNvPr>
          <p:cNvGrpSpPr/>
          <p:nvPr/>
        </p:nvGrpSpPr>
        <p:grpSpPr>
          <a:xfrm>
            <a:off x="498613" y="954007"/>
            <a:ext cx="6053407" cy="5045290"/>
            <a:chOff x="498612" y="985124"/>
            <a:chExt cx="5672133" cy="4788852"/>
          </a:xfrm>
        </p:grpSpPr>
        <p:pic>
          <p:nvPicPr>
            <p:cNvPr id="8221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5976" y="3505042"/>
              <a:ext cx="1319635" cy="819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612" y="2819726"/>
              <a:ext cx="1323972" cy="979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2360" y="1716515"/>
              <a:ext cx="1325116" cy="506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4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294" y="1831217"/>
              <a:ext cx="1878583" cy="400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5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9658" y="3114304"/>
              <a:ext cx="1299049" cy="304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6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3710" y="5143889"/>
              <a:ext cx="2442230" cy="575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7" name="Picture 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5526" y="3203538"/>
              <a:ext cx="1428792" cy="299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8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570" y="4561274"/>
              <a:ext cx="2006823" cy="379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9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123" y="3876857"/>
              <a:ext cx="1311704" cy="398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31" name="Picture 1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1463" y="3883331"/>
              <a:ext cx="1661455" cy="343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32" name="Picture 1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3493" y="3045119"/>
              <a:ext cx="968588" cy="552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33" name="Picture 1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9825" y="4494631"/>
              <a:ext cx="1218518" cy="550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34" name="Picture 1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374" y="3656865"/>
              <a:ext cx="1449969" cy="524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35" name="Picture 17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080" y="1084416"/>
              <a:ext cx="968589" cy="559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36" name="Picture 1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108" b="28464"/>
            <a:stretch>
              <a:fillRect/>
            </a:stretch>
          </p:blipFill>
          <p:spPr bwMode="auto">
            <a:xfrm>
              <a:off x="4176165" y="2309497"/>
              <a:ext cx="1994580" cy="582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37" name="Picture 1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4878" y="5045559"/>
              <a:ext cx="913642" cy="639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39" name="Picture 21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795" y="5172708"/>
              <a:ext cx="1651729" cy="601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40" name="Picture 7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3927" y="4353641"/>
              <a:ext cx="1711834" cy="673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0" name="Picture 41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3403" y="1736463"/>
              <a:ext cx="1586855" cy="469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xmlns="" id="{EDBC18F8-C5EE-404A-B210-3EDFFC2BB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521" y="2273286"/>
              <a:ext cx="2664179" cy="779272"/>
            </a:xfrm>
            <a:prstGeom prst="rect">
              <a:avLst/>
            </a:prstGeom>
          </p:spPr>
        </p:pic>
        <p:pic>
          <p:nvPicPr>
            <p:cNvPr id="7" name="Picture 6" descr="A close up of a logo&#10;&#10;Description automatically generated">
              <a:extLst>
                <a:ext uri="{FF2B5EF4-FFF2-40B4-BE49-F238E27FC236}">
                  <a16:creationId xmlns:a16="http://schemas.microsoft.com/office/drawing/2014/main" xmlns="" id="{4C2C4172-927D-430C-8CC2-0FCF71520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511" y="985124"/>
              <a:ext cx="4415299" cy="585505"/>
            </a:xfrm>
            <a:prstGeom prst="rect">
              <a:avLst/>
            </a:prstGeom>
          </p:spPr>
        </p:pic>
        <p:pic>
          <p:nvPicPr>
            <p:cNvPr id="9" name="Picture 8" descr="A close up of a sign&#10;&#10;Description automatically generated">
              <a:extLst>
                <a:ext uri="{FF2B5EF4-FFF2-40B4-BE49-F238E27FC236}">
                  <a16:creationId xmlns:a16="http://schemas.microsoft.com/office/drawing/2014/main" xmlns="" id="{D3ED7B0F-DD8D-46F7-B355-34A8245F7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5976" y="2336035"/>
              <a:ext cx="621105" cy="720621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5D67D2-FE6C-4DE3-AC02-E94A634025AC}"/>
              </a:ext>
            </a:extLst>
          </p:cNvPr>
          <p:cNvGrpSpPr/>
          <p:nvPr/>
        </p:nvGrpSpPr>
        <p:grpSpPr>
          <a:xfrm>
            <a:off x="7001566" y="954007"/>
            <a:ext cx="1813081" cy="4772570"/>
            <a:chOff x="6973799" y="870322"/>
            <a:chExt cx="1813081" cy="4772570"/>
          </a:xfrm>
        </p:grpSpPr>
        <p:pic>
          <p:nvPicPr>
            <p:cNvPr id="8215" name="Picture 2" descr="http://blog.smvgroup.com/wp-content/uploads/2015/04/8f06839bbf0a7cfda035f0d4c35c9f476f9595d6.jpg"/>
            <p:cNvPicPr>
              <a:picLocks noChangeAspect="1" noChangeArrowheads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749" b="27718"/>
            <a:stretch/>
          </p:blipFill>
          <p:spPr bwMode="auto">
            <a:xfrm>
              <a:off x="6973799" y="3515812"/>
              <a:ext cx="1813081" cy="817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6" name="Picture 45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5305" y="870322"/>
              <a:ext cx="1525932" cy="700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8" name="Picture 52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743" y="1839545"/>
              <a:ext cx="1510509" cy="582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4" name="Picture 58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0315" y="4366773"/>
              <a:ext cx="1647476" cy="618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 descr="A picture containing tableware&#10;&#10;Description automatically generated">
              <a:extLst>
                <a:ext uri="{FF2B5EF4-FFF2-40B4-BE49-F238E27FC236}">
                  <a16:creationId xmlns:a16="http://schemas.microsoft.com/office/drawing/2014/main" xmlns="" id="{2126FAF1-797E-484F-9A37-158DAC078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5305" y="2643489"/>
              <a:ext cx="1525929" cy="85945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6FDC817A-4727-4349-9C4B-84EEB8A76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4089" y="5154629"/>
              <a:ext cx="1466254" cy="48826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2890AA5-8954-4D9D-B34D-61A9D44BF503}"/>
              </a:ext>
            </a:extLst>
          </p:cNvPr>
          <p:cNvGrpSpPr/>
          <p:nvPr/>
        </p:nvGrpSpPr>
        <p:grpSpPr>
          <a:xfrm>
            <a:off x="9170741" y="925890"/>
            <a:ext cx="2219834" cy="5161409"/>
            <a:chOff x="9170741" y="925890"/>
            <a:chExt cx="2219834" cy="5161409"/>
          </a:xfrm>
        </p:grpSpPr>
        <p:pic>
          <p:nvPicPr>
            <p:cNvPr id="8208" name="Picture 4" descr="https://upload.wikimedia.org/wikipedia/en/thumb/2/2f/University_of_Oxford.svg/1280px-University_of_Oxford.svg.png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6264" y="3154876"/>
              <a:ext cx="1865188" cy="66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9" name="Picture 6" descr="https://upload.wikimedia.org/wikipedia/en/d/d8/NYU_logo.png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0741" y="1888601"/>
              <a:ext cx="2219834" cy="494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0" name="Picture 8" descr="http://immersiveeducation.org/sites/default/files/styles/seven-product-colorbox/public/product-images/UCLA_0.gif?itok=ME0r-Msv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3169" y="925890"/>
              <a:ext cx="1517424" cy="883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1" name="Picture 51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57036" y="2537635"/>
              <a:ext cx="1915668" cy="460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2" name="Picture 54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6264" y="3962718"/>
              <a:ext cx="1907314" cy="621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7" name="Picture 69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1320" y="4647556"/>
              <a:ext cx="1932259" cy="753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A screenshot of a cell phone&#10;&#10;Description automatically generated">
              <a:extLst>
                <a:ext uri="{FF2B5EF4-FFF2-40B4-BE49-F238E27FC236}">
                  <a16:creationId xmlns:a16="http://schemas.microsoft.com/office/drawing/2014/main" xmlns="" id="{3C71DA58-5977-40C9-A050-D7858C80D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1827" y="5468098"/>
              <a:ext cx="2148552" cy="6192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6624686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755238" y="1914213"/>
            <a:ext cx="8013145" cy="3783241"/>
            <a:chOff x="2877198" y="1203598"/>
            <a:chExt cx="6009859" cy="2837431"/>
          </a:xfrm>
        </p:grpSpPr>
        <p:grpSp>
          <p:nvGrpSpPr>
            <p:cNvPr id="7" name="Group 28"/>
            <p:cNvGrpSpPr>
              <a:grpSpLocks/>
            </p:cNvGrpSpPr>
            <p:nvPr/>
          </p:nvGrpSpPr>
          <p:grpSpPr bwMode="auto">
            <a:xfrm>
              <a:off x="2877198" y="1203598"/>
              <a:ext cx="3412210" cy="2482601"/>
              <a:chOff x="10649429" y="1962747"/>
              <a:chExt cx="5249008" cy="3818741"/>
            </a:xfrm>
          </p:grpSpPr>
          <p:pic>
            <p:nvPicPr>
              <p:cNvPr id="17" name="Picture 4" descr="ttp://www.tvscreenprotectors.com.au/sites/tvscreenprotectors.com.au/files/imagecache/product_full/40-inc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35" t="13312" r="17661" b="11264"/>
              <a:stretch>
                <a:fillRect/>
              </a:stretch>
            </p:blipFill>
            <p:spPr bwMode="auto">
              <a:xfrm>
                <a:off x="10649429" y="1962747"/>
                <a:ext cx="5249008" cy="38187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3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916" t="15668" r="46759" b="53134"/>
              <a:stretch>
                <a:fillRect/>
              </a:stretch>
            </p:blipFill>
            <p:spPr bwMode="auto">
              <a:xfrm>
                <a:off x="10896020" y="2267440"/>
                <a:ext cx="4877989" cy="27857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4" name="Rectangle 23"/>
            <p:cNvSpPr>
              <a:spLocks noChangeAspect="1"/>
            </p:cNvSpPr>
            <p:nvPr/>
          </p:nvSpPr>
          <p:spPr>
            <a:xfrm>
              <a:off x="3008374" y="1334305"/>
              <a:ext cx="3200148" cy="1869967"/>
            </a:xfrm>
            <a:prstGeom prst="rect">
              <a:avLst/>
            </a:prstGeom>
            <a:noFill/>
            <a:ln w="508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9" tIns="45719" rIns="91439" bIns="45719"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9" name="Group 27"/>
            <p:cNvGrpSpPr>
              <a:grpSpLocks/>
            </p:cNvGrpSpPr>
            <p:nvPr/>
          </p:nvGrpSpPr>
          <p:grpSpPr bwMode="auto">
            <a:xfrm>
              <a:off x="5698885" y="2391147"/>
              <a:ext cx="2036044" cy="1649882"/>
              <a:chOff x="7272389" y="2526568"/>
              <a:chExt cx="3132049" cy="2537850"/>
            </a:xfrm>
          </p:grpSpPr>
          <p:pic>
            <p:nvPicPr>
              <p:cNvPr id="15" name="Picture 2" descr="ttp://edge.alluremedia.com.au/m/g/2015/03/Macbook-Pro-13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72389" y="2526568"/>
                <a:ext cx="3132049" cy="176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9239498" y="5034305"/>
                <a:ext cx="61171" cy="301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altLang="en-US" sz="5867">
                  <a:solidFill>
                    <a:srgbClr val="FFFFFF"/>
                  </a:solidFill>
                  <a:ea typeface="MS PGothic" charset="-128"/>
                </a:endParaRPr>
              </a:p>
            </p:txBody>
          </p:sp>
        </p:grpSp>
        <p:pic>
          <p:nvPicPr>
            <p:cNvPr id="27" name="Picture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16" t="15668" r="46759" b="53134"/>
            <a:stretch>
              <a:fillRect/>
            </a:stretch>
          </p:blipFill>
          <p:spPr bwMode="auto">
            <a:xfrm>
              <a:off x="6042131" y="2442127"/>
              <a:ext cx="1350017" cy="878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 24"/>
            <p:cNvSpPr>
              <a:spLocks noChangeAspect="1"/>
            </p:cNvSpPr>
            <p:nvPr/>
          </p:nvSpPr>
          <p:spPr>
            <a:xfrm>
              <a:off x="6042131" y="2462487"/>
              <a:ext cx="1331322" cy="878822"/>
            </a:xfrm>
            <a:prstGeom prst="rect">
              <a:avLst/>
            </a:prstGeom>
            <a:noFill/>
            <a:ln w="508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9" tIns="45719" rIns="91439" bIns="45719" rtlCol="0" anchor="ctr"/>
            <a:lstStyle/>
            <a:p>
              <a:pPr algn="ctr"/>
              <a:endParaRPr lang="en-US" sz="3200"/>
            </a:p>
          </p:txBody>
        </p:sp>
        <p:pic>
          <p:nvPicPr>
            <p:cNvPr id="1026" name="Picture 2" descr="Image result for ipad air vector image"/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75" t="3085" r="4494" b="13684"/>
            <a:stretch/>
          </p:blipFill>
          <p:spPr bwMode="auto">
            <a:xfrm rot="5400000">
              <a:off x="7448139" y="2314079"/>
              <a:ext cx="1178125" cy="1699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>
              <a:spLocks noChangeAspect="1"/>
            </p:cNvSpPr>
            <p:nvPr/>
          </p:nvSpPr>
          <p:spPr>
            <a:xfrm>
              <a:off x="7402809" y="2689795"/>
              <a:ext cx="1222375" cy="912205"/>
            </a:xfrm>
            <a:prstGeom prst="rect">
              <a:avLst/>
            </a:prstGeom>
            <a:noFill/>
            <a:ln w="508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9" tIns="45719" rIns="91439" bIns="45719" rtlCol="0" anchor="ctr"/>
            <a:lstStyle/>
            <a:p>
              <a:pPr algn="ctr"/>
              <a:endParaRPr lang="en-US" sz="3200"/>
            </a:p>
          </p:txBody>
        </p:sp>
      </p:grpSp>
      <p:pic>
        <p:nvPicPr>
          <p:cNvPr id="19" name="Picture 2" descr="ttp://edge.alluremedia.com.au/m/g/2015/03/Macbook-Pro-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07" y="2717847"/>
            <a:ext cx="2714725" cy="1527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4"/>
          <a:stretch/>
        </p:blipFill>
        <p:spPr>
          <a:xfrm>
            <a:off x="1216681" y="2777633"/>
            <a:ext cx="1842977" cy="120611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670" y="3951859"/>
            <a:ext cx="1493263" cy="1129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>
            <a:spLocks noChangeAspect="1"/>
          </p:cNvSpPr>
          <p:nvPr/>
        </p:nvSpPr>
        <p:spPr>
          <a:xfrm>
            <a:off x="1479308" y="3381520"/>
            <a:ext cx="562723" cy="315965"/>
          </a:xfrm>
          <a:prstGeom prst="rect">
            <a:avLst/>
          </a:prstGeom>
          <a:noFill/>
          <a:ln w="889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en-US" sz="3200"/>
          </a:p>
        </p:txBody>
      </p:sp>
      <p:sp>
        <p:nvSpPr>
          <p:cNvPr id="30" name="Rectangle 29"/>
          <p:cNvSpPr/>
          <p:nvPr/>
        </p:nvSpPr>
        <p:spPr>
          <a:xfrm>
            <a:off x="482265" y="5530093"/>
            <a:ext cx="11162611" cy="1103377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>
              <a:lnSpc>
                <a:spcPct val="120000"/>
              </a:lnSpc>
              <a:spcAft>
                <a:spcPts val="450"/>
              </a:spcAft>
            </a:pPr>
            <a:r>
              <a:rPr lang="en-AU" sz="2800" dirty="0">
                <a:solidFill>
                  <a:srgbClr val="000000"/>
                </a:solidFill>
                <a:latin typeface="Calibri" charset="0"/>
                <a:ea typeface="Times New Roman" charset="0"/>
                <a:cs typeface="Arial Unicode MS" charset="0"/>
              </a:rPr>
              <a:t>100% pixels playing full screen, has a greater impact than 100% pixels covering a smaller proportion of the screen.</a:t>
            </a:r>
            <a:endParaRPr lang="en-US" sz="2800" dirty="0">
              <a:latin typeface="Times New Roman" charset="0"/>
              <a:ea typeface="Helvetica" charset="0"/>
              <a:cs typeface="Helvetica" charset="0"/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702564" y="-464476"/>
            <a:ext cx="11489436" cy="1265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1pPr>
            <a:lvl2pPr defTabSz="4572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2pPr>
            <a:lvl3pPr defTabSz="4572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3pPr>
            <a:lvl4pPr defTabSz="4572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4pPr>
            <a:lvl5pPr defTabSz="4572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5pPr>
            <a:lvl6pPr indent="-457200" defTabSz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6pPr>
            <a:lvl7pPr indent="-457200" defTabSz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7pPr>
            <a:lvl8pPr indent="-457200" defTabSz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8pPr>
            <a:lvl9pPr indent="-457200" defTabSz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endParaRPr lang="en-US" altLang="en-US" sz="4000" b="1" dirty="0">
              <a:solidFill>
                <a:prstClr val="black"/>
              </a:solidFill>
              <a:latin typeface="Calibri" charset="0"/>
            </a:endParaRPr>
          </a:p>
          <a:p>
            <a:pPr eaLnBrk="1" hangingPunct="1"/>
            <a:r>
              <a:rPr lang="en-US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PLUS as pixels approach their limit of possibility, coverage becomes more vital.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  <a:sym typeface="Gill Sans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758482" y="1588564"/>
            <a:ext cx="10536710" cy="0"/>
          </a:xfrm>
          <a:prstGeom prst="line">
            <a:avLst/>
          </a:prstGeom>
          <a:noFill/>
          <a:ln w="381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97988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B7C97D2-4AB6-445D-A2AF-F3FA6C582319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469340" y="537915"/>
            <a:ext cx="5457883" cy="5445443"/>
          </a:xfrm>
          <a:prstGeom prst="ellipse">
            <a:avLst/>
          </a:prstGeom>
          <a:solidFill>
            <a:srgbClr val="B5BD00"/>
          </a:solidFill>
          <a:ln w="1016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839897" y="1552476"/>
            <a:ext cx="47167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+mn-lt"/>
              </a:rPr>
              <a:t>We Know There is Performance Upside Beyond the Current Standard.</a:t>
            </a:r>
          </a:p>
          <a:p>
            <a:pPr algn="ctr"/>
            <a:r>
              <a:rPr lang="en-US" sz="2800" dirty="0">
                <a:latin typeface="+mn-lt"/>
              </a:rPr>
              <a:t>And brand owners should fight </a:t>
            </a:r>
          </a:p>
          <a:p>
            <a:pPr algn="ctr"/>
            <a:r>
              <a:rPr lang="en-US" sz="2800" dirty="0">
                <a:latin typeface="+mn-lt"/>
              </a:rPr>
              <a:t>for pixels over time.</a:t>
            </a:r>
          </a:p>
        </p:txBody>
      </p:sp>
    </p:spTree>
    <p:extLst>
      <p:ext uri="{BB962C8B-B14F-4D97-AF65-F5344CB8AC3E}">
        <p14:creationId xmlns:p14="http://schemas.microsoft.com/office/powerpoint/2010/main" val="1399765690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99866" y="0"/>
            <a:ext cx="4792133" cy="685789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297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4"/>
            <a:ext cx="7531100" cy="685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7819935" y="1227899"/>
            <a:ext cx="4171174" cy="368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chemeClr val="tx1"/>
                </a:solidFill>
                <a:latin typeface="Gill Sans" charset="0"/>
                <a:ea typeface="ＭＳ Ｐゴシック" charset="-128"/>
                <a:cs typeface="ＭＳ Ｐゴシック" charset="-128"/>
                <a:sym typeface="Gill Sans" charset="0"/>
              </a:defRPr>
            </a:lvl1pPr>
            <a:lvl2pPr marL="742950" indent="-285750">
              <a:defRPr sz="4200">
                <a:solidFill>
                  <a:schemeClr val="tx1"/>
                </a:solidFill>
                <a:latin typeface="Gill Sans" charset="0"/>
                <a:ea typeface="ＭＳ Ｐゴシック" charset="-128"/>
                <a:cs typeface="ＭＳ Ｐゴシック" charset="-128"/>
                <a:sym typeface="Gill Sans" charset="0"/>
              </a:defRPr>
            </a:lvl2pPr>
            <a:lvl3pPr marL="1143000">
              <a:defRPr sz="4200">
                <a:solidFill>
                  <a:schemeClr val="tx1"/>
                </a:solidFill>
                <a:latin typeface="Gill Sans" charset="0"/>
                <a:ea typeface="ＭＳ Ｐゴシック" charset="-128"/>
                <a:cs typeface="ＭＳ Ｐゴシック" charset="-128"/>
                <a:sym typeface="Gill Sans" charset="0"/>
              </a:defRPr>
            </a:lvl3pPr>
            <a:lvl4pPr marL="1600200" indent="-228600">
              <a:defRPr sz="4200">
                <a:solidFill>
                  <a:schemeClr val="tx1"/>
                </a:solidFill>
                <a:latin typeface="Gill Sans" charset="0"/>
                <a:ea typeface="ＭＳ Ｐゴシック" charset="-128"/>
                <a:cs typeface="ＭＳ Ｐゴシック" charset="-128"/>
                <a:sym typeface="Gill Sans" charset="0"/>
              </a:defRPr>
            </a:lvl4pPr>
            <a:lvl5pPr marL="2057400" indent="-228600">
              <a:defRPr sz="4200">
                <a:solidFill>
                  <a:schemeClr val="tx1"/>
                </a:solidFill>
                <a:latin typeface="Gill Sans" charset="0"/>
                <a:ea typeface="ＭＳ Ｐゴシック" charset="-128"/>
                <a:cs typeface="ＭＳ Ｐゴシック" charset="-128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ＭＳ Ｐゴシック" charset="-128"/>
                <a:cs typeface="ＭＳ Ｐゴシック" charset="-128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ＭＳ Ｐゴシック" charset="-128"/>
                <a:cs typeface="ＭＳ Ｐゴシック" charset="-128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ＭＳ Ｐゴシック" charset="-128"/>
                <a:cs typeface="ＭＳ Ｐゴシック" charset="-128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ＭＳ Ｐゴシック" charset="-128"/>
                <a:cs typeface="ＭＳ Ｐゴシック" charset="-128"/>
                <a:sym typeface="Gill Sans" charset="0"/>
              </a:defRPr>
            </a:lvl9pPr>
          </a:lstStyle>
          <a:p>
            <a:pPr algn="ctr"/>
            <a:r>
              <a:rPr lang="en-US" altLang="en-US" sz="6600" b="1" dirty="0">
                <a:solidFill>
                  <a:schemeClr val="bg1"/>
                </a:solidFill>
                <a:latin typeface="+mn-lt"/>
              </a:rPr>
              <a:t>VISIBILITY is KING</a:t>
            </a:r>
          </a:p>
          <a:p>
            <a:pPr algn="ctr"/>
            <a:endParaRPr lang="en-US" altLang="en-US" sz="3375" b="1" dirty="0">
              <a:solidFill>
                <a:srgbClr val="B9FDFF"/>
              </a:solidFill>
              <a:latin typeface="+mn-lt"/>
            </a:endParaRPr>
          </a:p>
          <a:p>
            <a:pPr algn="ctr"/>
            <a:endParaRPr lang="en-US" altLang="en-US" sz="3375" b="1" dirty="0">
              <a:solidFill>
                <a:srgbClr val="B9FDFF"/>
              </a:solidFill>
              <a:latin typeface="+mn-lt"/>
            </a:endParaRPr>
          </a:p>
          <a:p>
            <a:pPr algn="ctr" eaLnBrk="1" hangingPunct="1"/>
            <a:endParaRPr lang="en-US" altLang="en-US" sz="3375" dirty="0">
              <a:solidFill>
                <a:srgbClr val="000000"/>
              </a:solidFill>
              <a:latin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316659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65060"/>
          </a:xfrm>
          <a:prstGeom prst="rect">
            <a:avLst/>
          </a:prstGeom>
          <a:solidFill>
            <a:srgbClr val="B5B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09"/>
          <a:stretch/>
        </p:blipFill>
        <p:spPr>
          <a:xfrm>
            <a:off x="10028819" y="5216104"/>
            <a:ext cx="1895961" cy="12753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36421" y="4175819"/>
            <a:ext cx="11163960" cy="146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ts val="0"/>
              </a:spcBef>
              <a:defRPr/>
            </a:pPr>
            <a:r>
              <a:rPr lang="en-US" sz="3200" b="1" i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The degree to which impact erodes with time.</a:t>
            </a:r>
          </a:p>
          <a:p>
            <a:pPr algn="ctr" eaLnBrk="0" hangingPunct="0">
              <a:spcBef>
                <a:spcPct val="30000"/>
              </a:spcBef>
              <a:defRPr/>
            </a:pPr>
            <a:endParaRPr lang="en-US" sz="4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8758"/>
            <a:ext cx="12192000" cy="4104167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6421" y="2124591"/>
            <a:ext cx="113191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54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But short term memory is one thing, does this translate </a:t>
            </a:r>
            <a:r>
              <a:rPr lang="en-US" sz="5400" b="1">
                <a:solidFill>
                  <a:schemeClr val="bg1">
                    <a:lumMod val="95000"/>
                  </a:schemeClr>
                </a:solidFill>
                <a:latin typeface="+mn-lt"/>
              </a:rPr>
              <a:t>to the long </a:t>
            </a:r>
            <a:r>
              <a:rPr lang="en-US" sz="54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term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15872206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1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0" r="12148" b="19893"/>
          <a:stretch/>
        </p:blipFill>
        <p:spPr>
          <a:xfrm>
            <a:off x="10188653" y="246462"/>
            <a:ext cx="1381311" cy="1187755"/>
          </a:xfrm>
          <a:prstGeom prst="rect">
            <a:avLst/>
          </a:prstGeom>
        </p:spPr>
      </p:pic>
      <p:sp>
        <p:nvSpPr>
          <p:cNvPr id="59" name="Rounded Rectangle 58"/>
          <p:cNvSpPr/>
          <p:nvPr/>
        </p:nvSpPr>
        <p:spPr bwMode="auto">
          <a:xfrm>
            <a:off x="884541" y="9905224"/>
            <a:ext cx="2555900" cy="1220218"/>
          </a:xfrm>
          <a:prstGeom prst="roundRect">
            <a:avLst/>
          </a:prstGeom>
          <a:noFill/>
          <a:ln w="9525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20928" tIns="20928" rIns="20928" bIns="20928" anchor="ctr">
            <a:spAutoFit/>
          </a:bodyPr>
          <a:lstStyle/>
          <a:p>
            <a:pPr algn="ctr" latinLnBrk="1">
              <a:defRPr/>
            </a:pPr>
            <a:endParaRPr lang="en-US" altLang="en-US" sz="1648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latinLnBrk="1">
              <a:defRPr/>
            </a:pPr>
            <a:endParaRPr lang="en-US" altLang="en-US" sz="1648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latinLnBrk="1">
              <a:defRPr/>
            </a:pPr>
            <a:endParaRPr lang="en-US" altLang="en-US" sz="1648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latinLnBrk="1">
              <a:defRPr/>
            </a:pPr>
            <a:endParaRPr lang="en-US" altLang="en-US" sz="1648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cxnSp>
        <p:nvCxnSpPr>
          <p:cNvPr id="72" name="Straight Connector 71"/>
          <p:cNvCxnSpPr>
            <a:cxnSpLocks noChangeAspect="1"/>
          </p:cNvCxnSpPr>
          <p:nvPr/>
        </p:nvCxnSpPr>
        <p:spPr>
          <a:xfrm>
            <a:off x="548998" y="1705637"/>
            <a:ext cx="11020966" cy="0"/>
          </a:xfrm>
          <a:prstGeom prst="line">
            <a:avLst/>
          </a:prstGeom>
          <a:noFill/>
          <a:ln w="381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7" name="Rectangle 7"/>
          <p:cNvSpPr>
            <a:spLocks noChangeAspect="1" noChangeArrowheads="1"/>
          </p:cNvSpPr>
          <p:nvPr/>
        </p:nvSpPr>
        <p:spPr bwMode="auto">
          <a:xfrm>
            <a:off x="1085557" y="1243055"/>
            <a:ext cx="1320948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1pPr>
            <a:lvl2pPr marL="742950" indent="-28575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2pPr>
            <a:lvl3pPr marL="11430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3pPr>
            <a:lvl4pPr marL="1600200" indent="-2286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4pPr>
            <a:lvl5pPr marL="2057400" indent="-2286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9pPr>
          </a:lstStyle>
          <a:p>
            <a:pPr>
              <a:lnSpc>
                <a:spcPct val="120000"/>
              </a:lnSpc>
              <a:defRPr/>
            </a:pPr>
            <a:endParaRPr lang="en-US" altLang="en-US" sz="2400" b="1" i="1" dirty="0">
              <a:solidFill>
                <a:schemeClr val="tx1">
                  <a:lumMod val="95000"/>
                  <a:lumOff val="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8" name="Rectangle 7"/>
          <p:cNvSpPr>
            <a:spLocks noChangeAspect="1" noChangeArrowheads="1"/>
          </p:cNvSpPr>
          <p:nvPr/>
        </p:nvSpPr>
        <p:spPr bwMode="auto">
          <a:xfrm>
            <a:off x="2895121" y="1230856"/>
            <a:ext cx="4113655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1pPr>
            <a:lvl2pPr marL="742950" indent="-28575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2pPr>
            <a:lvl3pPr marL="11430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3pPr>
            <a:lvl4pPr marL="1600200" indent="-2286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4pPr>
            <a:lvl5pPr marL="2057400" indent="-2286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9pPr>
          </a:lstStyle>
          <a:p>
            <a:pPr>
              <a:lnSpc>
                <a:spcPct val="120000"/>
              </a:lnSpc>
              <a:defRPr/>
            </a:pPr>
            <a:endParaRPr lang="en-US" altLang="en-US" sz="2400" b="1" i="1" dirty="0">
              <a:solidFill>
                <a:schemeClr val="tx1">
                  <a:lumMod val="95000"/>
                  <a:lumOff val="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2" name="Rectangle 7"/>
          <p:cNvSpPr>
            <a:spLocks noChangeAspect="1" noChangeArrowheads="1"/>
          </p:cNvSpPr>
          <p:nvPr/>
        </p:nvSpPr>
        <p:spPr bwMode="auto">
          <a:xfrm>
            <a:off x="8652109" y="1234995"/>
            <a:ext cx="4378955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1pPr>
            <a:lvl2pPr marL="742950" indent="-28575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2pPr>
            <a:lvl3pPr marL="11430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3pPr>
            <a:lvl4pPr marL="1600200" indent="-2286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4pPr>
            <a:lvl5pPr marL="2057400" indent="-2286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9pPr>
          </a:lstStyle>
          <a:p>
            <a:pPr>
              <a:lnSpc>
                <a:spcPct val="120000"/>
              </a:lnSpc>
              <a:defRPr/>
            </a:pPr>
            <a:endParaRPr lang="en-US" altLang="en-US" sz="2400" b="1" i="1" dirty="0">
              <a:solidFill>
                <a:schemeClr val="tx1">
                  <a:lumMod val="95000"/>
                  <a:lumOff val="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3" name="Rectangle 7"/>
          <p:cNvSpPr>
            <a:spLocks noChangeAspect="1" noChangeArrowheads="1"/>
          </p:cNvSpPr>
          <p:nvPr/>
        </p:nvSpPr>
        <p:spPr bwMode="auto">
          <a:xfrm>
            <a:off x="6853999" y="1234995"/>
            <a:ext cx="2284475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1pPr>
            <a:lvl2pPr marL="742950" indent="-28575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2pPr>
            <a:lvl3pPr marL="11430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3pPr>
            <a:lvl4pPr marL="1600200" indent="-2286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4pPr>
            <a:lvl5pPr marL="2057400" indent="-2286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9pPr>
          </a:lstStyle>
          <a:p>
            <a:pPr>
              <a:lnSpc>
                <a:spcPct val="120000"/>
              </a:lnSpc>
              <a:defRPr/>
            </a:pPr>
            <a:endParaRPr lang="en-US" altLang="en-US" sz="2400" b="1" i="1" dirty="0">
              <a:solidFill>
                <a:schemeClr val="tx1">
                  <a:lumMod val="95000"/>
                  <a:lumOff val="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053" name="TextBox 2052"/>
          <p:cNvSpPr txBox="1"/>
          <p:nvPr/>
        </p:nvSpPr>
        <p:spPr>
          <a:xfrm>
            <a:off x="2003735" y="147480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3041725" y="632290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3" name="Rectangle 7"/>
          <p:cNvSpPr>
            <a:spLocks noChangeAspect="1" noChangeArrowheads="1"/>
          </p:cNvSpPr>
          <p:nvPr/>
        </p:nvSpPr>
        <p:spPr bwMode="auto">
          <a:xfrm>
            <a:off x="387558" y="516882"/>
            <a:ext cx="1025140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1pPr>
            <a:lvl2pPr marL="742950" indent="-28575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2pPr>
            <a:lvl3pPr marL="11430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3pPr>
            <a:lvl4pPr marL="1600200" indent="-2286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4pPr>
            <a:lvl5pPr marL="2057400" indent="-2286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9pPr>
          </a:lstStyle>
          <a:p>
            <a:pPr eaLnBrk="0" hangingPunct="0">
              <a:spcBef>
                <a:spcPct val="30000"/>
              </a:spcBef>
              <a:defRPr/>
            </a:pPr>
            <a:r>
              <a:rPr lang="en-US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STAS is built to capture short term effects, but is noted as capable of capturing impact up to a month after exposure.</a:t>
            </a:r>
          </a:p>
        </p:txBody>
      </p:sp>
      <p:cxnSp>
        <p:nvCxnSpPr>
          <p:cNvPr id="91" name="Straight Arrow Connector 90"/>
          <p:cNvCxnSpPr>
            <a:cxnSpLocks noChangeAspect="1"/>
          </p:cNvCxnSpPr>
          <p:nvPr/>
        </p:nvCxnSpPr>
        <p:spPr>
          <a:xfrm>
            <a:off x="3409331" y="3823740"/>
            <a:ext cx="516559" cy="0"/>
          </a:xfrm>
          <a:prstGeom prst="straightConnector1">
            <a:avLst/>
          </a:prstGeom>
          <a:ln w="1079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891594" y="3132192"/>
            <a:ext cx="1621668" cy="1383096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515935" y="4662165"/>
            <a:ext cx="23729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+mn-lt"/>
                <a:ea typeface="Candara" charset="0"/>
                <a:cs typeface="Candara" charset="0"/>
              </a:rPr>
              <a:t>Day 1 View and </a:t>
            </a:r>
            <a:r>
              <a:rPr lang="en-US" sz="2800" b="1" dirty="0">
                <a:latin typeface="+mn-lt"/>
                <a:ea typeface="Candara" charset="0"/>
                <a:cs typeface="Candara" charset="0"/>
              </a:rPr>
              <a:t>Choice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721105" y="3132192"/>
            <a:ext cx="2606772" cy="2484080"/>
            <a:chOff x="5721105" y="3132192"/>
            <a:chExt cx="2606772" cy="2484080"/>
          </a:xfrm>
        </p:grpSpPr>
        <p:pic>
          <p:nvPicPr>
            <p:cNvPr id="41" name="Picture 40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13657" y="3132192"/>
              <a:ext cx="1621668" cy="1383096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5721105" y="4662165"/>
              <a:ext cx="260677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+mn-lt"/>
                  <a:ea typeface="Candara" charset="0"/>
                  <a:cs typeface="Candara" charset="0"/>
                </a:rPr>
                <a:t>Same People</a:t>
              </a:r>
            </a:p>
            <a:p>
              <a:pPr algn="ctr"/>
              <a:r>
                <a:rPr lang="en-US" sz="2800" b="1" dirty="0">
                  <a:latin typeface="+mn-lt"/>
                  <a:ea typeface="Candara" charset="0"/>
                  <a:cs typeface="Candara" charset="0"/>
                </a:rPr>
                <a:t>14 Day Choice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826" y="1903810"/>
            <a:ext cx="1630568" cy="378934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169869" y="3190623"/>
            <a:ext cx="2606772" cy="2434794"/>
            <a:chOff x="8169869" y="3190623"/>
            <a:chExt cx="2606772" cy="2434794"/>
          </a:xfrm>
        </p:grpSpPr>
        <p:pic>
          <p:nvPicPr>
            <p:cNvPr id="42" name="Picture 41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77253" y="3190623"/>
              <a:ext cx="1621668" cy="138309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8169869" y="4671310"/>
              <a:ext cx="260677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+mn-lt"/>
                  <a:ea typeface="Candara" charset="0"/>
                  <a:cs typeface="Candara" charset="0"/>
                </a:rPr>
                <a:t>Same People</a:t>
              </a:r>
            </a:p>
            <a:p>
              <a:pPr algn="ctr"/>
              <a:r>
                <a:rPr lang="en-US" sz="2800" b="1" dirty="0">
                  <a:latin typeface="+mn-lt"/>
                  <a:ea typeface="Candara" charset="0"/>
                  <a:cs typeface="Candara" charset="0"/>
                </a:rPr>
                <a:t>28 Day Choice</a:t>
              </a:r>
            </a:p>
          </p:txBody>
        </p:sp>
      </p:grpSp>
      <p:cxnSp>
        <p:nvCxnSpPr>
          <p:cNvPr id="6" name="Straight Connector 5"/>
          <p:cNvCxnSpPr/>
          <p:nvPr/>
        </p:nvCxnSpPr>
        <p:spPr>
          <a:xfrm flipH="1">
            <a:off x="5853608" y="2126610"/>
            <a:ext cx="9376" cy="3587862"/>
          </a:xfrm>
          <a:prstGeom prst="line">
            <a:avLst/>
          </a:prstGeom>
          <a:ln>
            <a:solidFill>
              <a:srgbClr val="59595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8226594" y="2158763"/>
            <a:ext cx="3013" cy="3555709"/>
          </a:xfrm>
          <a:prstGeom prst="line">
            <a:avLst/>
          </a:prstGeom>
          <a:ln>
            <a:solidFill>
              <a:srgbClr val="59595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1441118" y="6053381"/>
            <a:ext cx="111667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+mn-lt"/>
              </a:rPr>
              <a:t>TV on TV _ TV on Mobile _ BVOD on Mobile _ TV on PC _ FB on Mobile _ YT on Mobile </a:t>
            </a:r>
          </a:p>
        </p:txBody>
      </p:sp>
    </p:spTree>
    <p:extLst>
      <p:ext uri="{BB962C8B-B14F-4D97-AF65-F5344CB8AC3E}">
        <p14:creationId xmlns:p14="http://schemas.microsoft.com/office/powerpoint/2010/main" val="7248633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01980" y="1958740"/>
            <a:ext cx="10331063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+mn-lt"/>
              </a:rPr>
              <a:t>Which platform offers advertisers the slowest rate of </a:t>
            </a:r>
            <a:r>
              <a:rPr lang="en-US" sz="8800" b="1" dirty="0">
                <a:solidFill>
                  <a:srgbClr val="B5BD00"/>
                </a:solidFill>
                <a:latin typeface="+mn-lt"/>
              </a:rPr>
              <a:t>DECAY? </a:t>
            </a:r>
          </a:p>
        </p:txBody>
      </p:sp>
    </p:spTree>
    <p:extLst>
      <p:ext uri="{BB962C8B-B14F-4D97-AF65-F5344CB8AC3E}">
        <p14:creationId xmlns:p14="http://schemas.microsoft.com/office/powerpoint/2010/main" val="1020134206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92" y="1955192"/>
            <a:ext cx="6564710" cy="44074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111077" y="1694263"/>
            <a:ext cx="5087755" cy="2722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900"/>
              </a:spcAft>
            </a:pPr>
            <a:r>
              <a:rPr lang="en-US" dirty="0">
                <a:latin typeface="Calibri" charset="0"/>
                <a:ea typeface="ＭＳ 明朝" charset="-128"/>
                <a:cs typeface="Arial Unicode MS" charset="0"/>
              </a:rPr>
              <a:t>Impact is greatest immediately after exposure, but then declines as time passes.</a:t>
            </a:r>
            <a:r>
              <a:rPr lang="en-AU" dirty="0">
                <a:solidFill>
                  <a:srgbClr val="000000"/>
                </a:solidFill>
                <a:latin typeface="Calibri" charset="0"/>
                <a:ea typeface="Helvetica" charset="0"/>
                <a:cs typeface="Arial Unicode MS" charset="0"/>
              </a:rPr>
              <a:t> A steeper slope (bigger number) shows a more rapid loss of impact.</a:t>
            </a:r>
            <a:endParaRPr lang="en-US" dirty="0"/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900"/>
              </a:spcAft>
            </a:pPr>
            <a:endParaRPr lang="en-US" dirty="0">
              <a:latin typeface="Calibri" charset="0"/>
              <a:ea typeface="ＭＳ 明朝" charset="-128"/>
              <a:cs typeface="Arial Unicode MS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5313" y="109302"/>
            <a:ext cx="10230287" cy="1234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The length of time that an ad on TV (mobile) continues to impact sales, far exceeds that of either FB or YT (mobile).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52281" y="4158893"/>
            <a:ext cx="11038578" cy="2270482"/>
            <a:chOff x="952281" y="4158893"/>
            <a:chExt cx="11038578" cy="2270482"/>
          </a:xfrm>
        </p:grpSpPr>
        <p:sp>
          <p:nvSpPr>
            <p:cNvPr id="11" name="Rectangle 10"/>
            <p:cNvSpPr/>
            <p:nvPr/>
          </p:nvSpPr>
          <p:spPr>
            <a:xfrm>
              <a:off x="7160951" y="5229046"/>
              <a:ext cx="482990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en-US" altLang="en-US" sz="2000" i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TV ad retention is so strong that it generates a greater impact at 28 days than FB and YT do </a:t>
              </a:r>
              <a:r>
                <a:rPr lang="en-US" altLang="en-US" sz="2000" i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immediately after exposure.</a:t>
              </a:r>
              <a:endParaRPr lang="en-US" altLang="en-US" sz="20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952281" y="4158893"/>
              <a:ext cx="5726017" cy="716211"/>
              <a:chOff x="952281" y="4158893"/>
              <a:chExt cx="5726017" cy="716211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6086256" y="4158893"/>
                <a:ext cx="592042" cy="604771"/>
              </a:xfrm>
              <a:prstGeom prst="ellipse">
                <a:avLst/>
              </a:prstGeom>
              <a:noFill/>
              <a:ln w="76200">
                <a:solidFill>
                  <a:srgbClr val="B5BD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952281" y="4270333"/>
                <a:ext cx="592042" cy="604771"/>
              </a:xfrm>
              <a:prstGeom prst="ellipse">
                <a:avLst/>
              </a:prstGeom>
              <a:noFill/>
              <a:ln w="76200">
                <a:solidFill>
                  <a:srgbClr val="B5BD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" name="Rectangle 8"/>
          <p:cNvSpPr/>
          <p:nvPr/>
        </p:nvSpPr>
        <p:spPr>
          <a:xfrm>
            <a:off x="7160951" y="3964115"/>
            <a:ext cx="4690889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900"/>
              </a:spcAft>
            </a:pP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FB decays </a:t>
            </a:r>
            <a:r>
              <a:rPr lang="en-US" altLang="en-US" b="1" dirty="0">
                <a:solidFill>
                  <a:srgbClr val="B5BD00"/>
                </a:solidFill>
                <a:latin typeface="Calibri" charset="0"/>
                <a:ea typeface="Calibri" charset="0"/>
                <a:cs typeface="Calibri" charset="0"/>
              </a:rPr>
              <a:t>2.5x </a:t>
            </a:r>
            <a:r>
              <a:rPr lang="en-US" altLang="en-US" dirty="0">
                <a:latin typeface="Calibri" charset="0"/>
                <a:ea typeface="ＭＳ 明朝" charset="-128"/>
                <a:cs typeface="Arial Unicode MS" charset="0"/>
              </a:rPr>
              <a:t>and </a:t>
            </a: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YT decays </a:t>
            </a:r>
            <a:r>
              <a:rPr lang="en-US" altLang="en-US" b="1" dirty="0">
                <a:solidFill>
                  <a:srgbClr val="B5BD00"/>
                </a:solidFill>
                <a:latin typeface="Calibri" charset="0"/>
                <a:ea typeface="Calibri" charset="0"/>
                <a:cs typeface="Calibri" charset="0"/>
              </a:rPr>
              <a:t>3x </a:t>
            </a: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faster than TV. </a:t>
            </a:r>
          </a:p>
        </p:txBody>
      </p:sp>
    </p:spTree>
    <p:extLst>
      <p:ext uri="{BB962C8B-B14F-4D97-AF65-F5344CB8AC3E}">
        <p14:creationId xmlns:p14="http://schemas.microsoft.com/office/powerpoint/2010/main" val="14264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5545"/>
            <a:ext cx="12192001" cy="1583770"/>
          </a:xfrm>
          <a:prstGeom prst="rect">
            <a:avLst/>
          </a:prstGeom>
          <a:solidFill>
            <a:srgbClr val="B5B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055441" y="2137123"/>
          <a:ext cx="8081115" cy="2144714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22060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780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9850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9850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816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  <a:latin typeface="+mn-lt"/>
                        </a:rPr>
                        <a:t>Group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 marL="68580" marR="68580" marT="0" marB="0">
                    <a:solidFill>
                      <a:srgbClr val="B5BC4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Initial STAS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Zero impact point </a:t>
                      </a:r>
                    </a:p>
                    <a:p>
                      <a:pPr algn="ctr"/>
                      <a:r>
                        <a:rPr lang="en-US" b="1" dirty="0"/>
                        <a:t>(# days)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Decay Rate </a:t>
                      </a:r>
                    </a:p>
                    <a:p>
                      <a:pPr algn="ctr"/>
                      <a:r>
                        <a:rPr lang="en-US" b="1" dirty="0"/>
                        <a:t>(slope)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52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TV on Mobile (OTT)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0996">
                <a:tc>
                  <a:txBody>
                    <a:bodyPr/>
                    <a:lstStyle/>
                    <a:p>
                      <a:r>
                        <a:rPr lang="en-US" dirty="0"/>
                        <a:t>Facebook</a:t>
                      </a:r>
                      <a:r>
                        <a:rPr lang="en-US" baseline="0" dirty="0"/>
                        <a:t> Mobile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-2.4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5273">
                <a:tc>
                  <a:txBody>
                    <a:bodyPr/>
                    <a:lstStyle/>
                    <a:p>
                      <a:r>
                        <a:rPr lang="en-US" dirty="0"/>
                        <a:t>YouTube</a:t>
                      </a:r>
                      <a:r>
                        <a:rPr lang="en-US" baseline="0" dirty="0"/>
                        <a:t> Mobile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137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-3.0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5273">
                <a:tc>
                  <a:txBody>
                    <a:bodyPr/>
                    <a:lstStyle/>
                    <a:p>
                      <a:r>
                        <a:rPr lang="en-US" b="1" dirty="0"/>
                        <a:t>Online :TV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 : 2.1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 day :</a:t>
                      </a:r>
                      <a:r>
                        <a:rPr lang="en-US" b="1" baseline="0" dirty="0"/>
                        <a:t> </a:t>
                      </a:r>
                      <a:r>
                        <a:rPr lang="en-US" b="1" dirty="0"/>
                        <a:t>9 days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 : 0.4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09"/>
          <a:stretch/>
        </p:blipFill>
        <p:spPr>
          <a:xfrm>
            <a:off x="10056440" y="154220"/>
            <a:ext cx="1895961" cy="12753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98998" y="5061845"/>
            <a:ext cx="79375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+mn-lt"/>
              </a:rPr>
              <a:t>For every 1 Online STAS point (above baseline), TV delivers 2.1</a:t>
            </a:r>
            <a:endParaRPr lang="en-US" altLang="en-US" sz="1200" b="1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Calibri" charset="0"/>
              <a:cs typeface="Calibri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7438" y="102336"/>
            <a:ext cx="9541565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TV on Mobile stays in memory for longer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(consistent with Field and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Binet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).</a:t>
            </a:r>
          </a:p>
          <a:p>
            <a:pPr>
              <a:lnSpc>
                <a:spcPct val="120000"/>
              </a:lnSpc>
              <a:defRPr/>
            </a:pPr>
            <a:endParaRPr lang="en-US" alt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6554" y="5523510"/>
            <a:ext cx="95678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n-lt"/>
              </a:rPr>
              <a:t>TV takes 9 times longer to decay to zero impact point than Online </a:t>
            </a:r>
          </a:p>
          <a:p>
            <a:pPr algn="ctr"/>
            <a:r>
              <a:rPr lang="en-US" dirty="0">
                <a:latin typeface="+mn-lt"/>
              </a:rPr>
              <a:t>(66 days </a:t>
            </a:r>
            <a:r>
              <a:rPr lang="en-US" i="1" dirty="0" err="1">
                <a:latin typeface="+mn-lt"/>
              </a:rPr>
              <a:t>cf</a:t>
            </a:r>
            <a:r>
              <a:rPr lang="en-US" dirty="0">
                <a:latin typeface="+mn-lt"/>
              </a:rPr>
              <a:t> 7days)</a:t>
            </a:r>
            <a:endParaRPr lang="en-US" altLang="en-US" b="1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Calibri" charset="0"/>
              <a:cs typeface="Calibri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0348686" y="2844800"/>
            <a:ext cx="14514" cy="1407886"/>
          </a:xfrm>
          <a:prstGeom prst="straightConnector1">
            <a:avLst/>
          </a:prstGeom>
          <a:ln w="444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8684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5545"/>
            <a:ext cx="12192001" cy="1583770"/>
          </a:xfrm>
          <a:prstGeom prst="rect">
            <a:avLst/>
          </a:prstGeom>
          <a:solidFill>
            <a:srgbClr val="B5B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51976" y="4261287"/>
            <a:ext cx="98833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Put another way, the TV Screen remains the strongest in memory.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4453240"/>
              </p:ext>
            </p:extLst>
          </p:nvPr>
        </p:nvGraphicFramePr>
        <p:xfrm>
          <a:off x="1975325" y="1921411"/>
          <a:ext cx="8081115" cy="2144714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22060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780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9850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9850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816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  <a:latin typeface="+mn-lt"/>
                        </a:rPr>
                        <a:t>Group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 marL="68580" marR="68580" marT="0" marB="0">
                    <a:solidFill>
                      <a:srgbClr val="B5BC4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Initial STAS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# days until no</a:t>
                      </a:r>
                      <a:r>
                        <a:rPr lang="en-US" b="1" baseline="0" dirty="0"/>
                        <a:t> more impact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Decay Rate </a:t>
                      </a:r>
                    </a:p>
                    <a:p>
                      <a:pPr algn="ctr"/>
                      <a:r>
                        <a:rPr lang="en-US" b="1" dirty="0"/>
                        <a:t>(slope)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5273">
                <a:tc>
                  <a:txBody>
                    <a:bodyPr/>
                    <a:lstStyle/>
                    <a:p>
                      <a:r>
                        <a:rPr lang="en-US" dirty="0"/>
                        <a:t>TV on</a:t>
                      </a:r>
                      <a:r>
                        <a:rPr lang="en-US" baseline="0" dirty="0"/>
                        <a:t> TV Screen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5273">
                <a:tc>
                  <a:txBody>
                    <a:bodyPr/>
                    <a:lstStyle/>
                    <a:p>
                      <a:r>
                        <a:rPr lang="en-US" dirty="0"/>
                        <a:t>TV Mobile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0996">
                <a:tc>
                  <a:txBody>
                    <a:bodyPr/>
                    <a:lstStyle/>
                    <a:p>
                      <a:r>
                        <a:rPr lang="en-US" dirty="0"/>
                        <a:t>Facebook</a:t>
                      </a:r>
                      <a:r>
                        <a:rPr lang="en-US" baseline="0" dirty="0"/>
                        <a:t> Mobile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-2.4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5273">
                <a:tc>
                  <a:txBody>
                    <a:bodyPr/>
                    <a:lstStyle/>
                    <a:p>
                      <a:r>
                        <a:rPr lang="en-US" dirty="0"/>
                        <a:t>YouTube</a:t>
                      </a:r>
                      <a:r>
                        <a:rPr lang="en-US" baseline="0" dirty="0"/>
                        <a:t> Mobile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137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-3.0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09"/>
          <a:stretch/>
        </p:blipFill>
        <p:spPr>
          <a:xfrm>
            <a:off x="10056440" y="154220"/>
            <a:ext cx="1895961" cy="12753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86160" y="5124920"/>
            <a:ext cx="9818260" cy="875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TV on TV takes 109 days to have no impact.</a:t>
            </a:r>
          </a:p>
          <a:p>
            <a:pPr algn="ctr">
              <a:lnSpc>
                <a:spcPct val="120000"/>
              </a:lnSpc>
              <a:defRPr/>
            </a:pPr>
            <a:endParaRPr lang="en-US" altLang="en-US" sz="1600" b="1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Calibri" charset="0"/>
              <a:cs typeface="Calibri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05060" y="5562861"/>
            <a:ext cx="93684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That</a:t>
            </a:r>
            <a:r>
              <a:rPr lang="uk-UA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’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 103 days longer in memory than Facebook on Mobile and 99 days longer than YouTube on Mobile</a:t>
            </a:r>
            <a:r>
              <a:rPr lang="en-US" sz="2800" dirty="0">
                <a:latin typeface="+mn-lt"/>
              </a:rPr>
              <a:t>.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0268570" y="2629088"/>
            <a:ext cx="14514" cy="1407886"/>
          </a:xfrm>
          <a:prstGeom prst="straightConnector1">
            <a:avLst/>
          </a:prstGeom>
          <a:ln w="444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7">
            <a:extLst>
              <a:ext uri="{FF2B5EF4-FFF2-40B4-BE49-F238E27FC236}">
                <a16:creationId xmlns:a16="http://schemas.microsoft.com/office/drawing/2014/main" xmlns="" id="{15A8387F-33E6-5542-84BC-28DAC80A01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5811" y="134447"/>
            <a:ext cx="108400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1pPr>
            <a:lvl2pPr marL="742950" indent="-28575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2pPr>
            <a:lvl3pPr marL="11430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3pPr>
            <a:lvl4pPr marL="1600200" indent="-2286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4pPr>
            <a:lvl5pPr marL="2057400" indent="-2286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9pPr>
          </a:lstStyle>
          <a:p>
            <a:pPr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Again device does play a role.</a:t>
            </a:r>
          </a:p>
          <a:p>
            <a:pPr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TV screen is the best device for impact longevity.</a:t>
            </a:r>
          </a:p>
        </p:txBody>
      </p:sp>
    </p:spTree>
    <p:extLst>
      <p:ext uri="{BB962C8B-B14F-4D97-AF65-F5344CB8AC3E}">
        <p14:creationId xmlns:p14="http://schemas.microsoft.com/office/powerpoint/2010/main" val="12548640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3532838" y="537933"/>
            <a:ext cx="5473702" cy="5520037"/>
          </a:xfrm>
          <a:prstGeom prst="ellipse">
            <a:avLst/>
          </a:prstGeom>
          <a:solidFill>
            <a:srgbClr val="595959"/>
          </a:solidFill>
          <a:ln w="101600">
            <a:solidFill>
              <a:srgbClr val="B5B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396099" y="1851402"/>
            <a:ext cx="65755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solidFill>
                  <a:schemeClr val="bg1"/>
                </a:solidFill>
                <a:latin typeface="+mn-lt"/>
              </a:rPr>
              <a:t>“</a:t>
            </a:r>
          </a:p>
        </p:txBody>
      </p:sp>
      <p:sp>
        <p:nvSpPr>
          <p:cNvPr id="2" name="Rectangle 1"/>
          <p:cNvSpPr/>
          <p:nvPr/>
        </p:nvSpPr>
        <p:spPr>
          <a:xfrm>
            <a:off x="3871442" y="2805509"/>
            <a:ext cx="479649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alibri" charset="0"/>
                <a:ea typeface="ＭＳ 明朝" charset="-128"/>
                <a:cs typeface="Arial Unicode MS" charset="0"/>
              </a:rPr>
              <a:t>Overall TV gains in two ways.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alibri" charset="0"/>
                <a:ea typeface="ＭＳ 明朝" charset="-128"/>
                <a:cs typeface="Arial Unicode MS" charset="0"/>
              </a:rPr>
              <a:t>It starts from a higher STAS </a:t>
            </a:r>
          </a:p>
          <a:p>
            <a:pPr algn="ctr"/>
            <a:r>
              <a:rPr lang="en-US" sz="2800" u="sng" dirty="0">
                <a:solidFill>
                  <a:schemeClr val="bg1"/>
                </a:solidFill>
                <a:latin typeface="Calibri" charset="0"/>
                <a:ea typeface="ＭＳ 明朝" charset="-128"/>
                <a:cs typeface="Arial Unicode MS" charset="0"/>
              </a:rPr>
              <a:t>and</a:t>
            </a:r>
            <a:r>
              <a:rPr lang="en-US" sz="2800" dirty="0">
                <a:solidFill>
                  <a:schemeClr val="bg1"/>
                </a:solidFill>
                <a:latin typeface="Calibri" charset="0"/>
                <a:ea typeface="ＭＳ 明朝" charset="-128"/>
                <a:cs typeface="Arial Unicode MS" charset="0"/>
              </a:rPr>
              <a:t> it decays slower</a:t>
            </a:r>
            <a:r>
              <a:rPr lang="is-IS" sz="2800" dirty="0">
                <a:solidFill>
                  <a:schemeClr val="bg1"/>
                </a:solidFill>
                <a:latin typeface="Calibri" charset="0"/>
                <a:ea typeface="ＭＳ 明朝" charset="-128"/>
                <a:cs typeface="Arial Unicode MS" charset="0"/>
              </a:rPr>
              <a:t>. </a:t>
            </a:r>
          </a:p>
          <a:p>
            <a:pPr algn="ctr"/>
            <a:endParaRPr lang="is-IS" sz="2800" dirty="0">
              <a:solidFill>
                <a:schemeClr val="bg1"/>
              </a:solidFill>
              <a:latin typeface="Calibri" charset="0"/>
              <a:ea typeface="ＭＳ 明朝" charset="-128"/>
              <a:cs typeface="Arial Unicode MS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40033" y="1851402"/>
            <a:ext cx="44593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The DOUBLE JEOPARDY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in decay</a:t>
            </a:r>
          </a:p>
        </p:txBody>
      </p:sp>
      <p:sp>
        <p:nvSpPr>
          <p:cNvPr id="4" name="Rectangle 3"/>
          <p:cNvSpPr/>
          <p:nvPr/>
        </p:nvSpPr>
        <p:spPr>
          <a:xfrm>
            <a:off x="4173795" y="4242088"/>
            <a:ext cx="41917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s-IS" dirty="0">
                <a:solidFill>
                  <a:schemeClr val="bg1"/>
                </a:solidFill>
                <a:latin typeface="Calibri" charset="0"/>
                <a:ea typeface="ＭＳ 明朝" charset="-128"/>
                <a:cs typeface="Arial Unicode MS" charset="0"/>
              </a:rPr>
              <a:t>H</a:t>
            </a:r>
            <a:r>
              <a:rPr lang="en-US" dirty="0" err="1">
                <a:solidFill>
                  <a:schemeClr val="bg1"/>
                </a:solidFill>
                <a:latin typeface="Calibri" charset="0"/>
                <a:ea typeface="ＭＳ 明朝" charset="-128"/>
                <a:cs typeface="Arial Unicode MS" charset="0"/>
              </a:rPr>
              <a:t>i</a:t>
            </a:r>
            <a:r>
              <a:rPr lang="is-IS" dirty="0">
                <a:solidFill>
                  <a:schemeClr val="bg1"/>
                </a:solidFill>
                <a:latin typeface="Calibri" charset="0"/>
                <a:ea typeface="ＭＳ 明朝" charset="-128"/>
                <a:cs typeface="Arial Unicode MS" charset="0"/>
              </a:rPr>
              <a:t>gh STAS upfront is at least as important as the decay rate.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36754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9" name="Group 3"/>
          <p:cNvGrpSpPr>
            <a:grpSpLocks/>
          </p:cNvGrpSpPr>
          <p:nvPr/>
        </p:nvGrpSpPr>
        <p:grpSpPr bwMode="auto">
          <a:xfrm>
            <a:off x="0" y="-1795980"/>
            <a:ext cx="12192000" cy="9288824"/>
            <a:chOff x="-1" y="0"/>
            <a:chExt cx="17340264" cy="13211175"/>
          </a:xfrm>
        </p:grpSpPr>
        <p:pic>
          <p:nvPicPr>
            <p:cNvPr id="17411" name="Picture 2" descr="mage result for re establishing the boundar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17340263" cy="1167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2" name="Picture 2" descr="mage result for re establishing the boundar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35113"/>
              <a:ext cx="17340263" cy="1167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8" name="Rectangle 1"/>
          <p:cNvSpPr>
            <a:spLocks noChangeArrowheads="1"/>
          </p:cNvSpPr>
          <p:nvPr/>
        </p:nvSpPr>
        <p:spPr bwMode="auto">
          <a:xfrm>
            <a:off x="832065" y="-507222"/>
            <a:ext cx="10527867" cy="744819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1pPr>
            <a:lvl2pPr marL="742950" indent="-28575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2pPr>
            <a:lvl3pPr marL="11430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3pPr>
            <a:lvl4pPr marL="1600200" indent="-2286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4pPr>
            <a:lvl5pPr marL="2057400" indent="-2286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9pPr>
          </a:lstStyle>
          <a:p>
            <a:pPr algn="ctr">
              <a:defRPr/>
            </a:pPr>
            <a:endParaRPr lang="en-US" altLang="en-US" sz="4800" b="1" u="sng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algn="ctr">
              <a:defRPr/>
            </a:pPr>
            <a:endParaRPr lang="en-US" altLang="en-US" sz="4800" b="1" dirty="0">
              <a:solidFill>
                <a:schemeClr val="bg1"/>
              </a:solidFill>
              <a:latin typeface="+mn-lt"/>
            </a:endParaRPr>
          </a:p>
          <a:p>
            <a:pPr algn="ctr">
              <a:defRPr/>
            </a:pPr>
            <a:r>
              <a:rPr lang="en-US" altLang="en-US" sz="3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5400" b="1" dirty="0">
                <a:solidFill>
                  <a:schemeClr val="bg1"/>
                </a:solidFill>
                <a:latin typeface="+mn-lt"/>
              </a:rPr>
              <a:t>We were commissioned to </a:t>
            </a:r>
          </a:p>
          <a:p>
            <a:pPr algn="ctr">
              <a:defRPr/>
            </a:pPr>
            <a:r>
              <a:rPr lang="en-US" altLang="en-US" sz="5400" b="1" dirty="0">
                <a:solidFill>
                  <a:schemeClr val="bg1"/>
                </a:solidFill>
                <a:latin typeface="+mn-lt"/>
              </a:rPr>
              <a:t>Re-Establish the Media Baseline.</a:t>
            </a:r>
          </a:p>
          <a:p>
            <a:pPr algn="ctr">
              <a:defRPr/>
            </a:pPr>
            <a:endParaRPr lang="en-US" altLang="en-US" sz="5400" b="1" dirty="0">
              <a:solidFill>
                <a:schemeClr val="bg1"/>
              </a:solidFill>
              <a:latin typeface="+mn-lt"/>
            </a:endParaRPr>
          </a:p>
          <a:p>
            <a:pPr algn="ctr">
              <a:defRPr/>
            </a:pPr>
            <a:endParaRPr lang="en-US" altLang="en-US" sz="5400" b="1" dirty="0">
              <a:solidFill>
                <a:schemeClr val="bg1"/>
              </a:solidFill>
              <a:latin typeface="+mn-lt"/>
            </a:endParaRPr>
          </a:p>
          <a:p>
            <a:pPr algn="ctr">
              <a:spcBef>
                <a:spcPts val="1200"/>
              </a:spcBef>
              <a:defRPr/>
            </a:pPr>
            <a:r>
              <a:rPr lang="en-US" altLang="en-US" sz="2800" b="1" i="1" dirty="0">
                <a:solidFill>
                  <a:schemeClr val="bg1"/>
                </a:solidFill>
                <a:latin typeface="+mn-lt"/>
              </a:rPr>
              <a:t>Underpinned by independence, </a:t>
            </a:r>
            <a:r>
              <a:rPr lang="en-US" altLang="en-US" sz="2800" b="1" i="1" dirty="0" err="1">
                <a:solidFill>
                  <a:schemeClr val="bg1"/>
                </a:solidFill>
                <a:latin typeface="+mn-lt"/>
              </a:rPr>
              <a:t>rigour</a:t>
            </a:r>
            <a:r>
              <a:rPr lang="en-US" altLang="en-US" sz="2800" b="1" i="1" dirty="0">
                <a:solidFill>
                  <a:schemeClr val="bg1"/>
                </a:solidFill>
                <a:latin typeface="+mn-lt"/>
              </a:rPr>
              <a:t>, credibility, forward thinking.</a:t>
            </a:r>
          </a:p>
          <a:p>
            <a:pPr algn="ctr">
              <a:defRPr/>
            </a:pPr>
            <a:endParaRPr lang="en-US" altLang="en-US" sz="3200" b="1" dirty="0">
              <a:solidFill>
                <a:schemeClr val="bg1"/>
              </a:solidFill>
              <a:latin typeface="+mn-lt"/>
            </a:endParaRPr>
          </a:p>
          <a:p>
            <a:pPr>
              <a:defRPr/>
            </a:pPr>
            <a:endParaRPr lang="en-US" altLang="en-US" sz="4800" dirty="0">
              <a:solidFill>
                <a:schemeClr val="bg1"/>
              </a:solidFill>
              <a:latin typeface="+mn-lt"/>
            </a:endParaRPr>
          </a:p>
          <a:p>
            <a:pPr>
              <a:defRPr/>
            </a:pPr>
            <a:endParaRPr lang="en-US" altLang="en-US" sz="4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3454666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B7C97D2-4AB6-445D-A2AF-F3FA6C582319}"/>
              </a:ext>
            </a:extLst>
          </p:cNvPr>
          <p:cNvSpPr/>
          <p:nvPr/>
        </p:nvSpPr>
        <p:spPr>
          <a:xfrm>
            <a:off x="0" y="0"/>
            <a:ext cx="12192000" cy="4870175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>
              <a:defRPr/>
            </a:pPr>
            <a:endParaRPr lang="en-AU" altLang="en-US" sz="5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marL="0" lvl="2">
              <a:defRPr/>
            </a:pPr>
            <a:endParaRPr lang="en-AU" altLang="en-US" sz="5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032" name="Picture 8" descr="ttps://upload.wikimedia.org/wikipedia/commons/thumb/f/fa/Question_mark_white_icon.svg/2000px-Question_m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000" y="288000"/>
            <a:ext cx="6765233" cy="676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8856000" y="5184000"/>
            <a:ext cx="952916" cy="934278"/>
          </a:xfrm>
          <a:prstGeom prst="round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9672" y="3440622"/>
            <a:ext cx="7097128" cy="310854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lvl="2">
              <a:spcBef>
                <a:spcPts val="1200"/>
              </a:spcBef>
              <a:defRPr/>
            </a:pPr>
            <a:r>
              <a:rPr lang="en-AU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But what happens in a multi-platform buy?</a:t>
            </a:r>
          </a:p>
          <a:p>
            <a:pPr marL="0" lvl="2">
              <a:spcBef>
                <a:spcPts val="1200"/>
              </a:spcBef>
              <a:defRPr/>
            </a:pPr>
            <a:r>
              <a:rPr lang="en-AU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chemeClr val="bg1">
                      <a:lumMod val="75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Investigating the impact of sales from repetitive exposure across two platforms</a:t>
            </a:r>
          </a:p>
          <a:p>
            <a:pPr marL="0" lvl="2">
              <a:spcBef>
                <a:spcPts val="1200"/>
              </a:spcBef>
              <a:defRPr/>
            </a:pPr>
            <a:endParaRPr lang="en-AU" altLang="en-US" sz="32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chemeClr val="bg1">
                    <a:lumMod val="75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928303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396953" y="846401"/>
            <a:ext cx="12341915" cy="9894586"/>
            <a:chOff x="609823" y="1352571"/>
            <a:chExt cx="12341915" cy="9894586"/>
          </a:xfrm>
        </p:grpSpPr>
        <p:grpSp>
          <p:nvGrpSpPr>
            <p:cNvPr id="15" name="Group 14"/>
            <p:cNvGrpSpPr/>
            <p:nvPr/>
          </p:nvGrpSpPr>
          <p:grpSpPr>
            <a:xfrm>
              <a:off x="609823" y="1352571"/>
              <a:ext cx="12341915" cy="9894586"/>
              <a:chOff x="557069" y="1352571"/>
              <a:chExt cx="12341915" cy="9894586"/>
            </a:xfrm>
          </p:grpSpPr>
          <p:sp>
            <p:nvSpPr>
              <p:cNvPr id="59" name="Rounded Rectangle 58"/>
              <p:cNvSpPr/>
              <p:nvPr/>
            </p:nvSpPr>
            <p:spPr bwMode="auto">
              <a:xfrm>
                <a:off x="557069" y="10026939"/>
                <a:ext cx="2555900" cy="1220218"/>
              </a:xfrm>
              <a:prstGeom prst="roundRect">
                <a:avLst/>
              </a:prstGeom>
              <a:noFill/>
              <a:ln w="9525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lIns="20928" tIns="20928" rIns="20928" bIns="20928" anchor="ctr">
                <a:spAutoFit/>
              </a:bodyPr>
              <a:lstStyle/>
              <a:p>
                <a:pPr algn="ctr" latinLnBrk="1">
                  <a:defRPr/>
                </a:pPr>
                <a:endParaRPr lang="en-US" altLang="en-US" sz="1648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  <a:p>
                <a:pPr algn="ctr" latinLnBrk="1">
                  <a:defRPr/>
                </a:pPr>
                <a:endParaRPr lang="en-US" altLang="en-US" sz="1648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  <a:p>
                <a:pPr algn="ctr" latinLnBrk="1">
                  <a:defRPr/>
                </a:pPr>
                <a:endParaRPr lang="en-US" altLang="en-US" sz="1648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  <a:p>
                <a:pPr algn="ctr" latinLnBrk="1">
                  <a:defRPr/>
                </a:pPr>
                <a:endParaRPr lang="en-US" altLang="en-US" sz="1648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17" name="Rectangle 7"/>
              <p:cNvSpPr>
                <a:spLocks noChangeAspect="1" noChangeArrowheads="1"/>
              </p:cNvSpPr>
              <p:nvPr/>
            </p:nvSpPr>
            <p:spPr bwMode="auto">
              <a:xfrm>
                <a:off x="758085" y="1364770"/>
                <a:ext cx="1320948" cy="535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4200">
                    <a:solidFill>
                      <a:schemeClr val="tx1"/>
                    </a:solidFill>
                    <a:latin typeface="Gill Sans" charset="0"/>
                    <a:ea typeface="MS PGothic" charset="-128"/>
                    <a:sym typeface="Gill Sans" charset="0"/>
                  </a:defRPr>
                </a:lvl1pPr>
                <a:lvl2pPr marL="742950" indent="-285750">
                  <a:defRPr sz="4200">
                    <a:solidFill>
                      <a:schemeClr val="tx1"/>
                    </a:solidFill>
                    <a:latin typeface="Gill Sans" charset="0"/>
                    <a:ea typeface="MS PGothic" charset="-128"/>
                    <a:sym typeface="Gill Sans" charset="0"/>
                  </a:defRPr>
                </a:lvl2pPr>
                <a:lvl3pPr marL="1143000">
                  <a:defRPr sz="4200">
                    <a:solidFill>
                      <a:schemeClr val="tx1"/>
                    </a:solidFill>
                    <a:latin typeface="Gill Sans" charset="0"/>
                    <a:ea typeface="MS PGothic" charset="-128"/>
                    <a:sym typeface="Gill Sans" charset="0"/>
                  </a:defRPr>
                </a:lvl3pPr>
                <a:lvl4pPr marL="1600200" indent="-228600">
                  <a:defRPr sz="4200">
                    <a:solidFill>
                      <a:schemeClr val="tx1"/>
                    </a:solidFill>
                    <a:latin typeface="Gill Sans" charset="0"/>
                    <a:ea typeface="MS PGothic" charset="-128"/>
                    <a:sym typeface="Gill Sans" charset="0"/>
                  </a:defRPr>
                </a:lvl4pPr>
                <a:lvl5pPr marL="2057400" indent="-228600">
                  <a:defRPr sz="4200">
                    <a:solidFill>
                      <a:schemeClr val="tx1"/>
                    </a:solidFill>
                    <a:latin typeface="Gill Sans" charset="0"/>
                    <a:ea typeface="MS PGothic" charset="-128"/>
                    <a:sym typeface="Gill Sans" charset="0"/>
                  </a:defRPr>
                </a:lvl5pPr>
                <a:lvl6pPr marL="2514600" indent="-228600" defTabSz="584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1"/>
                    </a:solidFill>
                    <a:latin typeface="Gill Sans" charset="0"/>
                    <a:ea typeface="MS PGothic" charset="-128"/>
                    <a:sym typeface="Gill Sans" charset="0"/>
                  </a:defRPr>
                </a:lvl6pPr>
                <a:lvl7pPr marL="2971800" indent="-228600" defTabSz="584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1"/>
                    </a:solidFill>
                    <a:latin typeface="Gill Sans" charset="0"/>
                    <a:ea typeface="MS PGothic" charset="-128"/>
                    <a:sym typeface="Gill Sans" charset="0"/>
                  </a:defRPr>
                </a:lvl7pPr>
                <a:lvl8pPr marL="3429000" indent="-228600" defTabSz="584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1"/>
                    </a:solidFill>
                    <a:latin typeface="Gill Sans" charset="0"/>
                    <a:ea typeface="MS PGothic" charset="-128"/>
                    <a:sym typeface="Gill Sans" charset="0"/>
                  </a:defRPr>
                </a:lvl8pPr>
                <a:lvl9pPr marL="3886200" indent="-228600" defTabSz="584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1"/>
                    </a:solidFill>
                    <a:latin typeface="Gill Sans" charset="0"/>
                    <a:ea typeface="MS PGothic" charset="-128"/>
                    <a:sym typeface="Gill Sans" charset="0"/>
                  </a:defRPr>
                </a:lvl9pPr>
              </a:lstStyle>
              <a:p>
                <a:pPr>
                  <a:lnSpc>
                    <a:spcPct val="120000"/>
                  </a:lnSpc>
                  <a:defRPr/>
                </a:pPr>
                <a:endParaRPr lang="en-US" altLang="en-US" sz="2400" b="1" i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18" name="Rectangle 7"/>
              <p:cNvSpPr>
                <a:spLocks noChangeAspect="1" noChangeArrowheads="1"/>
              </p:cNvSpPr>
              <p:nvPr/>
            </p:nvSpPr>
            <p:spPr bwMode="auto">
              <a:xfrm>
                <a:off x="2567649" y="1352571"/>
                <a:ext cx="4113655" cy="535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4200">
                    <a:solidFill>
                      <a:schemeClr val="tx1"/>
                    </a:solidFill>
                    <a:latin typeface="Gill Sans" charset="0"/>
                    <a:ea typeface="MS PGothic" charset="-128"/>
                    <a:sym typeface="Gill Sans" charset="0"/>
                  </a:defRPr>
                </a:lvl1pPr>
                <a:lvl2pPr marL="742950" indent="-285750">
                  <a:defRPr sz="4200">
                    <a:solidFill>
                      <a:schemeClr val="tx1"/>
                    </a:solidFill>
                    <a:latin typeface="Gill Sans" charset="0"/>
                    <a:ea typeface="MS PGothic" charset="-128"/>
                    <a:sym typeface="Gill Sans" charset="0"/>
                  </a:defRPr>
                </a:lvl2pPr>
                <a:lvl3pPr marL="1143000">
                  <a:defRPr sz="4200">
                    <a:solidFill>
                      <a:schemeClr val="tx1"/>
                    </a:solidFill>
                    <a:latin typeface="Gill Sans" charset="0"/>
                    <a:ea typeface="MS PGothic" charset="-128"/>
                    <a:sym typeface="Gill Sans" charset="0"/>
                  </a:defRPr>
                </a:lvl3pPr>
                <a:lvl4pPr marL="1600200" indent="-228600">
                  <a:defRPr sz="4200">
                    <a:solidFill>
                      <a:schemeClr val="tx1"/>
                    </a:solidFill>
                    <a:latin typeface="Gill Sans" charset="0"/>
                    <a:ea typeface="MS PGothic" charset="-128"/>
                    <a:sym typeface="Gill Sans" charset="0"/>
                  </a:defRPr>
                </a:lvl4pPr>
                <a:lvl5pPr marL="2057400" indent="-228600">
                  <a:defRPr sz="4200">
                    <a:solidFill>
                      <a:schemeClr val="tx1"/>
                    </a:solidFill>
                    <a:latin typeface="Gill Sans" charset="0"/>
                    <a:ea typeface="MS PGothic" charset="-128"/>
                    <a:sym typeface="Gill Sans" charset="0"/>
                  </a:defRPr>
                </a:lvl5pPr>
                <a:lvl6pPr marL="2514600" indent="-228600" defTabSz="584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1"/>
                    </a:solidFill>
                    <a:latin typeface="Gill Sans" charset="0"/>
                    <a:ea typeface="MS PGothic" charset="-128"/>
                    <a:sym typeface="Gill Sans" charset="0"/>
                  </a:defRPr>
                </a:lvl6pPr>
                <a:lvl7pPr marL="2971800" indent="-228600" defTabSz="584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1"/>
                    </a:solidFill>
                    <a:latin typeface="Gill Sans" charset="0"/>
                    <a:ea typeface="MS PGothic" charset="-128"/>
                    <a:sym typeface="Gill Sans" charset="0"/>
                  </a:defRPr>
                </a:lvl7pPr>
                <a:lvl8pPr marL="3429000" indent="-228600" defTabSz="584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1"/>
                    </a:solidFill>
                    <a:latin typeface="Gill Sans" charset="0"/>
                    <a:ea typeface="MS PGothic" charset="-128"/>
                    <a:sym typeface="Gill Sans" charset="0"/>
                  </a:defRPr>
                </a:lvl8pPr>
                <a:lvl9pPr marL="3886200" indent="-228600" defTabSz="584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1"/>
                    </a:solidFill>
                    <a:latin typeface="Gill Sans" charset="0"/>
                    <a:ea typeface="MS PGothic" charset="-128"/>
                    <a:sym typeface="Gill Sans" charset="0"/>
                  </a:defRPr>
                </a:lvl9pPr>
              </a:lstStyle>
              <a:p>
                <a:pPr>
                  <a:lnSpc>
                    <a:spcPct val="120000"/>
                  </a:lnSpc>
                  <a:defRPr/>
                </a:pPr>
                <a:endParaRPr lang="en-US" altLang="en-US" sz="2400" b="1" i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22" name="Rectangle 7"/>
              <p:cNvSpPr>
                <a:spLocks noChangeAspect="1" noChangeArrowheads="1"/>
              </p:cNvSpPr>
              <p:nvPr/>
            </p:nvSpPr>
            <p:spPr bwMode="auto">
              <a:xfrm>
                <a:off x="8324637" y="1356710"/>
                <a:ext cx="4378955" cy="535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4200">
                    <a:solidFill>
                      <a:schemeClr val="tx1"/>
                    </a:solidFill>
                    <a:latin typeface="Gill Sans" charset="0"/>
                    <a:ea typeface="MS PGothic" charset="-128"/>
                    <a:sym typeface="Gill Sans" charset="0"/>
                  </a:defRPr>
                </a:lvl1pPr>
                <a:lvl2pPr marL="742950" indent="-285750">
                  <a:defRPr sz="4200">
                    <a:solidFill>
                      <a:schemeClr val="tx1"/>
                    </a:solidFill>
                    <a:latin typeface="Gill Sans" charset="0"/>
                    <a:ea typeface="MS PGothic" charset="-128"/>
                    <a:sym typeface="Gill Sans" charset="0"/>
                  </a:defRPr>
                </a:lvl2pPr>
                <a:lvl3pPr marL="1143000">
                  <a:defRPr sz="4200">
                    <a:solidFill>
                      <a:schemeClr val="tx1"/>
                    </a:solidFill>
                    <a:latin typeface="Gill Sans" charset="0"/>
                    <a:ea typeface="MS PGothic" charset="-128"/>
                    <a:sym typeface="Gill Sans" charset="0"/>
                  </a:defRPr>
                </a:lvl3pPr>
                <a:lvl4pPr marL="1600200" indent="-228600">
                  <a:defRPr sz="4200">
                    <a:solidFill>
                      <a:schemeClr val="tx1"/>
                    </a:solidFill>
                    <a:latin typeface="Gill Sans" charset="0"/>
                    <a:ea typeface="MS PGothic" charset="-128"/>
                    <a:sym typeface="Gill Sans" charset="0"/>
                  </a:defRPr>
                </a:lvl4pPr>
                <a:lvl5pPr marL="2057400" indent="-228600">
                  <a:defRPr sz="4200">
                    <a:solidFill>
                      <a:schemeClr val="tx1"/>
                    </a:solidFill>
                    <a:latin typeface="Gill Sans" charset="0"/>
                    <a:ea typeface="MS PGothic" charset="-128"/>
                    <a:sym typeface="Gill Sans" charset="0"/>
                  </a:defRPr>
                </a:lvl5pPr>
                <a:lvl6pPr marL="2514600" indent="-228600" defTabSz="584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1"/>
                    </a:solidFill>
                    <a:latin typeface="Gill Sans" charset="0"/>
                    <a:ea typeface="MS PGothic" charset="-128"/>
                    <a:sym typeface="Gill Sans" charset="0"/>
                  </a:defRPr>
                </a:lvl6pPr>
                <a:lvl7pPr marL="2971800" indent="-228600" defTabSz="584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1"/>
                    </a:solidFill>
                    <a:latin typeface="Gill Sans" charset="0"/>
                    <a:ea typeface="MS PGothic" charset="-128"/>
                    <a:sym typeface="Gill Sans" charset="0"/>
                  </a:defRPr>
                </a:lvl7pPr>
                <a:lvl8pPr marL="3429000" indent="-228600" defTabSz="584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1"/>
                    </a:solidFill>
                    <a:latin typeface="Gill Sans" charset="0"/>
                    <a:ea typeface="MS PGothic" charset="-128"/>
                    <a:sym typeface="Gill Sans" charset="0"/>
                  </a:defRPr>
                </a:lvl8pPr>
                <a:lvl9pPr marL="3886200" indent="-228600" defTabSz="584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1"/>
                    </a:solidFill>
                    <a:latin typeface="Gill Sans" charset="0"/>
                    <a:ea typeface="MS PGothic" charset="-128"/>
                    <a:sym typeface="Gill Sans" charset="0"/>
                  </a:defRPr>
                </a:lvl9pPr>
              </a:lstStyle>
              <a:p>
                <a:pPr>
                  <a:lnSpc>
                    <a:spcPct val="120000"/>
                  </a:lnSpc>
                  <a:defRPr/>
                </a:pPr>
                <a:endParaRPr lang="en-US" altLang="en-US" sz="2400" b="1" i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23" name="Rectangle 7"/>
              <p:cNvSpPr>
                <a:spLocks noChangeAspect="1" noChangeArrowheads="1"/>
              </p:cNvSpPr>
              <p:nvPr/>
            </p:nvSpPr>
            <p:spPr bwMode="auto">
              <a:xfrm>
                <a:off x="6526527" y="1356710"/>
                <a:ext cx="2284475" cy="535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4200">
                    <a:solidFill>
                      <a:schemeClr val="tx1"/>
                    </a:solidFill>
                    <a:latin typeface="Gill Sans" charset="0"/>
                    <a:ea typeface="MS PGothic" charset="-128"/>
                    <a:sym typeface="Gill Sans" charset="0"/>
                  </a:defRPr>
                </a:lvl1pPr>
                <a:lvl2pPr marL="742950" indent="-285750">
                  <a:defRPr sz="4200">
                    <a:solidFill>
                      <a:schemeClr val="tx1"/>
                    </a:solidFill>
                    <a:latin typeface="Gill Sans" charset="0"/>
                    <a:ea typeface="MS PGothic" charset="-128"/>
                    <a:sym typeface="Gill Sans" charset="0"/>
                  </a:defRPr>
                </a:lvl2pPr>
                <a:lvl3pPr marL="1143000">
                  <a:defRPr sz="4200">
                    <a:solidFill>
                      <a:schemeClr val="tx1"/>
                    </a:solidFill>
                    <a:latin typeface="Gill Sans" charset="0"/>
                    <a:ea typeface="MS PGothic" charset="-128"/>
                    <a:sym typeface="Gill Sans" charset="0"/>
                  </a:defRPr>
                </a:lvl3pPr>
                <a:lvl4pPr marL="1600200" indent="-228600">
                  <a:defRPr sz="4200">
                    <a:solidFill>
                      <a:schemeClr val="tx1"/>
                    </a:solidFill>
                    <a:latin typeface="Gill Sans" charset="0"/>
                    <a:ea typeface="MS PGothic" charset="-128"/>
                    <a:sym typeface="Gill Sans" charset="0"/>
                  </a:defRPr>
                </a:lvl4pPr>
                <a:lvl5pPr marL="2057400" indent="-228600">
                  <a:defRPr sz="4200">
                    <a:solidFill>
                      <a:schemeClr val="tx1"/>
                    </a:solidFill>
                    <a:latin typeface="Gill Sans" charset="0"/>
                    <a:ea typeface="MS PGothic" charset="-128"/>
                    <a:sym typeface="Gill Sans" charset="0"/>
                  </a:defRPr>
                </a:lvl5pPr>
                <a:lvl6pPr marL="2514600" indent="-228600" defTabSz="584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1"/>
                    </a:solidFill>
                    <a:latin typeface="Gill Sans" charset="0"/>
                    <a:ea typeface="MS PGothic" charset="-128"/>
                    <a:sym typeface="Gill Sans" charset="0"/>
                  </a:defRPr>
                </a:lvl6pPr>
                <a:lvl7pPr marL="2971800" indent="-228600" defTabSz="584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1"/>
                    </a:solidFill>
                    <a:latin typeface="Gill Sans" charset="0"/>
                    <a:ea typeface="MS PGothic" charset="-128"/>
                    <a:sym typeface="Gill Sans" charset="0"/>
                  </a:defRPr>
                </a:lvl7pPr>
                <a:lvl8pPr marL="3429000" indent="-228600" defTabSz="584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1"/>
                    </a:solidFill>
                    <a:latin typeface="Gill Sans" charset="0"/>
                    <a:ea typeface="MS PGothic" charset="-128"/>
                    <a:sym typeface="Gill Sans" charset="0"/>
                  </a:defRPr>
                </a:lvl8pPr>
                <a:lvl9pPr marL="3886200" indent="-228600" defTabSz="584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1"/>
                    </a:solidFill>
                    <a:latin typeface="Gill Sans" charset="0"/>
                    <a:ea typeface="MS PGothic" charset="-128"/>
                    <a:sym typeface="Gill Sans" charset="0"/>
                  </a:defRPr>
                </a:lvl9pPr>
              </a:lstStyle>
              <a:p>
                <a:pPr>
                  <a:lnSpc>
                    <a:spcPct val="120000"/>
                  </a:lnSpc>
                  <a:defRPr/>
                </a:pPr>
                <a:endParaRPr lang="en-US" altLang="en-US" sz="2400" b="1" i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053" name="TextBox 2052"/>
              <p:cNvSpPr txBox="1"/>
              <p:nvPr/>
            </p:nvSpPr>
            <p:spPr>
              <a:xfrm>
                <a:off x="1676263" y="1596520"/>
                <a:ext cx="1847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2714253" y="6444618"/>
                <a:ext cx="1847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2906558" y="3618863"/>
                <a:ext cx="1847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2800541" y="3420081"/>
                <a:ext cx="1847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9824193" y="4003176"/>
                <a:ext cx="1847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9678419" y="4042933"/>
                <a:ext cx="1847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18" name="Cross 17"/>
            <p:cNvSpPr/>
            <p:nvPr/>
          </p:nvSpPr>
          <p:spPr>
            <a:xfrm>
              <a:off x="2125917" y="4477473"/>
              <a:ext cx="589245" cy="581298"/>
            </a:xfrm>
            <a:prstGeom prst="plus">
              <a:avLst>
                <a:gd name="adj" fmla="val 36538"/>
              </a:avLst>
            </a:prstGeom>
            <a:solidFill>
              <a:srgbClr val="B5BD00"/>
            </a:solidFill>
            <a:ln>
              <a:solidFill>
                <a:srgbClr val="5959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2" name="Rectangle 81"/>
          <p:cNvSpPr/>
          <p:nvPr/>
        </p:nvSpPr>
        <p:spPr>
          <a:xfrm>
            <a:off x="-1" y="0"/>
            <a:ext cx="12192001" cy="1583770"/>
          </a:xfrm>
          <a:prstGeom prst="rect">
            <a:avLst/>
          </a:prstGeom>
          <a:solidFill>
            <a:srgbClr val="B5B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Rectangle 7"/>
          <p:cNvSpPr>
            <a:spLocks noChangeAspect="1" noChangeArrowheads="1"/>
          </p:cNvSpPr>
          <p:nvPr/>
        </p:nvSpPr>
        <p:spPr bwMode="auto">
          <a:xfrm>
            <a:off x="522826" y="194739"/>
            <a:ext cx="929401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1pPr>
            <a:lvl2pPr marL="742950" indent="-28575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2pPr>
            <a:lvl3pPr marL="11430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3pPr>
            <a:lvl4pPr marL="1600200" indent="-2286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4pPr>
            <a:lvl5pPr marL="2057400" indent="-2286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9pPr>
          </a:lstStyle>
          <a:p>
            <a:pPr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ea typeface="Calibri" charset="0"/>
                <a:cs typeface="Calibri" charset="0"/>
              </a:rPr>
              <a:t>100% natural exposure, this time with a second view (same day).</a:t>
            </a: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09"/>
          <a:stretch/>
        </p:blipFill>
        <p:spPr>
          <a:xfrm>
            <a:off x="10056440" y="154220"/>
            <a:ext cx="1895961" cy="1275329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4739208" y="2232472"/>
            <a:ext cx="2219532" cy="4467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+mn-lt"/>
              </a:rPr>
              <a:t>BVOD </a:t>
            </a:r>
          </a:p>
          <a:p>
            <a:pPr>
              <a:lnSpc>
                <a:spcPct val="150000"/>
              </a:lnSpc>
            </a:pPr>
            <a:endParaRPr lang="en-US" b="1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en-US" b="1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latin typeface="+mn-lt"/>
              </a:rPr>
              <a:t>Facebook</a:t>
            </a:r>
          </a:p>
          <a:p>
            <a:pPr>
              <a:lnSpc>
                <a:spcPct val="150000"/>
              </a:lnSpc>
            </a:pPr>
            <a:endParaRPr lang="en-US" b="1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en-US" b="1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latin typeface="+mn-lt"/>
              </a:rPr>
              <a:t>YouTube</a:t>
            </a:r>
          </a:p>
          <a:p>
            <a:pPr>
              <a:lnSpc>
                <a:spcPct val="150000"/>
              </a:lnSpc>
            </a:pPr>
            <a:endParaRPr lang="en-US" b="1" dirty="0">
              <a:latin typeface="+mn-lt"/>
            </a:endParaRPr>
          </a:p>
        </p:txBody>
      </p:sp>
      <p:pic>
        <p:nvPicPr>
          <p:cNvPr id="1038" name="Picture 14" descr="Image result for facebook mobile">
            <a:extLst>
              <a:ext uri="{FF2B5EF4-FFF2-40B4-BE49-F238E27FC236}">
                <a16:creationId xmlns:a16="http://schemas.microsoft.com/office/drawing/2014/main" xmlns="" id="{D1F98047-AB97-3048-BB70-41052DADD3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" t="174" r="67246"/>
          <a:stretch/>
        </p:blipFill>
        <p:spPr bwMode="auto">
          <a:xfrm>
            <a:off x="3812430" y="3443863"/>
            <a:ext cx="706648" cy="148070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youtube mobile">
            <a:extLst>
              <a:ext uri="{FF2B5EF4-FFF2-40B4-BE49-F238E27FC236}">
                <a16:creationId xmlns:a16="http://schemas.microsoft.com/office/drawing/2014/main" xmlns="" id="{73AA18C1-708A-BD41-A150-9C74942A84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" t="1314" r="68275" b="1885"/>
          <a:stretch/>
        </p:blipFill>
        <p:spPr bwMode="auto">
          <a:xfrm>
            <a:off x="3800226" y="5170012"/>
            <a:ext cx="718852" cy="153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ttp://www.enerwater.eu/wp-content/uploads/2015/10/Tv-icon.png">
            <a:extLst>
              <a:ext uri="{FF2B5EF4-FFF2-40B4-BE49-F238E27FC236}">
                <a16:creationId xmlns:a16="http://schemas.microsoft.com/office/drawing/2014/main" xmlns="" id="{61AA51CD-9EC2-E444-8653-CABEBD340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971" y="1573384"/>
            <a:ext cx="1816436" cy="181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ttp://www.enerwater.eu/wp-content/uploads/2015/10/Tv-icon.png">
            <a:extLst>
              <a:ext uri="{FF2B5EF4-FFF2-40B4-BE49-F238E27FC236}">
                <a16:creationId xmlns:a16="http://schemas.microsoft.com/office/drawing/2014/main" xmlns="" id="{2A185FF3-4C90-EE49-91DD-DD2A240A7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95" y="3275996"/>
            <a:ext cx="1816436" cy="181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ttp://www.enerwater.eu/wp-content/uploads/2015/10/Tv-icon.png">
            <a:extLst>
              <a:ext uri="{FF2B5EF4-FFF2-40B4-BE49-F238E27FC236}">
                <a16:creationId xmlns:a16="http://schemas.microsoft.com/office/drawing/2014/main" xmlns="" id="{D37263FE-6152-014B-8051-B8C610544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50" y="5041564"/>
            <a:ext cx="1816436" cy="181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Cross 57">
            <a:extLst>
              <a:ext uri="{FF2B5EF4-FFF2-40B4-BE49-F238E27FC236}">
                <a16:creationId xmlns:a16="http://schemas.microsoft.com/office/drawing/2014/main" xmlns="" id="{7BC33B50-6FE1-FB43-A80E-86670393CC77}"/>
              </a:ext>
            </a:extLst>
          </p:cNvPr>
          <p:cNvSpPr/>
          <p:nvPr/>
        </p:nvSpPr>
        <p:spPr>
          <a:xfrm>
            <a:off x="2918917" y="5723350"/>
            <a:ext cx="589245" cy="581298"/>
          </a:xfrm>
          <a:prstGeom prst="plus">
            <a:avLst>
              <a:gd name="adj" fmla="val 36538"/>
            </a:avLst>
          </a:prstGeom>
          <a:solidFill>
            <a:srgbClr val="B5BD00"/>
          </a:solidFill>
          <a:ln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ross 59">
            <a:extLst>
              <a:ext uri="{FF2B5EF4-FFF2-40B4-BE49-F238E27FC236}">
                <a16:creationId xmlns:a16="http://schemas.microsoft.com/office/drawing/2014/main" xmlns="" id="{D5BE5DE1-BABF-014F-B54F-18E2EB259000}"/>
              </a:ext>
            </a:extLst>
          </p:cNvPr>
          <p:cNvSpPr/>
          <p:nvPr/>
        </p:nvSpPr>
        <p:spPr>
          <a:xfrm>
            <a:off x="2913047" y="2314849"/>
            <a:ext cx="589245" cy="581298"/>
          </a:xfrm>
          <a:prstGeom prst="plus">
            <a:avLst>
              <a:gd name="adj" fmla="val 36538"/>
            </a:avLst>
          </a:prstGeom>
          <a:solidFill>
            <a:srgbClr val="B5BD00"/>
          </a:solidFill>
          <a:ln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Equal 71">
            <a:extLst>
              <a:ext uri="{FF2B5EF4-FFF2-40B4-BE49-F238E27FC236}">
                <a16:creationId xmlns:a16="http://schemas.microsoft.com/office/drawing/2014/main" xmlns="" id="{31E904F9-A5FA-BD41-964B-8247F118EE09}"/>
              </a:ext>
            </a:extLst>
          </p:cNvPr>
          <p:cNvSpPr/>
          <p:nvPr/>
        </p:nvSpPr>
        <p:spPr>
          <a:xfrm>
            <a:off x="9213124" y="3922772"/>
            <a:ext cx="821528" cy="717968"/>
          </a:xfrm>
          <a:prstGeom prst="mathEqual">
            <a:avLst/>
          </a:prstGeom>
          <a:solidFill>
            <a:srgbClr val="B5BD00"/>
          </a:solidFill>
          <a:ln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F80A4C8-AC08-E34B-A40D-A384ED01DFD4}"/>
              </a:ext>
            </a:extLst>
          </p:cNvPr>
          <p:cNvSpPr/>
          <p:nvPr/>
        </p:nvSpPr>
        <p:spPr>
          <a:xfrm>
            <a:off x="10108982" y="3866257"/>
            <a:ext cx="17908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b="1" dirty="0">
                <a:solidFill>
                  <a:srgbClr val="B5BD00"/>
                </a:solidFill>
                <a:latin typeface="+mn-lt"/>
                <a:cs typeface="DIN Pro" panose="020B0504020101020102" pitchFamily="34" charset="0"/>
              </a:rPr>
              <a:t>2-Platform </a:t>
            </a:r>
          </a:p>
          <a:p>
            <a:pPr algn="ctr"/>
            <a:r>
              <a:rPr lang="en-AU" b="1" dirty="0">
                <a:solidFill>
                  <a:srgbClr val="B5BD00"/>
                </a:solidFill>
                <a:latin typeface="+mn-lt"/>
                <a:cs typeface="DIN Pro" panose="020B0504020101020102" pitchFamily="34" charset="0"/>
              </a:rPr>
              <a:t>Sales Impact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xmlns="" id="{67E72CBB-0063-7345-93ED-1B37FC79AA2C}"/>
              </a:ext>
            </a:extLst>
          </p:cNvPr>
          <p:cNvSpPr/>
          <p:nvPr/>
        </p:nvSpPr>
        <p:spPr>
          <a:xfrm>
            <a:off x="6318494" y="2176143"/>
            <a:ext cx="1047917" cy="4223970"/>
          </a:xfrm>
          <a:prstGeom prst="rightBrace">
            <a:avLst/>
          </a:prstGeom>
          <a:ln w="3810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37D226BE-700F-BD40-A27E-D51C7A18A1EF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7450672" y="3636442"/>
            <a:ext cx="1621668" cy="13830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6FC442B-D17C-4445-B237-B84EBC84CAC6}"/>
              </a:ext>
            </a:extLst>
          </p:cNvPr>
          <p:cNvSpPr txBox="1"/>
          <p:nvPr/>
        </p:nvSpPr>
        <p:spPr>
          <a:xfrm>
            <a:off x="13314218" y="260465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44" name="Picture 20" descr="Image result for nine now on mobile">
            <a:extLst>
              <a:ext uri="{FF2B5EF4-FFF2-40B4-BE49-F238E27FC236}">
                <a16:creationId xmlns:a16="http://schemas.microsoft.com/office/drawing/2014/main" xmlns="" id="{D7C1E015-47E6-794C-8393-EE7BE581F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7" r="51813" b="9579"/>
          <a:stretch/>
        </p:blipFill>
        <p:spPr bwMode="auto">
          <a:xfrm>
            <a:off x="3825156" y="1694805"/>
            <a:ext cx="693922" cy="147015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873357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D852AA4-FCC6-2844-A911-AB898F9B174C}"/>
              </a:ext>
            </a:extLst>
          </p:cNvPr>
          <p:cNvSpPr/>
          <p:nvPr/>
        </p:nvSpPr>
        <p:spPr>
          <a:xfrm>
            <a:off x="-1" y="0"/>
            <a:ext cx="12192001" cy="1583770"/>
          </a:xfrm>
          <a:prstGeom prst="rect">
            <a:avLst/>
          </a:prstGeom>
          <a:solidFill>
            <a:srgbClr val="B5B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67610" y="191720"/>
            <a:ext cx="99704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  <a:cs typeface="Calibri" charset="0"/>
                <a:sym typeface="Gill Sans" charset="0"/>
              </a:rPr>
              <a:t>If you split your campaign across 2 platforms, there is some evidence of synergy, BUT….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494799" y="4853621"/>
            <a:ext cx="92023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dirty="0">
                <a:latin typeface="+mn-lt"/>
              </a:rPr>
              <a:t>Turns out a combination of TV+BVOD is best for highest combined STAS.</a:t>
            </a:r>
            <a:r>
              <a:rPr lang="en-US" altLang="en-US" dirty="0">
                <a:latin typeface="+mn-lt"/>
              </a:rPr>
              <a:t>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378775" y="1869223"/>
          <a:ext cx="5317889" cy="2678637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12517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275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322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2535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0469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First</a:t>
                      </a:r>
                      <a:r>
                        <a:rPr lang="en-AU" sz="18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View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 marL="68580" marR="68580" marT="0" marB="0" anchor="ctr">
                    <a:solidFill>
                      <a:srgbClr val="B5BC4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ＭＳ 明朝" charset="-128"/>
                        </a:rPr>
                        <a:t>Second View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Based on </a:t>
                      </a:r>
                      <a:r>
                        <a:rPr lang="en-US" sz="1800" i="1" dirty="0">
                          <a:effectLst/>
                          <a:latin typeface="+mn-lt"/>
                        </a:rPr>
                        <a:t>n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choices</a:t>
                      </a:r>
                      <a:endParaRPr lang="en-US" sz="1800" dirty="0">
                        <a:effectLst/>
                        <a:latin typeface="+mn-lt"/>
                        <a:ea typeface="ＭＳ 明朝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942975" algn="l"/>
                        </a:tabLst>
                        <a:defRPr/>
                      </a:pPr>
                      <a:r>
                        <a:rPr lang="en-US" sz="1800" dirty="0">
                          <a:effectLst/>
                          <a:latin typeface="+mn-lt"/>
                          <a:ea typeface="ＭＳ 明朝" charset="-128"/>
                        </a:rPr>
                        <a:t>First Platform</a:t>
                      </a:r>
                      <a:r>
                        <a:rPr lang="en-US" sz="1800" baseline="0" dirty="0">
                          <a:effectLst/>
                          <a:latin typeface="+mn-lt"/>
                          <a:ea typeface="ＭＳ 明朝" charset="-128"/>
                        </a:rPr>
                        <a:t> STAS</a:t>
                      </a:r>
                      <a:endParaRPr lang="en-US" sz="1800" dirty="0">
                        <a:effectLst/>
                        <a:latin typeface="+mn-lt"/>
                        <a:ea typeface="ＭＳ 明朝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32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TV on TV</a:t>
                      </a:r>
                      <a:endParaRPr lang="en-US" sz="1800" dirty="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TV on BVOD</a:t>
                      </a:r>
                      <a:endParaRPr lang="en-US" sz="1800" dirty="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1740</a:t>
                      </a:r>
                      <a:endParaRPr lang="en-US" sz="1800" dirty="0">
                        <a:effectLst/>
                        <a:latin typeface="+mn-lt"/>
                        <a:ea typeface="ＭＳ 明朝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ＭＳ 明朝" charset="-128"/>
                        </a:rPr>
                        <a:t>144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42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TV on TV</a:t>
                      </a:r>
                      <a:endParaRPr lang="en-US" sz="1800" dirty="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Facebook on Mobile</a:t>
                      </a:r>
                      <a:endParaRPr lang="en-US" sz="1800" dirty="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2850</a:t>
                      </a:r>
                      <a:endParaRPr lang="en-US" sz="1800" dirty="0">
                        <a:effectLst/>
                        <a:latin typeface="+mn-lt"/>
                        <a:ea typeface="ＭＳ 明朝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ＭＳ 明朝" charset="-128"/>
                        </a:rPr>
                        <a:t>144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542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TV on TV</a:t>
                      </a:r>
                      <a:endParaRPr lang="en-US" sz="1800" dirty="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YouTube on Mobile</a:t>
                      </a:r>
                      <a:endParaRPr lang="en-US" sz="1800" dirty="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3090</a:t>
                      </a:r>
                      <a:endParaRPr lang="en-US" sz="1800" dirty="0">
                        <a:effectLst/>
                        <a:latin typeface="+mn-lt"/>
                        <a:ea typeface="ＭＳ 明朝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ＭＳ 明朝" charset="-128"/>
                        </a:rPr>
                        <a:t>144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6691121" y="1869223"/>
          <a:ext cx="1274022" cy="2678637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12740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04694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942975" algn="l"/>
                        </a:tabLst>
                        <a:defRPr/>
                      </a:pPr>
                      <a:r>
                        <a:rPr lang="en-US" sz="1800" dirty="0">
                          <a:effectLst/>
                          <a:latin typeface="+mn-lt"/>
                          <a:ea typeface="ＭＳ 明朝" charset="-128"/>
                        </a:rPr>
                        <a:t>Second Platform</a:t>
                      </a:r>
                      <a:r>
                        <a:rPr lang="en-US" sz="1800" baseline="0" dirty="0">
                          <a:effectLst/>
                          <a:latin typeface="+mn-lt"/>
                          <a:ea typeface="ＭＳ 明朝" charset="-128"/>
                        </a:rPr>
                        <a:t> STAS</a:t>
                      </a:r>
                      <a:endParaRPr lang="en-US" sz="1800" dirty="0">
                        <a:effectLst/>
                        <a:latin typeface="+mn-lt"/>
                        <a:ea typeface="ＭＳ 明朝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32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n-lt"/>
                          <a:ea typeface="ＭＳ 明朝" charset="-128"/>
                        </a:rPr>
                        <a:t>164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42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n-lt"/>
                          <a:ea typeface="ＭＳ 明朝" charset="-128"/>
                        </a:rPr>
                        <a:t>121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542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n-lt"/>
                          <a:ea typeface="ＭＳ 明朝" charset="-128"/>
                        </a:rPr>
                        <a:t>137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7965143" y="1869223"/>
          <a:ext cx="1140767" cy="2678637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11407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046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Expected STAS</a:t>
                      </a:r>
                      <a:endParaRPr lang="en-US" sz="1800" dirty="0">
                        <a:effectLst/>
                        <a:latin typeface="+mn-lt"/>
                        <a:ea typeface="ＭＳ 明朝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32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n-lt"/>
                          <a:ea typeface="ＭＳ 明朝" charset="-128"/>
                        </a:rPr>
                        <a:t>154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42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n-lt"/>
                        </a:rPr>
                        <a:t>133</a:t>
                      </a:r>
                      <a:endParaRPr lang="en-US" sz="1800" b="0" dirty="0">
                        <a:effectLst/>
                        <a:latin typeface="+mn-lt"/>
                        <a:ea typeface="ＭＳ 明朝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542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n-lt"/>
                        </a:rPr>
                        <a:t>141</a:t>
                      </a:r>
                      <a:endParaRPr lang="en-US" sz="1800" b="0" dirty="0">
                        <a:effectLst/>
                        <a:latin typeface="+mn-lt"/>
                        <a:ea typeface="ＭＳ 明朝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9105910" y="1869223"/>
          <a:ext cx="1119556" cy="2678637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11195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046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Actual STAS</a:t>
                      </a:r>
                      <a:endParaRPr lang="en-US" sz="1800" dirty="0">
                        <a:effectLst/>
                        <a:latin typeface="+mn-lt"/>
                        <a:ea typeface="ＭＳ 明朝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32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ＭＳ 明朝" charset="-128"/>
                        </a:rPr>
                        <a:t>172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42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135</a:t>
                      </a:r>
                      <a:endParaRPr lang="en-US" sz="1800" dirty="0">
                        <a:effectLst/>
                        <a:latin typeface="+mn-lt"/>
                        <a:ea typeface="ＭＳ 明朝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542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130</a:t>
                      </a:r>
                      <a:endParaRPr lang="en-US" sz="1800" dirty="0">
                        <a:effectLst/>
                        <a:latin typeface="+mn-lt"/>
                        <a:ea typeface="ＭＳ 明朝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F71CC5D-2CA7-0646-AD88-9F2A876BE6A0}"/>
              </a:ext>
            </a:extLst>
          </p:cNvPr>
          <p:cNvSpPr/>
          <p:nvPr/>
        </p:nvSpPr>
        <p:spPr>
          <a:xfrm>
            <a:off x="650325" y="5775179"/>
            <a:ext cx="108913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Poorer performing platforms drag down the STAS that could have been achieved simply by one single exposure on TV.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C2070FE-42F2-F648-A2F2-203A8F56ADA5}"/>
              </a:ext>
            </a:extLst>
          </p:cNvPr>
          <p:cNvSpPr/>
          <p:nvPr/>
        </p:nvSpPr>
        <p:spPr>
          <a:xfrm>
            <a:off x="2856529" y="5275490"/>
            <a:ext cx="64789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dirty="0">
                <a:latin typeface="+mn-lt"/>
              </a:rPr>
              <a:t>This combination more than 2x more sales impact.</a:t>
            </a:r>
          </a:p>
        </p:txBody>
      </p:sp>
    </p:spTree>
    <p:extLst>
      <p:ext uri="{BB962C8B-B14F-4D97-AF65-F5344CB8AC3E}">
        <p14:creationId xmlns:p14="http://schemas.microsoft.com/office/powerpoint/2010/main" val="26707241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/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3532838" y="537933"/>
            <a:ext cx="5473702" cy="5520037"/>
          </a:xfrm>
          <a:prstGeom prst="ellipse">
            <a:avLst/>
          </a:prstGeom>
          <a:solidFill>
            <a:srgbClr val="595959"/>
          </a:solidFill>
          <a:ln w="101600">
            <a:solidFill>
              <a:srgbClr val="B5B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396099" y="1851402"/>
            <a:ext cx="65755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solidFill>
                  <a:schemeClr val="bg1"/>
                </a:solidFill>
                <a:latin typeface="+mn-lt"/>
              </a:rPr>
              <a:t>“</a:t>
            </a:r>
          </a:p>
        </p:txBody>
      </p:sp>
      <p:sp>
        <p:nvSpPr>
          <p:cNvPr id="2" name="Rectangle 1"/>
          <p:cNvSpPr/>
          <p:nvPr/>
        </p:nvSpPr>
        <p:spPr>
          <a:xfrm>
            <a:off x="3871442" y="3426481"/>
            <a:ext cx="479649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alibri" charset="0"/>
                <a:ea typeface="ＭＳ 明朝" charset="-128"/>
                <a:cs typeface="Arial Unicode MS" charset="0"/>
              </a:rPr>
              <a:t>Best </a:t>
            </a:r>
            <a:r>
              <a:rPr lang="en-US" altLang="en-US" sz="2800" dirty="0">
                <a:solidFill>
                  <a:schemeClr val="bg1"/>
                </a:solidFill>
                <a:latin typeface="Calibri" charset="0"/>
                <a:ea typeface="ＭＳ 明朝" charset="-128"/>
                <a:cs typeface="Arial Unicode MS" charset="0"/>
              </a:rPr>
              <a:t>to stick to the highest performing platforms for all reach points. Period.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alibri" charset="0"/>
                <a:ea typeface="ＭＳ 明朝" charset="-128"/>
                <a:cs typeface="Arial Unicode MS" charset="0"/>
              </a:rPr>
              <a:t> </a:t>
            </a:r>
            <a:endParaRPr lang="is-IS" sz="2800" dirty="0">
              <a:solidFill>
                <a:schemeClr val="bg1"/>
              </a:solidFill>
              <a:latin typeface="Calibri" charset="0"/>
              <a:ea typeface="ＭＳ 明朝" charset="-128"/>
              <a:cs typeface="Arial Unicode MS" charset="0"/>
            </a:endParaRPr>
          </a:p>
          <a:p>
            <a:pPr algn="ctr"/>
            <a:endParaRPr lang="is-IS" sz="2800" dirty="0">
              <a:solidFill>
                <a:schemeClr val="bg1"/>
              </a:solidFill>
              <a:latin typeface="Calibri" charset="0"/>
              <a:ea typeface="ＭＳ 明朝" charset="-128"/>
              <a:cs typeface="Arial Unicode MS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40032" y="1851402"/>
            <a:ext cx="46279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Poorer performing platforms drag down the expected synergy effects.</a:t>
            </a:r>
          </a:p>
        </p:txBody>
      </p:sp>
    </p:spTree>
    <p:extLst>
      <p:ext uri="{BB962C8B-B14F-4D97-AF65-F5344CB8AC3E}">
        <p14:creationId xmlns:p14="http://schemas.microsoft.com/office/powerpoint/2010/main" val="2155975076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B7C97D2-4AB6-445D-A2AF-F3FA6C582319}"/>
              </a:ext>
            </a:extLst>
          </p:cNvPr>
          <p:cNvSpPr/>
          <p:nvPr/>
        </p:nvSpPr>
        <p:spPr>
          <a:xfrm>
            <a:off x="0" y="0"/>
            <a:ext cx="12192000" cy="4870175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>
              <a:defRPr/>
            </a:pPr>
            <a:endParaRPr lang="en-AU" altLang="en-US" sz="5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marL="0" lvl="2">
              <a:defRPr/>
            </a:pPr>
            <a:endParaRPr lang="en-AU" altLang="en-US" sz="5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032" name="Picture 8" descr="ttps://upload.wikimedia.org/wikipedia/commons/thumb/f/fa/Question_mark_white_icon.svg/2000px-Question_m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000" y="288000"/>
            <a:ext cx="6765233" cy="676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8856000" y="5184000"/>
            <a:ext cx="952916" cy="934278"/>
          </a:xfrm>
          <a:prstGeom prst="round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94981" y="2947705"/>
            <a:ext cx="7535855" cy="360098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lvl="2">
              <a:spcBef>
                <a:spcPts val="1200"/>
              </a:spcBef>
              <a:defRPr/>
            </a:pPr>
            <a:r>
              <a:rPr lang="en-AU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cs typeface="Calibri" charset="0"/>
              </a:rPr>
              <a:t>And then there is the question of how valuable the dual buy is to long term brand growth.</a:t>
            </a:r>
          </a:p>
          <a:p>
            <a:pPr marL="0" lvl="2">
              <a:spcBef>
                <a:spcPts val="1200"/>
              </a:spcBef>
              <a:defRPr/>
            </a:pPr>
            <a:r>
              <a:rPr lang="en-AU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chemeClr val="bg1">
                      <a:lumMod val="75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Put another way, brand growth will be limited if this added reach skews away from light buyers.</a:t>
            </a:r>
          </a:p>
          <a:p>
            <a:pPr marL="0" lvl="2">
              <a:spcBef>
                <a:spcPts val="1200"/>
              </a:spcBef>
              <a:defRPr/>
            </a:pPr>
            <a:endParaRPr lang="en-AU" altLang="en-US" sz="32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chemeClr val="bg1">
                    <a:lumMod val="75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428785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CA3C209-63AF-4D46-8F63-5D810D33B47E}"/>
              </a:ext>
            </a:extLst>
          </p:cNvPr>
          <p:cNvSpPr/>
          <p:nvPr/>
        </p:nvSpPr>
        <p:spPr>
          <a:xfrm>
            <a:off x="8464550" y="1"/>
            <a:ext cx="3727450" cy="6858000"/>
          </a:xfrm>
          <a:prstGeom prst="rect">
            <a:avLst/>
          </a:prstGeom>
          <a:solidFill>
            <a:srgbClr val="B5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794" name="Rectangle 3"/>
          <p:cNvSpPr>
            <a:spLocks noChangeArrowheads="1"/>
          </p:cNvSpPr>
          <p:nvPr/>
        </p:nvSpPr>
        <p:spPr bwMode="auto">
          <a:xfrm>
            <a:off x="8652121" y="604541"/>
            <a:ext cx="3352307" cy="597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1pPr>
            <a:lvl2pPr marL="1143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2pPr>
            <a:lvl3pPr marL="11430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3pPr>
            <a:lvl4pPr marL="1600200" indent="-2286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4pPr>
            <a:lvl5pPr marL="2057400" indent="-2286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9pPr>
          </a:lstStyle>
          <a:p>
            <a:pPr algn="ctr">
              <a:defRPr/>
            </a:pPr>
            <a:endParaRPr lang="en-US" altLang="en-US" sz="2800" dirty="0">
              <a:solidFill>
                <a:schemeClr val="accent2"/>
              </a:solidFill>
              <a:latin typeface="DIN Pro" panose="020B0504020101020102" pitchFamily="34" charset="0"/>
              <a:ea typeface="Candara" charset="0"/>
              <a:cs typeface="DIN Pro" panose="020B0504020101020102" pitchFamily="34" charset="0"/>
            </a:endParaRPr>
          </a:p>
          <a:p>
            <a:pPr algn="ctr">
              <a:defRPr/>
            </a:pPr>
            <a:r>
              <a:rPr lang="en-US" altLang="en-US" sz="2800" dirty="0">
                <a:latin typeface="+mn-lt"/>
                <a:ea typeface="Candara" charset="0"/>
                <a:cs typeface="DIN Pro" panose="020B0504020101020102" pitchFamily="34" charset="0"/>
              </a:rPr>
              <a:t>Brand growth comes from nudging light buyers, not by attempting to increase loyalty. </a:t>
            </a:r>
          </a:p>
          <a:p>
            <a:pPr algn="ctr">
              <a:defRPr/>
            </a:pPr>
            <a:endParaRPr lang="en-US" altLang="en-US" sz="2800" dirty="0">
              <a:latin typeface="+mn-lt"/>
              <a:ea typeface="Candara" charset="0"/>
              <a:cs typeface="DIN Pro" panose="020B0504020101020102" pitchFamily="34" charset="0"/>
            </a:endParaRPr>
          </a:p>
          <a:p>
            <a:pPr algn="ctr">
              <a:defRPr/>
            </a:pPr>
            <a:r>
              <a:rPr lang="en-US" altLang="en-US" sz="2800" dirty="0">
                <a:latin typeface="+mn-lt"/>
              </a:rPr>
              <a:t>Aligning to Dirichlet norms, bigger Media should deliver proportionally more light buyers.</a:t>
            </a:r>
          </a:p>
          <a:p>
            <a:pPr algn="ctr">
              <a:defRPr/>
            </a:pPr>
            <a:endParaRPr lang="en-US" altLang="en-US" sz="2800" dirty="0">
              <a:latin typeface="+mn-lt"/>
              <a:ea typeface="Candara" charset="0"/>
              <a:cs typeface="DIN Pro" panose="020B0504020101020102" pitchFamily="34" charset="0"/>
            </a:endParaRPr>
          </a:p>
          <a:p>
            <a:pPr lvl="1" algn="ctr">
              <a:defRPr/>
            </a:pPr>
            <a:endParaRPr lang="en-US" altLang="en-US" sz="1800" dirty="0">
              <a:solidFill>
                <a:schemeClr val="accent2"/>
              </a:solidFill>
              <a:latin typeface="DIN Pro" panose="020B0504020101020102" pitchFamily="34" charset="0"/>
              <a:ea typeface="Candara" charset="0"/>
              <a:cs typeface="DIN Pro" panose="020B0504020101020102" pitchFamily="34" charset="0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xmlns="" id="{1CB3F4A2-0C63-4F87-82AA-5B969AE64899}"/>
              </a:ext>
            </a:extLst>
          </p:cNvPr>
          <p:cNvGraphicFramePr/>
          <p:nvPr>
            <p:extLst/>
          </p:nvPr>
        </p:nvGraphicFramePr>
        <p:xfrm>
          <a:off x="66428" y="880641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418314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0456" y="791727"/>
            <a:ext cx="56352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595959"/>
                </a:solidFill>
                <a:latin typeface="+mn-lt"/>
              </a:rPr>
              <a:t>But Facebook under deliver on light buyers relative to their size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922689" y="2353396"/>
          <a:ext cx="4225190" cy="2800016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13699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200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352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02461">
                <a:tc grid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DIN Pro" panose="020B0504020101020102" pitchFamily="34" charset="0"/>
                        </a:rPr>
                        <a:t>Advertised Brands Usage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en-US" sz="18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B5BD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endParaRPr lang="en-US" sz="1400" b="1" kern="1200" dirty="0">
                        <a:solidFill>
                          <a:srgbClr val="59595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2461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DIN Pro" panose="020B0504020101020102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A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DIN Pro" panose="020B0504020101020102" pitchFamily="34" charset="0"/>
                        </a:rPr>
                        <a:t>Claimed Penetration %</a:t>
                      </a:r>
                      <a:endParaRPr lang="en-US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DIN Pro" panose="020B0504020101020102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DIN Pro" panose="020B0504020101020102" pitchFamily="34" charset="0"/>
                        </a:rPr>
                        <a:t>Light Buyers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455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DIN Pro" panose="020B0504020101020102" pitchFamily="34" charset="0"/>
                        </a:rPr>
                        <a:t>Facebook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DIN Pro" panose="020B0504020101020102" pitchFamily="34" charset="0"/>
                        </a:rPr>
                        <a:t>85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 charset="-128"/>
                        <a:cs typeface="DIN Pro" panose="020B0504020101020102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DIN Pro" panose="020B0504020101020102" pitchFamily="34" charset="0"/>
                        </a:rPr>
                        <a:t>38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 charset="-128"/>
                        <a:cs typeface="DIN Pro" panose="020B0504020101020102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644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DIN Pro" panose="020B0504020101020102" pitchFamily="34" charset="0"/>
                        </a:rPr>
                        <a:t>TV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DIN Pro" panose="020B0504020101020102" pitchFamily="34" charset="0"/>
                        </a:rPr>
                        <a:t>73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 charset="-128"/>
                        <a:cs typeface="DIN Pro" panose="020B0504020101020102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DIN Pro" panose="020B0504020101020102" pitchFamily="34" charset="0"/>
                        </a:rPr>
                        <a:t>40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 charset="-128"/>
                        <a:cs typeface="DIN Pro" panose="020B0504020101020102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644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DIN Pro" panose="020B0504020101020102" pitchFamily="34" charset="0"/>
                        </a:rPr>
                        <a:t>YouTube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DIN Pro" panose="020B0504020101020102" pitchFamily="34" charset="0"/>
                        </a:rPr>
                        <a:t>70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 charset="-128"/>
                        <a:cs typeface="DIN Pro" panose="020B0504020101020102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DIN Pro" panose="020B0504020101020102" pitchFamily="34" charset="0"/>
                        </a:rPr>
                        <a:t>39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935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DIN Pro" panose="020B0504020101020102" pitchFamily="34" charset="0"/>
                        </a:rPr>
                        <a:t>Instagram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DIN Pro" panose="020B0504020101020102" pitchFamily="34" charset="0"/>
                        </a:rPr>
                        <a:t>52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 charset="-128"/>
                        <a:cs typeface="DIN Pro" panose="020B0504020101020102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DIN Pro" panose="020B0504020101020102" pitchFamily="34" charset="0"/>
                        </a:rPr>
                        <a:t>37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 charset="-128"/>
                        <a:cs typeface="DIN Pro" panose="020B0504020101020102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644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DIN Pro" panose="020B0504020101020102" pitchFamily="34" charset="0"/>
                        </a:rPr>
                        <a:t>Snapchat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DIN Pro" panose="020B0504020101020102" pitchFamily="34" charset="0"/>
                        </a:rPr>
                        <a:t>33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 charset="-128"/>
                        <a:cs typeface="DIN Pro" panose="020B0504020101020102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DIN Pro" panose="020B0504020101020102" pitchFamily="34" charset="0"/>
                        </a:rPr>
                        <a:t>36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 charset="-128"/>
                        <a:cs typeface="DIN Pro" panose="020B0504020101020102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EF10A91B-5EDE-442A-867D-B9FF99182B7B}"/>
              </a:ext>
            </a:extLst>
          </p:cNvPr>
          <p:cNvGraphicFramePr/>
          <p:nvPr>
            <p:extLst/>
          </p:nvPr>
        </p:nvGraphicFramePr>
        <p:xfrm>
          <a:off x="6282847" y="1185769"/>
          <a:ext cx="5102225" cy="5135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9245492-AEB7-40F9-A524-05AA7109B881}"/>
              </a:ext>
            </a:extLst>
          </p:cNvPr>
          <p:cNvSpPr/>
          <p:nvPr/>
        </p:nvSpPr>
        <p:spPr>
          <a:xfrm rot="16200000">
            <a:off x="6426060" y="4825374"/>
            <a:ext cx="1511696" cy="4921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</a:pPr>
            <a:r>
              <a:rPr lang="en-US" dirty="0">
                <a:solidFill>
                  <a:srgbClr val="595959"/>
                </a:solidFill>
                <a:latin typeface="+mn-lt"/>
                <a:cs typeface="DIN Pro" panose="020B0504020101020102" pitchFamily="34" charset="0"/>
              </a:rPr>
              <a:t>  Facebook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7D8398F-30BB-498A-AF49-3CBDAA9420CC}"/>
              </a:ext>
            </a:extLst>
          </p:cNvPr>
          <p:cNvSpPr/>
          <p:nvPr/>
        </p:nvSpPr>
        <p:spPr>
          <a:xfrm rot="16200000">
            <a:off x="7312029" y="4825375"/>
            <a:ext cx="1547218" cy="4921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</a:pPr>
            <a:r>
              <a:rPr lang="en-US" dirty="0">
                <a:solidFill>
                  <a:srgbClr val="595959"/>
                </a:solidFill>
                <a:latin typeface="+mn-lt"/>
                <a:cs typeface="DIN Pro" panose="020B0504020101020102" pitchFamily="34" charset="0"/>
              </a:rPr>
              <a:t>  Television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3C5C4D7-845F-4F7E-BBE0-0A812615FAF8}"/>
              </a:ext>
            </a:extLst>
          </p:cNvPr>
          <p:cNvSpPr/>
          <p:nvPr/>
        </p:nvSpPr>
        <p:spPr>
          <a:xfrm rot="16200000">
            <a:off x="8217223" y="4907351"/>
            <a:ext cx="1383264" cy="4921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</a:pPr>
            <a:r>
              <a:rPr lang="en-US" dirty="0">
                <a:solidFill>
                  <a:srgbClr val="595959"/>
                </a:solidFill>
                <a:latin typeface="+mn-lt"/>
                <a:cs typeface="DIN Pro" panose="020B0504020101020102" pitchFamily="34" charset="0"/>
              </a:rPr>
              <a:t>  YouTube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27E931B-9C0F-4744-8F57-BA4115C04303}"/>
              </a:ext>
            </a:extLst>
          </p:cNvPr>
          <p:cNvSpPr/>
          <p:nvPr/>
        </p:nvSpPr>
        <p:spPr>
          <a:xfrm rot="16200000">
            <a:off x="8971239" y="4732239"/>
            <a:ext cx="1482978" cy="49212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</a:pPr>
            <a:r>
              <a:rPr lang="en-US" dirty="0">
                <a:solidFill>
                  <a:srgbClr val="595959"/>
                </a:solidFill>
                <a:latin typeface="+mn-lt"/>
                <a:cs typeface="DIN Pro" panose="020B0504020101020102" pitchFamily="34" charset="0"/>
              </a:rPr>
              <a:t>Instagram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73F0C32-A2E2-4CF7-A2F3-FADAD9CA3977}"/>
              </a:ext>
            </a:extLst>
          </p:cNvPr>
          <p:cNvSpPr/>
          <p:nvPr/>
        </p:nvSpPr>
        <p:spPr>
          <a:xfrm rot="16200000">
            <a:off x="9794456" y="4732240"/>
            <a:ext cx="1482978" cy="49212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</a:pPr>
            <a:r>
              <a:rPr lang="en-US" dirty="0">
                <a:solidFill>
                  <a:srgbClr val="595959"/>
                </a:solidFill>
                <a:latin typeface="+mn-lt"/>
                <a:cs typeface="DIN Pro" panose="020B0504020101020102" pitchFamily="34" charset="0"/>
              </a:rPr>
              <a:t>Snapchat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EA39C159-44A0-E847-A18F-7D2E0E45A0F0}"/>
              </a:ext>
            </a:extLst>
          </p:cNvPr>
          <p:cNvCxnSpPr>
            <a:cxnSpLocks/>
          </p:cNvCxnSpPr>
          <p:nvPr/>
        </p:nvCxnSpPr>
        <p:spPr>
          <a:xfrm flipH="1">
            <a:off x="4653507" y="3608160"/>
            <a:ext cx="988743" cy="0"/>
          </a:xfrm>
          <a:prstGeom prst="straightConnector1">
            <a:avLst/>
          </a:prstGeom>
          <a:ln w="8572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651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xmlns="" id="{6097E47F-E12D-744A-BC19-38A1FD2B7B46}"/>
              </a:ext>
            </a:extLst>
          </p:cNvPr>
          <p:cNvSpPr/>
          <p:nvPr/>
        </p:nvSpPr>
        <p:spPr>
          <a:xfrm>
            <a:off x="6777351" y="895560"/>
            <a:ext cx="4279667" cy="4258656"/>
          </a:xfrm>
          <a:prstGeom prst="ellipse">
            <a:avLst/>
          </a:prstGeom>
          <a:solidFill>
            <a:srgbClr val="595959"/>
          </a:solidFill>
          <a:ln w="101600">
            <a:solidFill>
              <a:srgbClr val="B5B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A0C5CB9-AFE3-4C46-82F6-FEE85CE69C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78" y="1927825"/>
            <a:ext cx="1712242" cy="171224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7AFCA0C-BD06-4CC7-93A4-AD70436E60F2}"/>
              </a:ext>
            </a:extLst>
          </p:cNvPr>
          <p:cNvSpPr txBox="1"/>
          <p:nvPr/>
        </p:nvSpPr>
        <p:spPr>
          <a:xfrm>
            <a:off x="6853618" y="2282494"/>
            <a:ext cx="41271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 a brand community </a:t>
            </a:r>
            <a:r>
              <a:rPr lang="en-US" sz="2800" b="1" dirty="0">
                <a:solidFill>
                  <a:schemeClr val="bg1"/>
                </a:solidFill>
                <a:latin typeface="+mn-lt"/>
              </a:rPr>
              <a:t>level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buyer distribution is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much worse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7B9BA06-F95E-5343-9C9D-1CD0CF431A8F}"/>
              </a:ext>
            </a:extLst>
          </p:cNvPr>
          <p:cNvSpPr txBox="1"/>
          <p:nvPr/>
        </p:nvSpPr>
        <p:spPr>
          <a:xfrm>
            <a:off x="413082" y="5154216"/>
            <a:ext cx="5434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Purchase concentration of Brand Fans (chocolate) 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8123C8DA-1D43-4A42-9590-7DBA7B96F4A9}"/>
              </a:ext>
            </a:extLst>
          </p:cNvPr>
          <p:cNvGraphicFramePr/>
          <p:nvPr>
            <p:extLst/>
          </p:nvPr>
        </p:nvGraphicFramePr>
        <p:xfrm>
          <a:off x="314402" y="566060"/>
          <a:ext cx="5468030" cy="4570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209607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seriesEl"/>
        </p:bldSub>
      </p:bldGraphic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Image result for twitter icon grey">
            <a:extLst>
              <a:ext uri="{FF2B5EF4-FFF2-40B4-BE49-F238E27FC236}">
                <a16:creationId xmlns:a16="http://schemas.microsoft.com/office/drawing/2014/main" xmlns="" id="{CA43E8E6-A21E-1F40-8D76-E57DF8E32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" y="1865310"/>
            <a:ext cx="1597944" cy="159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A944275-8C56-5348-99A8-794DA483B8D7}"/>
              </a:ext>
            </a:extLst>
          </p:cNvPr>
          <p:cNvSpPr txBox="1"/>
          <p:nvPr/>
        </p:nvSpPr>
        <p:spPr>
          <a:xfrm>
            <a:off x="413082" y="5154216"/>
            <a:ext cx="5827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Purchase concentration of Brand Followers (chocolate) 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xmlns="" id="{16019C5D-BB98-4AA0-91BA-BDD2F58A08F6}"/>
              </a:ext>
            </a:extLst>
          </p:cNvPr>
          <p:cNvGraphicFramePr/>
          <p:nvPr>
            <p:extLst/>
          </p:nvPr>
        </p:nvGraphicFramePr>
        <p:xfrm>
          <a:off x="314402" y="566060"/>
          <a:ext cx="5468030" cy="4570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xmlns="" id="{6EB7C6BC-0BA0-CE46-A0AC-90D65EC3F8B1}"/>
              </a:ext>
            </a:extLst>
          </p:cNvPr>
          <p:cNvSpPr/>
          <p:nvPr/>
        </p:nvSpPr>
        <p:spPr>
          <a:xfrm>
            <a:off x="6777351" y="895560"/>
            <a:ext cx="4279667" cy="4258656"/>
          </a:xfrm>
          <a:prstGeom prst="ellipse">
            <a:avLst/>
          </a:prstGeom>
          <a:solidFill>
            <a:srgbClr val="595959"/>
          </a:solidFill>
          <a:ln w="101600">
            <a:solidFill>
              <a:srgbClr val="B5B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9560C25-DB81-A14B-B677-521974D7F6B4}"/>
              </a:ext>
            </a:extLst>
          </p:cNvPr>
          <p:cNvSpPr txBox="1"/>
          <p:nvPr/>
        </p:nvSpPr>
        <p:spPr>
          <a:xfrm>
            <a:off x="6853618" y="2282494"/>
            <a:ext cx="41271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 a brand community </a:t>
            </a:r>
            <a:r>
              <a:rPr lang="en-US" sz="2800" b="1" dirty="0">
                <a:solidFill>
                  <a:schemeClr val="bg1"/>
                </a:solidFill>
                <a:latin typeface="+mn-lt"/>
              </a:rPr>
              <a:t>level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buyer distribution is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much worse</a:t>
            </a:r>
          </a:p>
        </p:txBody>
      </p:sp>
    </p:spTree>
    <p:extLst>
      <p:ext uri="{BB962C8B-B14F-4D97-AF65-F5344CB8AC3E}">
        <p14:creationId xmlns:p14="http://schemas.microsoft.com/office/powerpoint/2010/main" val="6391981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Chart bld="seriesEl"/>
        </p:bldSub>
      </p:bldGraphic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 result for pinterest icon grey">
            <a:extLst>
              <a:ext uri="{FF2B5EF4-FFF2-40B4-BE49-F238E27FC236}">
                <a16:creationId xmlns:a16="http://schemas.microsoft.com/office/drawing/2014/main" xmlns="" id="{7A85C843-9083-804C-880D-0F537FA28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435" y="1857091"/>
            <a:ext cx="1522410" cy="152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60A9377-032E-5E4F-BCA7-34115565E9AA}"/>
              </a:ext>
            </a:extLst>
          </p:cNvPr>
          <p:cNvSpPr txBox="1"/>
          <p:nvPr/>
        </p:nvSpPr>
        <p:spPr>
          <a:xfrm>
            <a:off x="413082" y="5154216"/>
            <a:ext cx="5827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Purchase concentration of Brand Followers (chocolate) 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xmlns="" id="{4AF4342D-CFBC-407E-9CE2-6F7F718E761E}"/>
              </a:ext>
            </a:extLst>
          </p:cNvPr>
          <p:cNvGraphicFramePr/>
          <p:nvPr>
            <p:extLst/>
          </p:nvPr>
        </p:nvGraphicFramePr>
        <p:xfrm>
          <a:off x="314402" y="566060"/>
          <a:ext cx="5468030" cy="4570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xmlns="" id="{ED29AAD6-54E5-BF46-95E4-89EC68AEA59B}"/>
              </a:ext>
            </a:extLst>
          </p:cNvPr>
          <p:cNvSpPr/>
          <p:nvPr/>
        </p:nvSpPr>
        <p:spPr>
          <a:xfrm>
            <a:off x="6777351" y="895560"/>
            <a:ext cx="4279667" cy="4258656"/>
          </a:xfrm>
          <a:prstGeom prst="ellipse">
            <a:avLst/>
          </a:prstGeom>
          <a:solidFill>
            <a:srgbClr val="595959"/>
          </a:solidFill>
          <a:ln w="101600">
            <a:solidFill>
              <a:srgbClr val="B5B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EA55140-47F1-6A40-9C41-2408565A37F1}"/>
              </a:ext>
            </a:extLst>
          </p:cNvPr>
          <p:cNvSpPr txBox="1"/>
          <p:nvPr/>
        </p:nvSpPr>
        <p:spPr>
          <a:xfrm>
            <a:off x="6853618" y="2282494"/>
            <a:ext cx="41271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 a brand community </a:t>
            </a:r>
            <a:r>
              <a:rPr lang="en-US" sz="2800" b="1" dirty="0">
                <a:solidFill>
                  <a:schemeClr val="bg1"/>
                </a:solidFill>
                <a:latin typeface="+mn-lt"/>
              </a:rPr>
              <a:t>level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buyer distribution is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much worse</a:t>
            </a:r>
          </a:p>
        </p:txBody>
      </p:sp>
    </p:spTree>
    <p:extLst>
      <p:ext uri="{BB962C8B-B14F-4D97-AF65-F5344CB8AC3E}">
        <p14:creationId xmlns:p14="http://schemas.microsoft.com/office/powerpoint/2010/main" val="39920178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Chart bld="seriesEl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reen, Laptop, Png, Computer, Illust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262" y="2373617"/>
            <a:ext cx="4867293" cy="298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ttp://www.tvscreenprotectors.com.au/sites/tvscreenprotectors.com.au/files/imagecache/product_full/40-in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5" t="13312" r="17661" b="11264"/>
          <a:stretch>
            <a:fillRect/>
          </a:stretch>
        </p:blipFill>
        <p:spPr bwMode="auto">
          <a:xfrm>
            <a:off x="1386247" y="2293803"/>
            <a:ext cx="4549613" cy="331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89717" y="2532672"/>
            <a:ext cx="4197927" cy="2431472"/>
          </a:xfrm>
          <a:prstGeom prst="rect">
            <a:avLst/>
          </a:prstGeom>
          <a:solidFill>
            <a:srgbClr val="B5BD00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42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CUT THROUGH</a:t>
            </a:r>
          </a:p>
          <a:p>
            <a:pPr algn="ctr"/>
            <a:r>
              <a:rPr lang="en-US" sz="2800" dirty="0"/>
              <a:t>Via Attention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307272" y="2532672"/>
            <a:ext cx="4197927" cy="2431472"/>
          </a:xfrm>
          <a:prstGeom prst="rect">
            <a:avLst/>
          </a:prstGeom>
          <a:solidFill>
            <a:srgbClr val="B5BD00"/>
          </a:solidFill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4200" b="1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MEMORABILITY</a:t>
            </a:r>
          </a:p>
          <a:p>
            <a:pPr algn="ctr"/>
            <a:r>
              <a:rPr lang="en-US" sz="2800" dirty="0"/>
              <a:t>Via Product Choice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3827" y="658636"/>
            <a:ext cx="113637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Phase 1: Tested cross platform performance </a:t>
            </a:r>
          </a:p>
          <a:p>
            <a:pPr algn="ctr"/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against ATTRIBUTES that matter</a:t>
            </a:r>
          </a:p>
        </p:txBody>
      </p:sp>
    </p:spTree>
    <p:extLst>
      <p:ext uri="{BB962C8B-B14F-4D97-AF65-F5344CB8AC3E}">
        <p14:creationId xmlns:p14="http://schemas.microsoft.com/office/powerpoint/2010/main" val="1049855142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mage result for tv icon transparent">
            <a:extLst>
              <a:ext uri="{FF2B5EF4-FFF2-40B4-BE49-F238E27FC236}">
                <a16:creationId xmlns:a16="http://schemas.microsoft.com/office/drawing/2014/main" xmlns="" id="{F698B824-F8F8-4994-8D62-99969EF45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489" y="989569"/>
            <a:ext cx="1689916" cy="168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3469681-79F8-7346-8078-0A018D559B51}"/>
              </a:ext>
            </a:extLst>
          </p:cNvPr>
          <p:cNvSpPr txBox="1"/>
          <p:nvPr/>
        </p:nvSpPr>
        <p:spPr>
          <a:xfrm>
            <a:off x="328698" y="5064850"/>
            <a:ext cx="5827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Purchase concentration of Brand Buyers (chocolate) 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xmlns="" id="{2E34F6FE-F801-4364-B34D-1D92A0C8EAB5}"/>
              </a:ext>
            </a:extLst>
          </p:cNvPr>
          <p:cNvGraphicFramePr/>
          <p:nvPr>
            <p:extLst/>
          </p:nvPr>
        </p:nvGraphicFramePr>
        <p:xfrm>
          <a:off x="314402" y="566060"/>
          <a:ext cx="5468030" cy="4570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Oval 9">
            <a:extLst>
              <a:ext uri="{FF2B5EF4-FFF2-40B4-BE49-F238E27FC236}">
                <a16:creationId xmlns:a16="http://schemas.microsoft.com/office/drawing/2014/main" xmlns="" id="{75CDE15B-30CD-4BC7-BAEE-26361F26BC74}"/>
              </a:ext>
            </a:extLst>
          </p:cNvPr>
          <p:cNvSpPr/>
          <p:nvPr/>
        </p:nvSpPr>
        <p:spPr>
          <a:xfrm>
            <a:off x="6777351" y="895560"/>
            <a:ext cx="4279667" cy="4258656"/>
          </a:xfrm>
          <a:prstGeom prst="ellipse">
            <a:avLst/>
          </a:prstGeom>
          <a:solidFill>
            <a:srgbClr val="595959"/>
          </a:solidFill>
          <a:ln w="101600">
            <a:solidFill>
              <a:srgbClr val="B5B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CF083AC-4380-4662-A91F-9F59B9E2CC6A}"/>
              </a:ext>
            </a:extLst>
          </p:cNvPr>
          <p:cNvSpPr txBox="1"/>
          <p:nvPr/>
        </p:nvSpPr>
        <p:spPr>
          <a:xfrm>
            <a:off x="6967454" y="2441520"/>
            <a:ext cx="39008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Skew of chocolate buyers on TV aligns to Dirichlet norms</a:t>
            </a:r>
          </a:p>
        </p:txBody>
      </p:sp>
    </p:spTree>
    <p:extLst>
      <p:ext uri="{BB962C8B-B14F-4D97-AF65-F5344CB8AC3E}">
        <p14:creationId xmlns:p14="http://schemas.microsoft.com/office/powerpoint/2010/main" val="27747313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Chart bld="seriesEl"/>
        </p:bldSub>
      </p:bldGraphic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B7C97D2-4AB6-445D-A2AF-F3FA6C582319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281083" y="358683"/>
            <a:ext cx="5834400" cy="5732834"/>
          </a:xfrm>
          <a:prstGeom prst="ellipse">
            <a:avLst/>
          </a:prstGeom>
          <a:solidFill>
            <a:srgbClr val="B5BD00"/>
          </a:solidFill>
          <a:ln w="1016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646063" y="1670828"/>
            <a:ext cx="530138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The apparent advantages of gaining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UNIQUE REACH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due to high penetration can be</a:t>
            </a:r>
          </a:p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watered down by its reduced ability to deliver an appropriate proportion of the highly sought after light brand buyers. </a:t>
            </a:r>
          </a:p>
        </p:txBody>
      </p:sp>
    </p:spTree>
    <p:extLst>
      <p:ext uri="{BB962C8B-B14F-4D97-AF65-F5344CB8AC3E}">
        <p14:creationId xmlns:p14="http://schemas.microsoft.com/office/powerpoint/2010/main" val="3238536976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6" y="0"/>
            <a:ext cx="12191524" cy="432897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4413217" y="4779597"/>
            <a:ext cx="751909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75000"/>
              </a:lnSpc>
            </a:pP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This is Why Not All Reach is Equal</a:t>
            </a:r>
            <a:endParaRPr lang="en-US" sz="40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D445338-13E2-AD4A-AB59-CFE5B559A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57" y="4661339"/>
            <a:ext cx="1332761" cy="175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13393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1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0" r="12148" b="19893"/>
          <a:stretch/>
        </p:blipFill>
        <p:spPr>
          <a:xfrm>
            <a:off x="10188653" y="246462"/>
            <a:ext cx="1381311" cy="1187755"/>
          </a:xfrm>
          <a:prstGeom prst="rect">
            <a:avLst/>
          </a:prstGeom>
        </p:spPr>
      </p:pic>
      <p:sp>
        <p:nvSpPr>
          <p:cNvPr id="59" name="Rounded Rectangle 58"/>
          <p:cNvSpPr/>
          <p:nvPr/>
        </p:nvSpPr>
        <p:spPr bwMode="auto">
          <a:xfrm>
            <a:off x="884541" y="9905224"/>
            <a:ext cx="2555900" cy="1220218"/>
          </a:xfrm>
          <a:prstGeom prst="roundRect">
            <a:avLst/>
          </a:prstGeom>
          <a:noFill/>
          <a:ln w="9525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20928" tIns="20928" rIns="20928" bIns="20928" anchor="ctr">
            <a:spAutoFit/>
          </a:bodyPr>
          <a:lstStyle/>
          <a:p>
            <a:pPr algn="ctr" latinLnBrk="1">
              <a:defRPr/>
            </a:pPr>
            <a:endParaRPr lang="en-US" altLang="en-US" sz="1648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latinLnBrk="1">
              <a:defRPr/>
            </a:pPr>
            <a:endParaRPr lang="en-US" altLang="en-US" sz="1648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latinLnBrk="1">
              <a:defRPr/>
            </a:pPr>
            <a:endParaRPr lang="en-US" altLang="en-US" sz="1648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latinLnBrk="1">
              <a:defRPr/>
            </a:pPr>
            <a:endParaRPr lang="en-US" altLang="en-US" sz="1648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1" name="Rectangle 7"/>
          <p:cNvSpPr>
            <a:spLocks noChangeAspect="1" noChangeArrowheads="1"/>
          </p:cNvSpPr>
          <p:nvPr/>
        </p:nvSpPr>
        <p:spPr bwMode="auto">
          <a:xfrm>
            <a:off x="525234" y="579005"/>
            <a:ext cx="9583632" cy="643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1pPr>
            <a:lvl2pPr marL="742950" indent="-28575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2pPr>
            <a:lvl3pPr marL="11430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3pPr>
            <a:lvl4pPr marL="1600200" indent="-2286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4pPr>
            <a:lvl5pPr marL="2057400" indent="-2286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TRANCHE 1</a:t>
            </a:r>
            <a:endParaRPr lang="en-US" altLang="en-US" sz="2800" b="1" i="1" dirty="0">
              <a:solidFill>
                <a:schemeClr val="tx1">
                  <a:lumMod val="95000"/>
                  <a:lumOff val="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72" name="Straight Connector 71"/>
          <p:cNvCxnSpPr>
            <a:cxnSpLocks noChangeAspect="1"/>
          </p:cNvCxnSpPr>
          <p:nvPr/>
        </p:nvCxnSpPr>
        <p:spPr>
          <a:xfrm>
            <a:off x="525234" y="1474805"/>
            <a:ext cx="11020966" cy="0"/>
          </a:xfrm>
          <a:prstGeom prst="line">
            <a:avLst/>
          </a:prstGeom>
          <a:noFill/>
          <a:ln w="381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50" name="Group 49"/>
          <p:cNvGrpSpPr/>
          <p:nvPr/>
        </p:nvGrpSpPr>
        <p:grpSpPr>
          <a:xfrm>
            <a:off x="6337440" y="3313560"/>
            <a:ext cx="2103637" cy="1383096"/>
            <a:chOff x="5907113" y="1915434"/>
            <a:chExt cx="2103637" cy="1383096"/>
          </a:xfrm>
        </p:grpSpPr>
        <p:pic>
          <p:nvPicPr>
            <p:cNvPr id="8" name="Picture 7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89082" y="1915434"/>
              <a:ext cx="1621668" cy="1383096"/>
            </a:xfrm>
            <a:prstGeom prst="rect">
              <a:avLst/>
            </a:prstGeom>
          </p:spPr>
        </p:pic>
        <p:cxnSp>
          <p:nvCxnSpPr>
            <p:cNvPr id="95" name="Straight Arrow Connector 94"/>
            <p:cNvCxnSpPr>
              <a:cxnSpLocks noChangeAspect="1"/>
            </p:cNvCxnSpPr>
            <p:nvPr/>
          </p:nvCxnSpPr>
          <p:spPr>
            <a:xfrm>
              <a:off x="5907113" y="2667506"/>
              <a:ext cx="516559" cy="0"/>
            </a:xfrm>
            <a:prstGeom prst="straightConnector1">
              <a:avLst/>
            </a:prstGeom>
            <a:ln w="10795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7" name="Rectangle 7"/>
          <p:cNvSpPr>
            <a:spLocks noChangeAspect="1" noChangeArrowheads="1"/>
          </p:cNvSpPr>
          <p:nvPr/>
        </p:nvSpPr>
        <p:spPr bwMode="auto">
          <a:xfrm>
            <a:off x="1085557" y="1243055"/>
            <a:ext cx="1320948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1pPr>
            <a:lvl2pPr marL="742950" indent="-28575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2pPr>
            <a:lvl3pPr marL="11430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3pPr>
            <a:lvl4pPr marL="1600200" indent="-2286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4pPr>
            <a:lvl5pPr marL="2057400" indent="-2286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9pPr>
          </a:lstStyle>
          <a:p>
            <a:pPr>
              <a:lnSpc>
                <a:spcPct val="120000"/>
              </a:lnSpc>
              <a:defRPr/>
            </a:pPr>
            <a:endParaRPr lang="en-US" altLang="en-US" sz="2400" b="1" i="1" dirty="0">
              <a:solidFill>
                <a:schemeClr val="tx1">
                  <a:lumMod val="95000"/>
                  <a:lumOff val="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8" name="Rectangle 7"/>
          <p:cNvSpPr>
            <a:spLocks noChangeAspect="1" noChangeArrowheads="1"/>
          </p:cNvSpPr>
          <p:nvPr/>
        </p:nvSpPr>
        <p:spPr bwMode="auto">
          <a:xfrm>
            <a:off x="2895121" y="1230856"/>
            <a:ext cx="4113655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1pPr>
            <a:lvl2pPr marL="742950" indent="-28575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2pPr>
            <a:lvl3pPr marL="11430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3pPr>
            <a:lvl4pPr marL="1600200" indent="-2286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4pPr>
            <a:lvl5pPr marL="2057400" indent="-2286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9pPr>
          </a:lstStyle>
          <a:p>
            <a:pPr>
              <a:lnSpc>
                <a:spcPct val="120000"/>
              </a:lnSpc>
              <a:defRPr/>
            </a:pPr>
            <a:endParaRPr lang="en-US" altLang="en-US" sz="2400" b="1" i="1" dirty="0">
              <a:solidFill>
                <a:schemeClr val="tx1">
                  <a:lumMod val="95000"/>
                  <a:lumOff val="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2" name="Rectangle 7"/>
          <p:cNvSpPr>
            <a:spLocks noChangeAspect="1" noChangeArrowheads="1"/>
          </p:cNvSpPr>
          <p:nvPr/>
        </p:nvSpPr>
        <p:spPr bwMode="auto">
          <a:xfrm>
            <a:off x="8652109" y="1234995"/>
            <a:ext cx="4378955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1pPr>
            <a:lvl2pPr marL="742950" indent="-28575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2pPr>
            <a:lvl3pPr marL="11430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3pPr>
            <a:lvl4pPr marL="1600200" indent="-2286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4pPr>
            <a:lvl5pPr marL="2057400" indent="-2286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9pPr>
          </a:lstStyle>
          <a:p>
            <a:pPr>
              <a:lnSpc>
                <a:spcPct val="120000"/>
              </a:lnSpc>
              <a:defRPr/>
            </a:pPr>
            <a:endParaRPr lang="en-US" altLang="en-US" sz="2400" b="1" i="1" dirty="0">
              <a:solidFill>
                <a:schemeClr val="tx1">
                  <a:lumMod val="95000"/>
                  <a:lumOff val="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3" name="Rectangle 7"/>
          <p:cNvSpPr>
            <a:spLocks noChangeAspect="1" noChangeArrowheads="1"/>
          </p:cNvSpPr>
          <p:nvPr/>
        </p:nvSpPr>
        <p:spPr bwMode="auto">
          <a:xfrm>
            <a:off x="6853999" y="1234995"/>
            <a:ext cx="2284475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1pPr>
            <a:lvl2pPr marL="742950" indent="-28575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2pPr>
            <a:lvl3pPr marL="11430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3pPr>
            <a:lvl4pPr marL="1600200" indent="-2286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4pPr>
            <a:lvl5pPr marL="2057400" indent="-228600"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Gill Sans" charset="0"/>
                <a:ea typeface="MS PGothic" charset="-128"/>
                <a:sym typeface="Gill Sans" charset="0"/>
              </a:defRPr>
            </a:lvl9pPr>
          </a:lstStyle>
          <a:p>
            <a:pPr>
              <a:lnSpc>
                <a:spcPct val="120000"/>
              </a:lnSpc>
              <a:defRPr/>
            </a:pPr>
            <a:endParaRPr lang="en-US" altLang="en-US" sz="2400" b="1" i="1" dirty="0">
              <a:solidFill>
                <a:schemeClr val="tx1">
                  <a:lumMod val="95000"/>
                  <a:lumOff val="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053" name="TextBox 2052"/>
          <p:cNvSpPr txBox="1"/>
          <p:nvPr/>
        </p:nvSpPr>
        <p:spPr>
          <a:xfrm>
            <a:off x="2003735" y="147480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4772569" y="2916639"/>
            <a:ext cx="1629377" cy="3560033"/>
            <a:chOff x="4431266" y="3208077"/>
            <a:chExt cx="1629377" cy="3560033"/>
          </a:xfrm>
        </p:grpSpPr>
        <p:grpSp>
          <p:nvGrpSpPr>
            <p:cNvPr id="48" name="Group 47"/>
            <p:cNvGrpSpPr/>
            <p:nvPr/>
          </p:nvGrpSpPr>
          <p:grpSpPr>
            <a:xfrm>
              <a:off x="4431266" y="3619494"/>
              <a:ext cx="1629377" cy="3148616"/>
              <a:chOff x="4380779" y="3249658"/>
              <a:chExt cx="1629377" cy="314861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80779" y="5024004"/>
                <a:ext cx="1629377" cy="1374270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22272" y="3249658"/>
                <a:ext cx="1587884" cy="1392776"/>
              </a:xfrm>
              <a:prstGeom prst="rect">
                <a:avLst/>
              </a:prstGeom>
            </p:spPr>
          </p:pic>
        </p:grpSp>
        <p:cxnSp>
          <p:nvCxnSpPr>
            <p:cNvPr id="61" name="Straight Arrow Connector 60"/>
            <p:cNvCxnSpPr/>
            <p:nvPr/>
          </p:nvCxnSpPr>
          <p:spPr>
            <a:xfrm>
              <a:off x="5252817" y="3208077"/>
              <a:ext cx="8415" cy="553682"/>
            </a:xfrm>
            <a:prstGeom prst="straightConnector1">
              <a:avLst/>
            </a:prstGeom>
            <a:ln w="104775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5246056" y="4969565"/>
              <a:ext cx="0" cy="537580"/>
            </a:xfrm>
            <a:prstGeom prst="straightConnector1">
              <a:avLst/>
            </a:prstGeom>
            <a:ln w="104775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8430847" y="3340735"/>
            <a:ext cx="2037326" cy="1386113"/>
            <a:chOff x="8430847" y="3340735"/>
            <a:chExt cx="2037326" cy="1386113"/>
          </a:xfrm>
        </p:grpSpPr>
        <p:cxnSp>
          <p:nvCxnSpPr>
            <p:cNvPr id="91" name="Straight Arrow Connector 90"/>
            <p:cNvCxnSpPr>
              <a:cxnSpLocks noChangeAspect="1"/>
            </p:cNvCxnSpPr>
            <p:nvPr/>
          </p:nvCxnSpPr>
          <p:spPr>
            <a:xfrm>
              <a:off x="8430847" y="4065632"/>
              <a:ext cx="516559" cy="0"/>
            </a:xfrm>
            <a:prstGeom prst="straightConnector1">
              <a:avLst/>
            </a:prstGeom>
            <a:ln w="10795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56892" y="3340735"/>
              <a:ext cx="1511281" cy="1386113"/>
            </a:xfrm>
            <a:prstGeom prst="rect">
              <a:avLst/>
            </a:prstGeom>
            <a:solidFill>
              <a:schemeClr val="bg1"/>
            </a:solidFill>
            <a:ln w="60325">
              <a:noFill/>
            </a:ln>
          </p:spPr>
        </p:pic>
      </p:grpSp>
      <p:sp>
        <p:nvSpPr>
          <p:cNvPr id="35" name="TextBox 34"/>
          <p:cNvSpPr txBox="1"/>
          <p:nvPr/>
        </p:nvSpPr>
        <p:spPr>
          <a:xfrm>
            <a:off x="13041725" y="632290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378561" y="1671324"/>
            <a:ext cx="4023385" cy="1383096"/>
            <a:chOff x="2033505" y="2004054"/>
            <a:chExt cx="4023385" cy="1383096"/>
          </a:xfrm>
        </p:grpSpPr>
        <p:grpSp>
          <p:nvGrpSpPr>
            <p:cNvPr id="47" name="Group 46"/>
            <p:cNvGrpSpPr/>
            <p:nvPr/>
          </p:nvGrpSpPr>
          <p:grpSpPr>
            <a:xfrm>
              <a:off x="2033505" y="2004054"/>
              <a:ext cx="4023385" cy="1383096"/>
              <a:chOff x="2001337" y="1896257"/>
              <a:chExt cx="4023385" cy="1383096"/>
            </a:xfrm>
          </p:grpSpPr>
          <p:pic>
            <p:nvPicPr>
              <p:cNvPr id="13" name="Picture 12"/>
              <p:cNvPicPr>
                <a:picLocks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403054" y="1896257"/>
                <a:ext cx="1621668" cy="1383096"/>
              </a:xfrm>
              <a:prstGeom prst="rect">
                <a:avLst/>
              </a:prstGeom>
            </p:spPr>
          </p:pic>
          <p:cxnSp>
            <p:nvCxnSpPr>
              <p:cNvPr id="77" name="Straight Arrow Connector 76"/>
              <p:cNvCxnSpPr>
                <a:cxnSpLocks noChangeAspect="1"/>
              </p:cNvCxnSpPr>
              <p:nvPr/>
            </p:nvCxnSpPr>
            <p:spPr>
              <a:xfrm>
                <a:off x="2001337" y="2606982"/>
                <a:ext cx="516560" cy="0"/>
              </a:xfrm>
              <a:prstGeom prst="straightConnector1">
                <a:avLst/>
              </a:prstGeom>
              <a:ln w="1079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/>
              <p:cNvCxnSpPr>
                <a:cxnSpLocks noChangeAspect="1"/>
              </p:cNvCxnSpPr>
              <p:nvPr/>
            </p:nvCxnSpPr>
            <p:spPr>
              <a:xfrm>
                <a:off x="3935557" y="2625669"/>
                <a:ext cx="516559" cy="0"/>
              </a:xfrm>
              <a:prstGeom prst="straightConnector1">
                <a:avLst/>
              </a:prstGeom>
              <a:ln w="1079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14840" y="2015550"/>
              <a:ext cx="1600200" cy="1371600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833808" y="1714514"/>
            <a:ext cx="1616772" cy="4735312"/>
            <a:chOff x="488752" y="2047244"/>
            <a:chExt cx="1616772" cy="4735312"/>
          </a:xfrm>
        </p:grpSpPr>
        <p:grpSp>
          <p:nvGrpSpPr>
            <p:cNvPr id="23" name="Group 22"/>
            <p:cNvGrpSpPr/>
            <p:nvPr/>
          </p:nvGrpSpPr>
          <p:grpSpPr>
            <a:xfrm>
              <a:off x="513628" y="3244966"/>
              <a:ext cx="1591896" cy="2590551"/>
              <a:chOff x="513628" y="3244966"/>
              <a:chExt cx="1591896" cy="2590551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513628" y="3716353"/>
                <a:ext cx="1591896" cy="2119164"/>
                <a:chOff x="493588" y="3542757"/>
                <a:chExt cx="1591896" cy="2119164"/>
              </a:xfrm>
            </p:grpSpPr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93588" y="3542757"/>
                  <a:ext cx="1591896" cy="1364018"/>
                </a:xfrm>
                <a:prstGeom prst="rect">
                  <a:avLst/>
                </a:prstGeom>
              </p:spPr>
            </p:pic>
            <p:sp>
              <p:nvSpPr>
                <p:cNvPr id="24" name="TextBox 23"/>
                <p:cNvSpPr txBox="1"/>
                <p:nvPr/>
              </p:nvSpPr>
              <p:spPr>
                <a:xfrm>
                  <a:off x="751701" y="5200256"/>
                  <a:ext cx="18473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US" dirty="0"/>
                </a:p>
              </p:txBody>
            </p:sp>
          </p:grpSp>
          <p:cxnSp>
            <p:nvCxnSpPr>
              <p:cNvPr id="10" name="Straight Arrow Connector 9"/>
              <p:cNvCxnSpPr/>
              <p:nvPr/>
            </p:nvCxnSpPr>
            <p:spPr>
              <a:xfrm flipV="1">
                <a:off x="1295940" y="4903892"/>
                <a:ext cx="3451" cy="535287"/>
              </a:xfrm>
              <a:prstGeom prst="straightConnector1">
                <a:avLst/>
              </a:prstGeom>
              <a:ln w="104775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 flipV="1">
                <a:off x="1332391" y="3244966"/>
                <a:ext cx="3451" cy="535287"/>
              </a:xfrm>
              <a:prstGeom prst="straightConnector1">
                <a:avLst/>
              </a:prstGeom>
              <a:ln w="104775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21407" y="2047244"/>
              <a:ext cx="1571450" cy="1335069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88752" y="5410956"/>
              <a:ext cx="1600200" cy="1371600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6595719" y="5589171"/>
            <a:ext cx="54438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+mn-lt"/>
              </a:rPr>
              <a:t>Natural Viewing – NO Lab – Same Ads - Passive – Single Source - Sales and Attention. </a:t>
            </a:r>
          </a:p>
        </p:txBody>
      </p:sp>
    </p:spTree>
    <p:extLst>
      <p:ext uri="{BB962C8B-B14F-4D97-AF65-F5344CB8AC3E}">
        <p14:creationId xmlns:p14="http://schemas.microsoft.com/office/powerpoint/2010/main" val="19000800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01980" y="1958740"/>
            <a:ext cx="1113282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+mn-lt"/>
              </a:rPr>
              <a:t>Which platform commands the most</a:t>
            </a:r>
          </a:p>
          <a:p>
            <a:pPr algn="ctr"/>
            <a:r>
              <a:rPr lang="en-US" sz="8800" b="1" dirty="0">
                <a:solidFill>
                  <a:srgbClr val="B5BD00"/>
                </a:solidFill>
                <a:latin typeface="+mn-lt"/>
              </a:rPr>
              <a:t>ATTENTION</a:t>
            </a:r>
          </a:p>
        </p:txBody>
      </p:sp>
    </p:spTree>
    <p:extLst>
      <p:ext uri="{BB962C8B-B14F-4D97-AF65-F5344CB8AC3E}">
        <p14:creationId xmlns:p14="http://schemas.microsoft.com/office/powerpoint/2010/main" val="86909366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4167963" y="3112230"/>
            <a:ext cx="6347637" cy="595395"/>
          </a:xfrm>
          <a:prstGeom prst="rect">
            <a:avLst/>
          </a:prstGeom>
          <a:solidFill>
            <a:srgbClr val="D4CD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337264"/>
              </p:ext>
            </p:extLst>
          </p:nvPr>
        </p:nvGraphicFramePr>
        <p:xfrm>
          <a:off x="1968204" y="2238081"/>
          <a:ext cx="8547396" cy="2939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0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4835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974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1438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272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80652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OVERALL AVERAGE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Active Viewing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Passive Viewing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NON- Viewing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05376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58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58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/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05376">
                <a:tc>
                  <a:txBody>
                    <a:bodyPr/>
                    <a:lstStyle/>
                    <a:p>
                      <a:endParaRPr lang="en-US" sz="2800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45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37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/>
                        <a:t>32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05376">
                <a:tc>
                  <a:txBody>
                    <a:bodyPr/>
                    <a:lstStyle/>
                    <a:p>
                      <a:endParaRPr lang="en-US" sz="2800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94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cxnSp>
        <p:nvCxnSpPr>
          <p:cNvPr id="10" name="Straight Connector 9"/>
          <p:cNvCxnSpPr/>
          <p:nvPr/>
        </p:nvCxnSpPr>
        <p:spPr>
          <a:xfrm flipV="1">
            <a:off x="573762" y="1529397"/>
            <a:ext cx="11062449" cy="28514"/>
          </a:xfrm>
          <a:prstGeom prst="line">
            <a:avLst/>
          </a:prstGeom>
          <a:noFill/>
          <a:ln w="381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TextBox 7"/>
          <p:cNvSpPr txBox="1"/>
          <p:nvPr/>
        </p:nvSpPr>
        <p:spPr>
          <a:xfrm>
            <a:off x="878562" y="5532256"/>
            <a:ext cx="898573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.AppleSystemUIFont" charset="-120"/>
              <a:buChar char="-"/>
            </a:pPr>
            <a:r>
              <a:rPr lang="en-US" sz="2600" dirty="0">
                <a:latin typeface="+mn-lt"/>
              </a:rPr>
              <a:t>TV gets twice the active viewing as YouTube and 15x Facebook.</a:t>
            </a:r>
          </a:p>
        </p:txBody>
      </p:sp>
      <p:pic>
        <p:nvPicPr>
          <p:cNvPr id="14" name="Graphic 56">
            <a:extLst>
              <a:ext uri="{FF2B5EF4-FFF2-40B4-BE49-F238E27FC236}">
                <a16:creationId xmlns:a16="http://schemas.microsoft.com/office/drawing/2014/main" xmlns="" id="{492BB233-D216-4FC9-A6D9-4AB0BD565D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668" y="3101331"/>
            <a:ext cx="829992" cy="64822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Rectangle 15"/>
          <p:cNvSpPr/>
          <p:nvPr/>
        </p:nvSpPr>
        <p:spPr>
          <a:xfrm>
            <a:off x="573762" y="616133"/>
            <a:ext cx="116516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 an average ad second TV commands 58% ATTENTION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  <a:sym typeface="Gill San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D015C3A-753F-4045-B471-2872E3004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872" y="3804990"/>
            <a:ext cx="1166161" cy="604363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" name="Rectangle 1"/>
          <p:cNvSpPr/>
          <p:nvPr/>
        </p:nvSpPr>
        <p:spPr>
          <a:xfrm>
            <a:off x="878562" y="6024699"/>
            <a:ext cx="1134684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.AppleSystemUIFont" charset="-120"/>
              <a:buChar char="-"/>
            </a:pPr>
            <a:r>
              <a:rPr lang="en-US" sz="2600" dirty="0">
                <a:latin typeface="+mn-lt"/>
              </a:rPr>
              <a:t>Passive plays a role, but not as much as active</a:t>
            </a:r>
          </a:p>
        </p:txBody>
      </p:sp>
      <p:pic>
        <p:nvPicPr>
          <p:cNvPr id="11" name="Picture 2" descr="ttp://www.pvhc.net/img148/dhjpebmgehkwcdbucwkr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15" b="26100"/>
          <a:stretch/>
        </p:blipFill>
        <p:spPr bwMode="auto">
          <a:xfrm>
            <a:off x="2521227" y="4628147"/>
            <a:ext cx="1473433" cy="54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7659974" y="4497520"/>
            <a:ext cx="1299326" cy="7455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7366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561630" y="1829569"/>
            <a:ext cx="11062449" cy="28514"/>
          </a:xfrm>
          <a:prstGeom prst="line">
            <a:avLst/>
          </a:prstGeom>
          <a:noFill/>
          <a:ln w="381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Rectangle 7"/>
          <p:cNvSpPr/>
          <p:nvPr/>
        </p:nvSpPr>
        <p:spPr>
          <a:xfrm>
            <a:off x="545287" y="629240"/>
            <a:ext cx="116303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Our two measures of impact are related - ATTENTION &amp; PRODUCT CHOICE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  <a:sym typeface="Gill San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30" y="2120825"/>
            <a:ext cx="5660712" cy="369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6792180" y="2311128"/>
            <a:ext cx="483189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AU" sz="3600" dirty="0">
                <a:latin typeface="+mn-lt"/>
              </a:rPr>
              <a:t>Consistent across ALL sets of data (8)</a:t>
            </a:r>
          </a:p>
          <a:p>
            <a:pPr algn="ctr"/>
            <a:r>
              <a:rPr lang="en-AU" sz="3600" dirty="0">
                <a:latin typeface="+mn-lt"/>
              </a:rPr>
              <a:t>Sig. sameness renders greater predictive value.</a:t>
            </a:r>
          </a:p>
        </p:txBody>
      </p:sp>
    </p:spTree>
    <p:extLst>
      <p:ext uri="{BB962C8B-B14F-4D97-AF65-F5344CB8AC3E}">
        <p14:creationId xmlns:p14="http://schemas.microsoft.com/office/powerpoint/2010/main" val="139035373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DFC07603634E4991AD8496C4808F00" ma:contentTypeVersion="2" ma:contentTypeDescription="Create a new document." ma:contentTypeScope="" ma:versionID="cfb78b66d0f360e16fde36a8b1e59a4d">
  <xsd:schema xmlns:xsd="http://www.w3.org/2001/XMLSchema" xmlns:xs="http://www.w3.org/2001/XMLSchema" xmlns:p="http://schemas.microsoft.com/office/2006/metadata/properties" xmlns:ns2="de3ea640-202e-4c63-b9be-302af38eea89" targetNamespace="http://schemas.microsoft.com/office/2006/metadata/properties" ma:root="true" ma:fieldsID="6808f3f90cbfde29da40691aaa4e85e9" ns2:_="">
    <xsd:import namespace="de3ea640-202e-4c63-b9be-302af38eea8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3ea640-202e-4c63-b9be-302af38eea8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E477A9F3-9E78-403C-9B9C-9B1E3C007A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e3ea640-202e-4c63-b9be-302af38eea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6FC490B-1F77-48C5-AC70-1DD939DBDF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873BDD3-AA35-4F19-A12A-C6462BECFBD1}">
  <ds:schemaRefs>
    <ds:schemaRef ds:uri="http://purl.org/dc/dcmitype/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microsoft.com/office/2006/metadata/properties"/>
    <ds:schemaRef ds:uri="de3ea640-202e-4c63-b9be-302af38eea8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121688</TotalTime>
  <Words>2069</Words>
  <Application>Microsoft Office PowerPoint</Application>
  <PresentationFormat>Widescreen</PresentationFormat>
  <Paragraphs>408</Paragraphs>
  <Slides>52</Slides>
  <Notes>52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70" baseType="lpstr">
      <vt:lpstr>Arial Unicode MS</vt:lpstr>
      <vt:lpstr>ＭＳ 明朝</vt:lpstr>
      <vt:lpstr>ＭＳ Ｐゴシック</vt:lpstr>
      <vt:lpstr>ＭＳ Ｐゴシック</vt:lpstr>
      <vt:lpstr>.AppleSystemUIFont</vt:lpstr>
      <vt:lpstr>Apple SD Gothic Neo Heavy</vt:lpstr>
      <vt:lpstr>Arial</vt:lpstr>
      <vt:lpstr>Calibri</vt:lpstr>
      <vt:lpstr>Calibri Light</vt:lpstr>
      <vt:lpstr>Candara</vt:lpstr>
      <vt:lpstr>DIN Pro</vt:lpstr>
      <vt:lpstr>Gill Sans</vt:lpstr>
      <vt:lpstr>Helvetica</vt:lpstr>
      <vt:lpstr>Helvetica Neue</vt:lpstr>
      <vt:lpstr>Lucida Grande</vt:lpstr>
      <vt:lpstr>Museo Sans For Dell</vt:lpstr>
      <vt:lpstr>Times New Roman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Dell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Dell Presentation Template Standard 4:3 Layout</dc:title>
  <dc:creator>Irwin Saul</dc:creator>
  <cp:lastModifiedBy>marketing society</cp:lastModifiedBy>
  <cp:revision>2286</cp:revision>
  <cp:lastPrinted>2017-11-06T03:17:06Z</cp:lastPrinted>
  <dcterms:created xsi:type="dcterms:W3CDTF">2010-03-04T12:43:09Z</dcterms:created>
  <dcterms:modified xsi:type="dcterms:W3CDTF">2019-03-25T10:02:56Z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0x01010072DFC07603634E4991AD8496C4808F00</vt:lpwstr>
  </property>
</Properties>
</file>