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78" r:id="rId4"/>
    <p:sldId id="277" r:id="rId5"/>
    <p:sldId id="305" r:id="rId6"/>
    <p:sldId id="300" r:id="rId7"/>
    <p:sldId id="307" r:id="rId8"/>
    <p:sldId id="310" r:id="rId9"/>
    <p:sldId id="309" r:id="rId10"/>
    <p:sldId id="308" r:id="rId11"/>
    <p:sldId id="30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2C7"/>
    <a:srgbClr val="FFFFCC"/>
    <a:srgbClr val="1C2223"/>
    <a:srgbClr val="FF3300"/>
    <a:srgbClr val="63AD34"/>
    <a:srgbClr val="1452A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5CDFE-D922-4A05-9BEE-6F40947A34BA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A8A9C3B4-5E8C-4908-9426-688FA4871646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IE" sz="2400" dirty="0"/>
            <a:t>ROI</a:t>
          </a:r>
        </a:p>
        <a:p>
          <a:r>
            <a:rPr lang="en-IE" sz="2400" dirty="0"/>
            <a:t>Reputation</a:t>
          </a:r>
        </a:p>
      </dgm:t>
    </dgm:pt>
    <dgm:pt modelId="{61559E3B-316D-442E-9B9F-D4AF018C27E6}" type="parTrans" cxnId="{BD6A299C-A075-4BC2-B4CA-40281A96BE7B}">
      <dgm:prSet/>
      <dgm:spPr/>
      <dgm:t>
        <a:bodyPr/>
        <a:lstStyle/>
        <a:p>
          <a:endParaRPr lang="en-IE" sz="2400"/>
        </a:p>
      </dgm:t>
    </dgm:pt>
    <dgm:pt modelId="{E7C1B31E-70D9-4897-908B-6F093834A135}" type="sibTrans" cxnId="{BD6A299C-A075-4BC2-B4CA-40281A96BE7B}">
      <dgm:prSet/>
      <dgm:spPr/>
      <dgm:t>
        <a:bodyPr/>
        <a:lstStyle/>
        <a:p>
          <a:endParaRPr lang="en-IE" sz="2400"/>
        </a:p>
      </dgm:t>
    </dgm:pt>
    <dgm:pt modelId="{1B21018C-393A-4BB7-846B-EC4F46703CB6}">
      <dgm:prSet phldrT="[Text]" custT="1"/>
      <dgm:spPr>
        <a:solidFill>
          <a:srgbClr val="23A2C7"/>
        </a:solidFill>
      </dgm:spPr>
      <dgm:t>
        <a:bodyPr/>
        <a:lstStyle/>
        <a:p>
          <a:r>
            <a:rPr lang="en-IE" sz="2400" dirty="0"/>
            <a:t>Customers</a:t>
          </a:r>
        </a:p>
        <a:p>
          <a:r>
            <a:rPr lang="en-IE" sz="2400" dirty="0"/>
            <a:t>Competition</a:t>
          </a:r>
        </a:p>
      </dgm:t>
    </dgm:pt>
    <dgm:pt modelId="{AAC9764B-817E-40B6-82DF-3AC2B0952ED7}" type="parTrans" cxnId="{4425E718-1DB1-44BF-AD3E-CB5E43964B24}">
      <dgm:prSet/>
      <dgm:spPr/>
      <dgm:t>
        <a:bodyPr/>
        <a:lstStyle/>
        <a:p>
          <a:endParaRPr lang="en-IE" sz="2400"/>
        </a:p>
      </dgm:t>
    </dgm:pt>
    <dgm:pt modelId="{ACBACE2C-D325-4BC9-B04A-4D16A7E842D2}" type="sibTrans" cxnId="{4425E718-1DB1-44BF-AD3E-CB5E43964B24}">
      <dgm:prSet/>
      <dgm:spPr/>
      <dgm:t>
        <a:bodyPr/>
        <a:lstStyle/>
        <a:p>
          <a:endParaRPr lang="en-IE" sz="2400"/>
        </a:p>
      </dgm:t>
    </dgm:pt>
    <dgm:pt modelId="{65442090-69E5-4358-A0C5-7A961B4188D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E" sz="2400" dirty="0"/>
            <a:t>Brand Equity</a:t>
          </a:r>
        </a:p>
        <a:p>
          <a:r>
            <a:rPr lang="en-IE" sz="2400" dirty="0"/>
            <a:t>Brand Value</a:t>
          </a:r>
        </a:p>
      </dgm:t>
    </dgm:pt>
    <dgm:pt modelId="{E94CBF32-FB15-4443-9EBA-B152FF9514F3}" type="parTrans" cxnId="{4053B841-A5E7-4A4D-B73D-7F03ED3407D0}">
      <dgm:prSet/>
      <dgm:spPr/>
      <dgm:t>
        <a:bodyPr/>
        <a:lstStyle/>
        <a:p>
          <a:endParaRPr lang="en-IE" sz="2400"/>
        </a:p>
      </dgm:t>
    </dgm:pt>
    <dgm:pt modelId="{A1859927-FCEC-4D01-A84C-000C7510A12B}" type="sibTrans" cxnId="{4053B841-A5E7-4A4D-B73D-7F03ED3407D0}">
      <dgm:prSet/>
      <dgm:spPr/>
      <dgm:t>
        <a:bodyPr/>
        <a:lstStyle/>
        <a:p>
          <a:endParaRPr lang="en-IE" sz="2400"/>
        </a:p>
      </dgm:t>
    </dgm:pt>
    <dgm:pt modelId="{124EA74A-FD58-4800-91F3-4B787CA2CC2D}" type="pres">
      <dgm:prSet presAssocID="{7955CDFE-D922-4A05-9BEE-6F40947A34BA}" presName="Name0" presStyleCnt="0">
        <dgm:presLayoutVars>
          <dgm:dir/>
          <dgm:animLvl val="lvl"/>
          <dgm:resizeHandles val="exact"/>
        </dgm:presLayoutVars>
      </dgm:prSet>
      <dgm:spPr/>
    </dgm:pt>
    <dgm:pt modelId="{320C502C-4D79-4CA6-8F45-98862164CBBD}" type="pres">
      <dgm:prSet presAssocID="{A8A9C3B4-5E8C-4908-9426-688FA4871646}" presName="Name8" presStyleCnt="0"/>
      <dgm:spPr/>
    </dgm:pt>
    <dgm:pt modelId="{5B39A227-F162-4688-9B2A-42305C3E64E1}" type="pres">
      <dgm:prSet presAssocID="{A8A9C3B4-5E8C-4908-9426-688FA4871646}" presName="level" presStyleLbl="node1" presStyleIdx="0" presStyleCnt="3">
        <dgm:presLayoutVars>
          <dgm:chMax val="1"/>
          <dgm:bulletEnabled val="1"/>
        </dgm:presLayoutVars>
      </dgm:prSet>
      <dgm:spPr/>
    </dgm:pt>
    <dgm:pt modelId="{E4392761-7DEE-4AAF-9080-B815E1C9F394}" type="pres">
      <dgm:prSet presAssocID="{A8A9C3B4-5E8C-4908-9426-688FA487164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B37EAB-1681-4615-85FF-DDD79B5950A3}" type="pres">
      <dgm:prSet presAssocID="{1B21018C-393A-4BB7-846B-EC4F46703CB6}" presName="Name8" presStyleCnt="0"/>
      <dgm:spPr/>
    </dgm:pt>
    <dgm:pt modelId="{3D7C81B0-001E-4BA2-AE63-A0D1B08FFFCF}" type="pres">
      <dgm:prSet presAssocID="{1B21018C-393A-4BB7-846B-EC4F46703CB6}" presName="level" presStyleLbl="node1" presStyleIdx="1" presStyleCnt="3">
        <dgm:presLayoutVars>
          <dgm:chMax val="1"/>
          <dgm:bulletEnabled val="1"/>
        </dgm:presLayoutVars>
      </dgm:prSet>
      <dgm:spPr/>
    </dgm:pt>
    <dgm:pt modelId="{DB30C13D-BB93-49B2-BC45-ECFF4B2DEDFA}" type="pres">
      <dgm:prSet presAssocID="{1B21018C-393A-4BB7-846B-EC4F46703C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80C92CE-1289-4F54-94AD-EB3AE4AA9C6B}" type="pres">
      <dgm:prSet presAssocID="{65442090-69E5-4358-A0C5-7A961B4188DC}" presName="Name8" presStyleCnt="0"/>
      <dgm:spPr/>
    </dgm:pt>
    <dgm:pt modelId="{9DC2CF74-57C4-4363-8512-97850C32D5BA}" type="pres">
      <dgm:prSet presAssocID="{65442090-69E5-4358-A0C5-7A961B4188DC}" presName="level" presStyleLbl="node1" presStyleIdx="2" presStyleCnt="3">
        <dgm:presLayoutVars>
          <dgm:chMax val="1"/>
          <dgm:bulletEnabled val="1"/>
        </dgm:presLayoutVars>
      </dgm:prSet>
      <dgm:spPr/>
    </dgm:pt>
    <dgm:pt modelId="{2EFA1BD1-7B4B-47AF-B8AD-005FA272F30E}" type="pres">
      <dgm:prSet presAssocID="{65442090-69E5-4358-A0C5-7A961B4188D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D456706-2F7F-41E2-88BE-CDB7B594BA76}" type="presOf" srcId="{65442090-69E5-4358-A0C5-7A961B4188DC}" destId="{9DC2CF74-57C4-4363-8512-97850C32D5BA}" srcOrd="0" destOrd="0" presId="urn:microsoft.com/office/officeart/2005/8/layout/pyramid1"/>
    <dgm:cxn modelId="{4425E718-1DB1-44BF-AD3E-CB5E43964B24}" srcId="{7955CDFE-D922-4A05-9BEE-6F40947A34BA}" destId="{1B21018C-393A-4BB7-846B-EC4F46703CB6}" srcOrd="1" destOrd="0" parTransId="{AAC9764B-817E-40B6-82DF-3AC2B0952ED7}" sibTransId="{ACBACE2C-D325-4BC9-B04A-4D16A7E842D2}"/>
    <dgm:cxn modelId="{78C6451C-9519-4623-8BCB-2096BD0B088D}" type="presOf" srcId="{1B21018C-393A-4BB7-846B-EC4F46703CB6}" destId="{3D7C81B0-001E-4BA2-AE63-A0D1B08FFFCF}" srcOrd="0" destOrd="0" presId="urn:microsoft.com/office/officeart/2005/8/layout/pyramid1"/>
    <dgm:cxn modelId="{B8D60836-72EB-4224-8869-E669FF7BF43F}" type="presOf" srcId="{A8A9C3B4-5E8C-4908-9426-688FA4871646}" destId="{E4392761-7DEE-4AAF-9080-B815E1C9F394}" srcOrd="1" destOrd="0" presId="urn:microsoft.com/office/officeart/2005/8/layout/pyramid1"/>
    <dgm:cxn modelId="{99D1533C-B853-42AC-80CC-188F33B0B804}" type="presOf" srcId="{A8A9C3B4-5E8C-4908-9426-688FA4871646}" destId="{5B39A227-F162-4688-9B2A-42305C3E64E1}" srcOrd="0" destOrd="0" presId="urn:microsoft.com/office/officeart/2005/8/layout/pyramid1"/>
    <dgm:cxn modelId="{4053B841-A5E7-4A4D-B73D-7F03ED3407D0}" srcId="{7955CDFE-D922-4A05-9BEE-6F40947A34BA}" destId="{65442090-69E5-4358-A0C5-7A961B4188DC}" srcOrd="2" destOrd="0" parTransId="{E94CBF32-FB15-4443-9EBA-B152FF9514F3}" sibTransId="{A1859927-FCEC-4D01-A84C-000C7510A12B}"/>
    <dgm:cxn modelId="{442CB575-08BE-4F4D-8C00-EF0C7E9AE31A}" type="presOf" srcId="{7955CDFE-D922-4A05-9BEE-6F40947A34BA}" destId="{124EA74A-FD58-4800-91F3-4B787CA2CC2D}" srcOrd="0" destOrd="0" presId="urn:microsoft.com/office/officeart/2005/8/layout/pyramid1"/>
    <dgm:cxn modelId="{BD6A299C-A075-4BC2-B4CA-40281A96BE7B}" srcId="{7955CDFE-D922-4A05-9BEE-6F40947A34BA}" destId="{A8A9C3B4-5E8C-4908-9426-688FA4871646}" srcOrd="0" destOrd="0" parTransId="{61559E3B-316D-442E-9B9F-D4AF018C27E6}" sibTransId="{E7C1B31E-70D9-4897-908B-6F093834A135}"/>
    <dgm:cxn modelId="{1B34CDA9-77CE-44EC-9365-001C827153D8}" type="presOf" srcId="{65442090-69E5-4358-A0C5-7A961B4188DC}" destId="{2EFA1BD1-7B4B-47AF-B8AD-005FA272F30E}" srcOrd="1" destOrd="0" presId="urn:microsoft.com/office/officeart/2005/8/layout/pyramid1"/>
    <dgm:cxn modelId="{7BEB27F1-F1F7-48CE-B3EB-1826D129FF2A}" type="presOf" srcId="{1B21018C-393A-4BB7-846B-EC4F46703CB6}" destId="{DB30C13D-BB93-49B2-BC45-ECFF4B2DEDFA}" srcOrd="1" destOrd="0" presId="urn:microsoft.com/office/officeart/2005/8/layout/pyramid1"/>
    <dgm:cxn modelId="{0C436650-8410-435C-AA31-60B4EC5B62FF}" type="presParOf" srcId="{124EA74A-FD58-4800-91F3-4B787CA2CC2D}" destId="{320C502C-4D79-4CA6-8F45-98862164CBBD}" srcOrd="0" destOrd="0" presId="urn:microsoft.com/office/officeart/2005/8/layout/pyramid1"/>
    <dgm:cxn modelId="{A0E4025E-E66F-435E-8B31-D01198360658}" type="presParOf" srcId="{320C502C-4D79-4CA6-8F45-98862164CBBD}" destId="{5B39A227-F162-4688-9B2A-42305C3E64E1}" srcOrd="0" destOrd="0" presId="urn:microsoft.com/office/officeart/2005/8/layout/pyramid1"/>
    <dgm:cxn modelId="{133711A4-E926-4F93-9684-D3F786ABC6D3}" type="presParOf" srcId="{320C502C-4D79-4CA6-8F45-98862164CBBD}" destId="{E4392761-7DEE-4AAF-9080-B815E1C9F394}" srcOrd="1" destOrd="0" presId="urn:microsoft.com/office/officeart/2005/8/layout/pyramid1"/>
    <dgm:cxn modelId="{87E3B3ED-1EA5-4ED0-BB60-58C86B16E57A}" type="presParOf" srcId="{124EA74A-FD58-4800-91F3-4B787CA2CC2D}" destId="{62B37EAB-1681-4615-85FF-DDD79B5950A3}" srcOrd="1" destOrd="0" presId="urn:microsoft.com/office/officeart/2005/8/layout/pyramid1"/>
    <dgm:cxn modelId="{29B1B921-A343-4900-9E57-96B7FB9B45B6}" type="presParOf" srcId="{62B37EAB-1681-4615-85FF-DDD79B5950A3}" destId="{3D7C81B0-001E-4BA2-AE63-A0D1B08FFFCF}" srcOrd="0" destOrd="0" presId="urn:microsoft.com/office/officeart/2005/8/layout/pyramid1"/>
    <dgm:cxn modelId="{71084625-D87C-4832-B05F-EB68400080D8}" type="presParOf" srcId="{62B37EAB-1681-4615-85FF-DDD79B5950A3}" destId="{DB30C13D-BB93-49B2-BC45-ECFF4B2DEDFA}" srcOrd="1" destOrd="0" presId="urn:microsoft.com/office/officeart/2005/8/layout/pyramid1"/>
    <dgm:cxn modelId="{491A5DEB-329B-49B5-BCFF-225A9E70BE5B}" type="presParOf" srcId="{124EA74A-FD58-4800-91F3-4B787CA2CC2D}" destId="{680C92CE-1289-4F54-94AD-EB3AE4AA9C6B}" srcOrd="2" destOrd="0" presId="urn:microsoft.com/office/officeart/2005/8/layout/pyramid1"/>
    <dgm:cxn modelId="{EBAE2A54-6844-4F27-99DF-7C3B5BDB443A}" type="presParOf" srcId="{680C92CE-1289-4F54-94AD-EB3AE4AA9C6B}" destId="{9DC2CF74-57C4-4363-8512-97850C32D5BA}" srcOrd="0" destOrd="0" presId="urn:microsoft.com/office/officeart/2005/8/layout/pyramid1"/>
    <dgm:cxn modelId="{2FD2FFD4-29A8-45ED-A014-D24CF4D6C4EF}" type="presParOf" srcId="{680C92CE-1289-4F54-94AD-EB3AE4AA9C6B}" destId="{2EFA1BD1-7B4B-47AF-B8AD-005FA272F30E}" srcOrd="1" destOrd="0" presId="urn:microsoft.com/office/officeart/2005/8/layout/pyramid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7B8963-481D-4F61-ADD3-197DECAD867E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A820E4C1-89FE-47FF-AFAE-F19560ABA323}">
      <dgm:prSet phldrT="[Text]"/>
      <dgm:spPr/>
      <dgm:t>
        <a:bodyPr/>
        <a:lstStyle/>
        <a:p>
          <a:r>
            <a:rPr lang="en-IE" dirty="0">
              <a:solidFill>
                <a:schemeClr val="accent1">
                  <a:lumMod val="50000"/>
                </a:schemeClr>
              </a:solidFill>
            </a:rPr>
            <a:t>C-Suite</a:t>
          </a:r>
        </a:p>
      </dgm:t>
    </dgm:pt>
    <dgm:pt modelId="{F7F1B900-8039-4263-8FD6-A031DA178F9D}" type="parTrans" cxnId="{F42A58B1-C100-4745-ABD6-513953665DB4}">
      <dgm:prSet/>
      <dgm:spPr/>
      <dgm:t>
        <a:bodyPr/>
        <a:lstStyle/>
        <a:p>
          <a:endParaRPr lang="en-IE"/>
        </a:p>
      </dgm:t>
    </dgm:pt>
    <dgm:pt modelId="{EDED7BBD-E737-4D23-8244-DAD824269380}" type="sibTrans" cxnId="{F42A58B1-C100-4745-ABD6-513953665DB4}">
      <dgm:prSet/>
      <dgm:spPr/>
      <dgm:t>
        <a:bodyPr/>
        <a:lstStyle/>
        <a:p>
          <a:endParaRPr lang="en-IE"/>
        </a:p>
      </dgm:t>
    </dgm:pt>
    <dgm:pt modelId="{A41E9597-48CF-4DDA-BD71-7BCADDAF14CA}">
      <dgm:prSet phldrT="[Text]"/>
      <dgm:spPr/>
      <dgm:t>
        <a:bodyPr/>
        <a:lstStyle/>
        <a:p>
          <a:r>
            <a:rPr lang="en-IE" dirty="0">
              <a:solidFill>
                <a:schemeClr val="accent1">
                  <a:lumMod val="50000"/>
                </a:schemeClr>
              </a:solidFill>
            </a:rPr>
            <a:t>Marketing</a:t>
          </a:r>
        </a:p>
      </dgm:t>
    </dgm:pt>
    <dgm:pt modelId="{53A93900-2ABE-4B4E-9C9C-9A7A9702E43F}" type="parTrans" cxnId="{7B3E83E2-083A-4747-BE80-1A26F7A7F1F2}">
      <dgm:prSet/>
      <dgm:spPr/>
      <dgm:t>
        <a:bodyPr/>
        <a:lstStyle/>
        <a:p>
          <a:endParaRPr lang="en-IE"/>
        </a:p>
      </dgm:t>
    </dgm:pt>
    <dgm:pt modelId="{048C4ECA-3D02-441E-982E-2BD2EEC0DD4B}" type="sibTrans" cxnId="{7B3E83E2-083A-4747-BE80-1A26F7A7F1F2}">
      <dgm:prSet/>
      <dgm:spPr/>
      <dgm:t>
        <a:bodyPr/>
        <a:lstStyle/>
        <a:p>
          <a:endParaRPr lang="en-IE"/>
        </a:p>
      </dgm:t>
    </dgm:pt>
    <dgm:pt modelId="{E4178391-8C0F-4070-8966-C0BFB58BFACA}" type="pres">
      <dgm:prSet presAssocID="{D87B8963-481D-4F61-ADD3-197DECAD867E}" presName="compositeShape" presStyleCnt="0">
        <dgm:presLayoutVars>
          <dgm:chMax val="2"/>
          <dgm:dir/>
          <dgm:resizeHandles val="exact"/>
        </dgm:presLayoutVars>
      </dgm:prSet>
      <dgm:spPr/>
    </dgm:pt>
    <dgm:pt modelId="{107FDA73-2428-4361-8E98-D680D7673310}" type="pres">
      <dgm:prSet presAssocID="{A820E4C1-89FE-47FF-AFAE-F19560ABA323}" presName="upArrow" presStyleLbl="node1" presStyleIdx="0" presStyleCnt="2"/>
      <dgm:spPr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83535FF3-EC4E-49E7-B003-3F1AF283D4C4}" type="pres">
      <dgm:prSet presAssocID="{A820E4C1-89FE-47FF-AFAE-F19560ABA32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C69661CD-393E-46BF-980C-EA0F37B319A8}" type="pres">
      <dgm:prSet presAssocID="{A41E9597-48CF-4DDA-BD71-7BCADDAF14CA}" presName="downArrow" presStyleLbl="node1" presStyleIdx="1" presStyleCnt="2"/>
      <dgm:spPr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2C6C8BA1-A779-4019-B7DE-A5712B3A1A17}" type="pres">
      <dgm:prSet presAssocID="{A41E9597-48CF-4DDA-BD71-7BCADDAF14CA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B83D1358-D55E-41A4-A41B-96AA670751D4}" type="presOf" srcId="{D87B8963-481D-4F61-ADD3-197DECAD867E}" destId="{E4178391-8C0F-4070-8966-C0BFB58BFACA}" srcOrd="0" destOrd="0" presId="urn:microsoft.com/office/officeart/2005/8/layout/arrow4"/>
    <dgm:cxn modelId="{BBF7A088-3333-4F89-BEF5-CBD57C51B3F5}" type="presOf" srcId="{A820E4C1-89FE-47FF-AFAE-F19560ABA323}" destId="{83535FF3-EC4E-49E7-B003-3F1AF283D4C4}" srcOrd="0" destOrd="0" presId="urn:microsoft.com/office/officeart/2005/8/layout/arrow4"/>
    <dgm:cxn modelId="{F42A58B1-C100-4745-ABD6-513953665DB4}" srcId="{D87B8963-481D-4F61-ADD3-197DECAD867E}" destId="{A820E4C1-89FE-47FF-AFAE-F19560ABA323}" srcOrd="0" destOrd="0" parTransId="{F7F1B900-8039-4263-8FD6-A031DA178F9D}" sibTransId="{EDED7BBD-E737-4D23-8244-DAD824269380}"/>
    <dgm:cxn modelId="{81F8C4B4-52AE-4AB5-A3BB-C56C6E0322D5}" type="presOf" srcId="{A41E9597-48CF-4DDA-BD71-7BCADDAF14CA}" destId="{2C6C8BA1-A779-4019-B7DE-A5712B3A1A17}" srcOrd="0" destOrd="0" presId="urn:microsoft.com/office/officeart/2005/8/layout/arrow4"/>
    <dgm:cxn modelId="{7B3E83E2-083A-4747-BE80-1A26F7A7F1F2}" srcId="{D87B8963-481D-4F61-ADD3-197DECAD867E}" destId="{A41E9597-48CF-4DDA-BD71-7BCADDAF14CA}" srcOrd="1" destOrd="0" parTransId="{53A93900-2ABE-4B4E-9C9C-9A7A9702E43F}" sibTransId="{048C4ECA-3D02-441E-982E-2BD2EEC0DD4B}"/>
    <dgm:cxn modelId="{2BE71DC1-B1EE-4E31-8AC9-DEFF00B3CD18}" type="presParOf" srcId="{E4178391-8C0F-4070-8966-C0BFB58BFACA}" destId="{107FDA73-2428-4361-8E98-D680D7673310}" srcOrd="0" destOrd="0" presId="urn:microsoft.com/office/officeart/2005/8/layout/arrow4"/>
    <dgm:cxn modelId="{7113D996-02B4-4CA9-8639-5A8C0E3FC71B}" type="presParOf" srcId="{E4178391-8C0F-4070-8966-C0BFB58BFACA}" destId="{83535FF3-EC4E-49E7-B003-3F1AF283D4C4}" srcOrd="1" destOrd="0" presId="urn:microsoft.com/office/officeart/2005/8/layout/arrow4"/>
    <dgm:cxn modelId="{B249182E-2E9B-42C6-888D-F7BEEFD42903}" type="presParOf" srcId="{E4178391-8C0F-4070-8966-C0BFB58BFACA}" destId="{C69661CD-393E-46BF-980C-EA0F37B319A8}" srcOrd="2" destOrd="0" presId="urn:microsoft.com/office/officeart/2005/8/layout/arrow4"/>
    <dgm:cxn modelId="{3DE2F8DA-EF7C-4A18-81D6-A7E46ABC5B2E}" type="presParOf" srcId="{E4178391-8C0F-4070-8966-C0BFB58BFACA}" destId="{2C6C8BA1-A779-4019-B7DE-A5712B3A1A17}" srcOrd="3" destOrd="0" presId="urn:microsoft.com/office/officeart/2005/8/layout/arrow4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9A227-F162-4688-9B2A-42305C3E64E1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ROI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Reputation</a:t>
          </a:r>
        </a:p>
      </dsp:txBody>
      <dsp:txXfrm>
        <a:off x="2032000" y="0"/>
        <a:ext cx="2032000" cy="1354666"/>
      </dsp:txXfrm>
    </dsp:sp>
    <dsp:sp modelId="{3D7C81B0-001E-4BA2-AE63-A0D1B08FFFCF}">
      <dsp:nvSpPr>
        <dsp:cNvPr id="0" name=""/>
        <dsp:cNvSpPr/>
      </dsp:nvSpPr>
      <dsp:spPr>
        <a:xfrm>
          <a:off x="1015999" y="1354666"/>
          <a:ext cx="4064000" cy="1354666"/>
        </a:xfrm>
        <a:prstGeom prst="trapezoid">
          <a:avLst>
            <a:gd name="adj" fmla="val 75000"/>
          </a:avLst>
        </a:prstGeom>
        <a:solidFill>
          <a:srgbClr val="23A2C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Customers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Competition</a:t>
          </a:r>
        </a:p>
      </dsp:txBody>
      <dsp:txXfrm>
        <a:off x="1727199" y="1354666"/>
        <a:ext cx="2641600" cy="1354666"/>
      </dsp:txXfrm>
    </dsp:sp>
    <dsp:sp modelId="{9DC2CF74-57C4-4363-8512-97850C32D5BA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Brand Equity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Brand Value</a:t>
          </a:r>
        </a:p>
      </dsp:txBody>
      <dsp:txXfrm>
        <a:off x="1066799" y="2709333"/>
        <a:ext cx="39624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FDA73-2428-4361-8E98-D680D7673310}">
      <dsp:nvSpPr>
        <dsp:cNvPr id="0" name=""/>
        <dsp:cNvSpPr/>
      </dsp:nvSpPr>
      <dsp:spPr>
        <a:xfrm>
          <a:off x="3352" y="0"/>
          <a:ext cx="2011680" cy="1797476"/>
        </a:xfrm>
        <a:prstGeom prst="upArrow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35FF3-EC4E-49E7-B003-3F1AF283D4C4}">
      <dsp:nvSpPr>
        <dsp:cNvPr id="0" name=""/>
        <dsp:cNvSpPr/>
      </dsp:nvSpPr>
      <dsp:spPr>
        <a:xfrm>
          <a:off x="2075383" y="0"/>
          <a:ext cx="3413760" cy="179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0" rIns="355600" bIns="3556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0" kern="1200" dirty="0">
              <a:solidFill>
                <a:schemeClr val="accent1">
                  <a:lumMod val="50000"/>
                </a:schemeClr>
              </a:solidFill>
            </a:rPr>
            <a:t>C-Suite</a:t>
          </a:r>
        </a:p>
      </dsp:txBody>
      <dsp:txXfrm>
        <a:off x="2075383" y="0"/>
        <a:ext cx="3413760" cy="1797476"/>
      </dsp:txXfrm>
    </dsp:sp>
    <dsp:sp modelId="{C69661CD-393E-46BF-980C-EA0F37B319A8}">
      <dsp:nvSpPr>
        <dsp:cNvPr id="0" name=""/>
        <dsp:cNvSpPr/>
      </dsp:nvSpPr>
      <dsp:spPr>
        <a:xfrm>
          <a:off x="606856" y="1947265"/>
          <a:ext cx="2011680" cy="1797476"/>
        </a:xfrm>
        <a:prstGeom prst="downArrow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C8BA1-A779-4019-B7DE-A5712B3A1A17}">
      <dsp:nvSpPr>
        <dsp:cNvPr id="0" name=""/>
        <dsp:cNvSpPr/>
      </dsp:nvSpPr>
      <dsp:spPr>
        <a:xfrm>
          <a:off x="2678887" y="1947265"/>
          <a:ext cx="3413760" cy="179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0" rIns="355600" bIns="3556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0" kern="1200" dirty="0">
              <a:solidFill>
                <a:schemeClr val="accent1">
                  <a:lumMod val="50000"/>
                </a:schemeClr>
              </a:solidFill>
            </a:rPr>
            <a:t>Marketing</a:t>
          </a:r>
        </a:p>
      </dsp:txBody>
      <dsp:txXfrm>
        <a:off x="2678887" y="1947265"/>
        <a:ext cx="3413760" cy="179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5E3C-968C-4CDE-91DD-E7A04B9F99AC}" type="datetimeFigureOut">
              <a:rPr lang="en-IE" smtClean="0"/>
              <a:t>08/05/2018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08F5-7F9E-4245-B637-73A9F6BC514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791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4856B-546D-8140-8545-EA31B2E62148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9B17-4556-474D-9A34-3A18082A63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UCD_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16" y="220951"/>
            <a:ext cx="3648667" cy="1234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039" y="4955678"/>
            <a:ext cx="7785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63AD34"/>
                </a:solidFill>
                <a:latin typeface="Arial"/>
                <a:cs typeface="Arial"/>
              </a:rPr>
              <a:t>CMO to CEO: Why Marketing Matters 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Mary Lambkin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C000"/>
                </a:solidFill>
                <a:latin typeface="Arial"/>
                <a:cs typeface="Arial"/>
              </a:rPr>
              <a:t>Marketing Society May 9,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2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C08BB-90E0-47B7-8EAD-3AF557843C0C}"/>
              </a:ext>
            </a:extLst>
          </p:cNvPr>
          <p:cNvSpPr txBox="1"/>
          <p:nvPr/>
        </p:nvSpPr>
        <p:spPr>
          <a:xfrm>
            <a:off x="1659988" y="590843"/>
            <a:ext cx="631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b="1" dirty="0">
                <a:solidFill>
                  <a:schemeClr val="accent5">
                    <a:lumMod val="75000"/>
                  </a:schemeClr>
                </a:solidFill>
              </a:rPr>
              <a:t>Some Reasons for Optimism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807E9-8117-43D2-A716-D0420EEFA61C}"/>
              </a:ext>
            </a:extLst>
          </p:cNvPr>
          <p:cNvSpPr txBox="1"/>
          <p:nvPr/>
        </p:nvSpPr>
        <p:spPr>
          <a:xfrm flipH="1">
            <a:off x="407963" y="1463040"/>
            <a:ext cx="8452543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accent1">
                    <a:lumMod val="50000"/>
                  </a:schemeClr>
                </a:solidFill>
              </a:rPr>
              <a:t>Intangible assets  large part of corporate value</a:t>
            </a:r>
          </a:p>
          <a:p>
            <a:endParaRPr lang="en-IE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sz="3200" dirty="0">
                <a:solidFill>
                  <a:schemeClr val="accent1">
                    <a:lumMod val="50000"/>
                  </a:schemeClr>
                </a:solidFill>
              </a:rPr>
              <a:t>High premium paid for intangible assets in M&amp;A</a:t>
            </a:r>
          </a:p>
          <a:p>
            <a:endParaRPr lang="en-IE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sz="3200" dirty="0">
                <a:solidFill>
                  <a:schemeClr val="accent1">
                    <a:lumMod val="50000"/>
                  </a:schemeClr>
                </a:solidFill>
              </a:rPr>
              <a:t>Intangible assets based on reputation/brand value</a:t>
            </a:r>
          </a:p>
          <a:p>
            <a:endParaRPr lang="en-IE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E" sz="3200" dirty="0">
                <a:solidFill>
                  <a:schemeClr val="accent1">
                    <a:lumMod val="50000"/>
                  </a:schemeClr>
                </a:solidFill>
              </a:rPr>
              <a:t>Concepts marketing people know best</a:t>
            </a:r>
          </a:p>
        </p:txBody>
      </p:sp>
    </p:spTree>
    <p:extLst>
      <p:ext uri="{BB962C8B-B14F-4D97-AF65-F5344CB8AC3E}">
        <p14:creationId xmlns:p14="http://schemas.microsoft.com/office/powerpoint/2010/main" val="77509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63AD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A1D929-9ECB-45AD-A538-7353AF6B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00" y="1195435"/>
            <a:ext cx="7272000" cy="4901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1462C4-4E63-4853-BCDD-D6BDD8BB55B4}"/>
              </a:ext>
            </a:extLst>
          </p:cNvPr>
          <p:cNvSpPr txBox="1"/>
          <p:nvPr/>
        </p:nvSpPr>
        <p:spPr>
          <a:xfrm>
            <a:off x="731521" y="450166"/>
            <a:ext cx="803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accent1">
                    <a:lumMod val="50000"/>
                  </a:schemeClr>
                </a:solidFill>
              </a:rPr>
              <a:t>  Intangible Assets becoming most important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FC41F0-22BC-4D00-B415-AE96E72A16DD}"/>
              </a:ext>
            </a:extLst>
          </p:cNvPr>
          <p:cNvCxnSpPr>
            <a:cxnSpLocks/>
          </p:cNvCxnSpPr>
          <p:nvPr/>
        </p:nvCxnSpPr>
        <p:spPr>
          <a:xfrm flipV="1">
            <a:off x="2110154" y="2461847"/>
            <a:ext cx="5251397" cy="191320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8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cade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044856" y="2790469"/>
            <a:ext cx="4099144" cy="3307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614" y="759795"/>
            <a:ext cx="795119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3A2C7"/>
                </a:solidFill>
              </a:rPr>
              <a:t>Getting CMOs to the CEO Position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Takes ambition and leadership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 corporate strategic mindset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Focus on financial performance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Evangelism on the role of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marketing in minding the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intangible assets 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63AD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CD_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amp.jp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196600" y="2015756"/>
            <a:ext cx="3147744" cy="4215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614" y="759795"/>
            <a:ext cx="79511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3A2C7"/>
                </a:solidFill>
              </a:rPr>
              <a:t>CMO to CEO: Why Marketing Matters</a:t>
            </a:r>
          </a:p>
          <a:p>
            <a:endParaRPr lang="en-US" sz="3200" b="1" dirty="0">
              <a:solidFill>
                <a:srgbClr val="23A2C7"/>
              </a:solidFill>
            </a:endParaRPr>
          </a:p>
          <a:p>
            <a:endParaRPr lang="en-US" dirty="0">
              <a:solidFill>
                <a:srgbClr val="23A2C7"/>
              </a:solidFill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CMOs are still poorly represented 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   in the boardroom and at  CEO Level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Evidence and reasons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What will it take to change  the trend?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2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CD_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614" y="759795"/>
            <a:ext cx="717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2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10BD9-6425-484C-8579-F21B36333231}"/>
              </a:ext>
            </a:extLst>
          </p:cNvPr>
          <p:cNvSpPr txBox="1"/>
          <p:nvPr/>
        </p:nvSpPr>
        <p:spPr>
          <a:xfrm>
            <a:off x="920724" y="4238925"/>
            <a:ext cx="365127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Other Corporate Executives</a:t>
            </a:r>
          </a:p>
          <a:p>
            <a:r>
              <a:rPr lang="en-IE" sz="2400" b="1" dirty="0">
                <a:solidFill>
                  <a:schemeClr val="accent1">
                    <a:lumMod val="50000"/>
                  </a:schemeClr>
                </a:solidFill>
              </a:rPr>
              <a:t>      Ops/Technology 20%</a:t>
            </a:r>
          </a:p>
          <a:p>
            <a:r>
              <a:rPr lang="en-IE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Marketing 4%?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4E453D-D458-4504-8C6B-FFB56AE9F350}"/>
              </a:ext>
            </a:extLst>
          </p:cNvPr>
          <p:cNvSpPr/>
          <p:nvPr/>
        </p:nvSpPr>
        <p:spPr>
          <a:xfrm rot="10800000" flipV="1">
            <a:off x="4571999" y="5492175"/>
            <a:ext cx="3711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002060"/>
                </a:solidFill>
              </a:rPr>
              <a:t>Spencer Stuart U.S. Board Index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2143A-57D7-468A-B1E3-81CAC5B23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628064"/>
            <a:ext cx="7591425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91CC1-74D8-43C1-8D03-24F9B6B30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86" y="1922054"/>
            <a:ext cx="7419975" cy="723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413FA-9EAA-4CD2-BF0D-812F2BBE5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24" y="2608558"/>
            <a:ext cx="7362825" cy="1257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88F9E2-9D08-4A04-A33A-B1E1EDE60382}"/>
              </a:ext>
            </a:extLst>
          </p:cNvPr>
          <p:cNvSpPr/>
          <p:nvPr/>
        </p:nvSpPr>
        <p:spPr>
          <a:xfrm>
            <a:off x="633046" y="1922054"/>
            <a:ext cx="56568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E97FD9F-95C4-4A16-8D1B-C37038B802AD}"/>
              </a:ext>
            </a:extLst>
          </p:cNvPr>
          <p:cNvSpPr/>
          <p:nvPr/>
        </p:nvSpPr>
        <p:spPr>
          <a:xfrm>
            <a:off x="5852160" y="1922054"/>
            <a:ext cx="2431389" cy="3693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1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63AD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65B81-EDCC-4A15-8167-316ED2725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57" y="492369"/>
            <a:ext cx="5272085" cy="532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CA5EBC-357B-4F68-BBB5-0DCA7243359A}"/>
              </a:ext>
            </a:extLst>
          </p:cNvPr>
          <p:cNvSpPr/>
          <p:nvPr/>
        </p:nvSpPr>
        <p:spPr>
          <a:xfrm rot="10800000" flipV="1">
            <a:off x="4572000" y="5741367"/>
            <a:ext cx="4079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Spencer Stuart U.S. Board Index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E14CA0-2E34-436C-A8EA-9B23068AABB7}"/>
              </a:ext>
            </a:extLst>
          </p:cNvPr>
          <p:cNvSpPr/>
          <p:nvPr/>
        </p:nvSpPr>
        <p:spPr>
          <a:xfrm>
            <a:off x="1958709" y="4839286"/>
            <a:ext cx="5249333" cy="3693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83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614" y="759795"/>
            <a:ext cx="7174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rgbClr val="23A2C7"/>
                </a:solidFill>
                <a:latin typeface="Source Serif Pro"/>
              </a:rPr>
              <a:t>Why are Marketers not valued at Board level?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2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137ED5-C0DE-4264-B381-E2351E941DE1}"/>
              </a:ext>
            </a:extLst>
          </p:cNvPr>
          <p:cNvSpPr/>
          <p:nvPr/>
        </p:nvSpPr>
        <p:spPr>
          <a:xfrm>
            <a:off x="689614" y="2225019"/>
            <a:ext cx="7680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dirty="0">
                <a:latin typeface="Source Serif Pro"/>
              </a:rPr>
              <a:t>Most Boards are CEO/CFO-driven, with both being accountants. </a:t>
            </a:r>
          </a:p>
          <a:p>
            <a:pPr fontAlgn="base"/>
            <a:endParaRPr lang="en-IE" sz="2400" dirty="0">
              <a:latin typeface="Source Serif Pro"/>
            </a:endParaRPr>
          </a:p>
          <a:p>
            <a:pPr fontAlgn="base"/>
            <a:r>
              <a:rPr lang="en-IE" sz="2400" dirty="0">
                <a:latin typeface="Source Serif Pro"/>
              </a:rPr>
              <a:t>Focused on corporate level rather than products or brands</a:t>
            </a:r>
          </a:p>
          <a:p>
            <a:pPr fontAlgn="base"/>
            <a:endParaRPr lang="en-IE" sz="2400" dirty="0">
              <a:latin typeface="Source Serif Pro"/>
            </a:endParaRPr>
          </a:p>
          <a:p>
            <a:pPr fontAlgn="base"/>
            <a:r>
              <a:rPr lang="en-IE" sz="2400" dirty="0">
                <a:latin typeface="Source Serif Pro"/>
              </a:rPr>
              <a:t>Prioritise financial performance and shareholder value</a:t>
            </a:r>
          </a:p>
          <a:p>
            <a:pPr fontAlgn="base"/>
            <a:endParaRPr lang="en-IE" sz="2400" dirty="0">
              <a:latin typeface="Source Serif Pro"/>
            </a:endParaRPr>
          </a:p>
          <a:p>
            <a:pPr fontAlgn="base"/>
            <a:r>
              <a:rPr lang="en-IE" sz="2400" dirty="0">
                <a:latin typeface="Source Serif Pro"/>
              </a:rPr>
              <a:t>Will not necessarily understand or care about some of the metrics presented by marketers. </a:t>
            </a:r>
            <a:endParaRPr lang="en-IE" sz="2400" b="0" i="0" dirty="0">
              <a:effectLst/>
              <a:latin typeface="Source Serif Pro"/>
            </a:endParaRPr>
          </a:p>
        </p:txBody>
      </p:sp>
    </p:spTree>
    <p:extLst>
      <p:ext uri="{BB962C8B-B14F-4D97-AF65-F5344CB8AC3E}">
        <p14:creationId xmlns:p14="http://schemas.microsoft.com/office/powerpoint/2010/main" val="298033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614" y="759794"/>
            <a:ext cx="795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3A2C7"/>
                </a:solidFill>
              </a:rPr>
              <a:t>Corporate Hierarchy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23A2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42988" y="1196975"/>
            <a:ext cx="6923087" cy="488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51000" y="1622425"/>
            <a:ext cx="1905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Corporate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27200" y="3048000"/>
            <a:ext cx="1752600" cy="9144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Business</a:t>
            </a:r>
          </a:p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Unit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57400" y="5029200"/>
            <a:ext cx="864000" cy="79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B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38200" y="5029200"/>
            <a:ext cx="828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A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352800" y="5029200"/>
            <a:ext cx="828000" cy="82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C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2514600" y="2536825"/>
            <a:ext cx="0" cy="511175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295400" y="4572000"/>
            <a:ext cx="2514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295399" y="4537075"/>
            <a:ext cx="276701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Products/Brands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080000" y="1600200"/>
            <a:ext cx="3048000" cy="9366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Shareholders, financiers, </a:t>
            </a:r>
          </a:p>
          <a:p>
            <a:pPr>
              <a:defRPr/>
            </a:pPr>
            <a:r>
              <a:rPr lang="en-IE" sz="2000" b="1" dirty="0">
                <a:solidFill>
                  <a:schemeClr val="accent1">
                    <a:lumMod val="50000"/>
                  </a:schemeClr>
                </a:solidFill>
              </a:rPr>
              <a:t>Regulators, consumers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054600" y="4653489"/>
            <a:ext cx="3048000" cy="9366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>
              <a:defRPr/>
            </a:pPr>
            <a:r>
              <a:rPr lang="en-IE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Consumers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3800" y="3068638"/>
            <a:ext cx="31242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Trade customers,</a:t>
            </a:r>
          </a:p>
          <a:p>
            <a:pPr>
              <a:defRPr/>
            </a:pPr>
            <a:r>
              <a:rPr lang="en-IE" sz="2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suppliers, competitors</a:t>
            </a:r>
          </a:p>
        </p:txBody>
      </p:sp>
      <p:cxnSp>
        <p:nvCxnSpPr>
          <p:cNvPr id="23" name="Straight Arrow Connector 18"/>
          <p:cNvCxnSpPr>
            <a:cxnSpLocks noChangeShapeType="1"/>
            <a:stCxn id="10" idx="3"/>
            <a:endCxn id="20" idx="1"/>
          </p:cNvCxnSpPr>
          <p:nvPr/>
        </p:nvCxnSpPr>
        <p:spPr bwMode="auto">
          <a:xfrm flipV="1">
            <a:off x="3556000" y="2068513"/>
            <a:ext cx="1524000" cy="11112"/>
          </a:xfrm>
          <a:prstGeom prst="straightConnector1">
            <a:avLst/>
          </a:prstGeom>
          <a:noFill/>
          <a:ln w="7620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5"/>
          <p:cNvCxnSpPr>
            <a:cxnSpLocks noChangeShapeType="1"/>
            <a:stCxn id="13" idx="3"/>
          </p:cNvCxnSpPr>
          <p:nvPr/>
        </p:nvCxnSpPr>
        <p:spPr bwMode="auto">
          <a:xfrm>
            <a:off x="3479800" y="3505200"/>
            <a:ext cx="1574800" cy="25400"/>
          </a:xfrm>
          <a:prstGeom prst="straightConnector1">
            <a:avLst/>
          </a:prstGeom>
          <a:noFill/>
          <a:ln w="7620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295400" y="4572000"/>
            <a:ext cx="0" cy="4572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3810000" y="4572000"/>
            <a:ext cx="0" cy="4572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2514600" y="3992563"/>
            <a:ext cx="0" cy="1036637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cxnSp>
        <p:nvCxnSpPr>
          <p:cNvPr id="28" name="Straight Arrow Connector 25">
            <a:extLst>
              <a:ext uri="{FF2B5EF4-FFF2-40B4-BE49-F238E27FC236}">
                <a16:creationId xmlns:a16="http://schemas.microsoft.com/office/drawing/2014/main" id="{6CE410D4-F321-4C31-B75C-8AEABE2900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9800" y="5036206"/>
            <a:ext cx="1574800" cy="25400"/>
          </a:xfrm>
          <a:prstGeom prst="straightConnector1">
            <a:avLst/>
          </a:prstGeom>
          <a:noFill/>
          <a:ln w="7620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9354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67019"/>
            <a:ext cx="9144000" cy="802321"/>
          </a:xfrm>
          <a:prstGeom prst="rect">
            <a:avLst/>
          </a:prstGeom>
          <a:solidFill>
            <a:srgbClr val="1C22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9102" y="6067019"/>
            <a:ext cx="3564898" cy="555671"/>
          </a:xfrm>
          <a:prstGeom prst="rect">
            <a:avLst/>
          </a:prstGeom>
          <a:solidFill>
            <a:srgbClr val="63AD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CD_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92" y="6137251"/>
            <a:ext cx="1995775" cy="675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2541" y="6208805"/>
            <a:ext cx="2047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www.smurfitschool.ie</a:t>
            </a:r>
            <a:endParaRPr lang="en-US" sz="1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1631A7-E230-4F77-8FD5-6D9C4E581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8007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4D5845-849D-4D46-9228-93D5FA6B5409}"/>
              </a:ext>
            </a:extLst>
          </p:cNvPr>
          <p:cNvSpPr txBox="1"/>
          <p:nvPr/>
        </p:nvSpPr>
        <p:spPr>
          <a:xfrm>
            <a:off x="2053882" y="436098"/>
            <a:ext cx="5566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chemeClr val="accent5">
                    <a:lumMod val="75000"/>
                  </a:schemeClr>
                </a:solidFill>
              </a:rPr>
              <a:t>Management Priorities </a:t>
            </a:r>
          </a:p>
        </p:txBody>
      </p:sp>
    </p:spTree>
    <p:extLst>
      <p:ext uri="{BB962C8B-B14F-4D97-AF65-F5344CB8AC3E}">
        <p14:creationId xmlns:p14="http://schemas.microsoft.com/office/powerpoint/2010/main" val="246023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75DD-F89B-4D4A-B9BE-2A7E2D12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>
                <a:solidFill>
                  <a:srgbClr val="002060"/>
                </a:solidFill>
              </a:rPr>
              <a:t>Gap actually widening with data analytics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C23086-9865-4BD2-9246-ABC87656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061698"/>
              </p:ext>
            </p:extLst>
          </p:nvPr>
        </p:nvGraphicFramePr>
        <p:xfrm>
          <a:off x="1524000" y="1716258"/>
          <a:ext cx="6096000" cy="374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25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0829B6-F53D-4427-B8B0-DF2CCB517585}"/>
              </a:ext>
            </a:extLst>
          </p:cNvPr>
          <p:cNvSpPr/>
          <p:nvPr/>
        </p:nvSpPr>
        <p:spPr>
          <a:xfrm>
            <a:off x="1941342" y="5148775"/>
            <a:ext cx="5472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Redefining the CMO: 40 interviews with C-suite    </a:t>
            </a:r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Deloitte Review, Issue 22,</a:t>
            </a:r>
            <a:r>
              <a:rPr lang="en-IE" dirty="0">
                <a:solidFill>
                  <a:schemeClr val="accent1">
                    <a:lumMod val="50000"/>
                  </a:schemeClr>
                </a:solidFill>
              </a:rPr>
              <a:t> January 22, 2018.</a:t>
            </a:r>
            <a:endParaRPr lang="en-IE" b="1" i="0" dirty="0">
              <a:solidFill>
                <a:schemeClr val="accent1">
                  <a:lumMod val="50000"/>
                </a:schemeClr>
              </a:solidFill>
              <a:effectLst/>
              <a:latin typeface="Open San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56BEF4-8B89-4F23-97C2-8E1778CF700C}"/>
              </a:ext>
            </a:extLst>
          </p:cNvPr>
          <p:cNvCxnSpPr>
            <a:cxnSpLocks/>
          </p:cNvCxnSpPr>
          <p:nvPr/>
        </p:nvCxnSpPr>
        <p:spPr>
          <a:xfrm flipH="1">
            <a:off x="5929532" y="4459459"/>
            <a:ext cx="2525151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CF28C0-C1AD-4A2C-AB62-1E56FA84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0" y="1420398"/>
            <a:ext cx="8486775" cy="3257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E190BC-8A8C-4783-BF51-44E85A94FAF2}"/>
              </a:ext>
            </a:extLst>
          </p:cNvPr>
          <p:cNvSpPr txBox="1"/>
          <p:nvPr/>
        </p:nvSpPr>
        <p:spPr>
          <a:xfrm>
            <a:off x="731521" y="562708"/>
            <a:ext cx="793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accent1">
                    <a:lumMod val="50000"/>
                  </a:schemeClr>
                </a:solidFill>
              </a:rPr>
              <a:t>Top Three factors driving CMO Success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FEB57ACF-73A1-4F19-A609-95626C3D3424}"/>
              </a:ext>
            </a:extLst>
          </p:cNvPr>
          <p:cNvSpPr/>
          <p:nvPr/>
        </p:nvSpPr>
        <p:spPr>
          <a:xfrm>
            <a:off x="6541477" y="3988632"/>
            <a:ext cx="1674055" cy="470824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47E63-1C2F-4CC9-9651-D01D96EBA01D}"/>
              </a:ext>
            </a:extLst>
          </p:cNvPr>
          <p:cNvSpPr txBox="1"/>
          <p:nvPr/>
        </p:nvSpPr>
        <p:spPr>
          <a:xfrm>
            <a:off x="1294228" y="3882683"/>
            <a:ext cx="4853354" cy="7952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25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290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 Sans</vt:lpstr>
      <vt:lpstr>Source Serif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 actually widening with data analytics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Kavanagh</dc:creator>
  <cp:lastModifiedBy>Dr. Mary Lambkin (BA Staff)</cp:lastModifiedBy>
  <cp:revision>80</cp:revision>
  <dcterms:created xsi:type="dcterms:W3CDTF">2011-12-12T14:47:24Z</dcterms:created>
  <dcterms:modified xsi:type="dcterms:W3CDTF">2018-05-08T09:53:46Z</dcterms:modified>
</cp:coreProperties>
</file>