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7" r:id="rId2"/>
    <p:sldId id="256" r:id="rId3"/>
    <p:sldId id="260" r:id="rId4"/>
    <p:sldId id="262" r:id="rId5"/>
    <p:sldId id="263" r:id="rId6"/>
    <p:sldId id="267" r:id="rId7"/>
    <p:sldId id="273" r:id="rId8"/>
    <p:sldId id="274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1463"/>
  </p:normalViewPr>
  <p:slideViewPr>
    <p:cSldViewPr snapToGrid="0" snapToObjects="1">
      <p:cViewPr varScale="1">
        <p:scale>
          <a:sx n="75" d="100"/>
          <a:sy n="75" d="100"/>
        </p:scale>
        <p:origin x="6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0C7E8-0EB9-234D-8DAE-31F0D33FE724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F8198-5FDE-3C47-B029-CA156B06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0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8198-5FDE-3C47-B029-CA156B06EC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CCCFC-F367-4A3C-AC2C-466523D96475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8112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85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2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8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06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1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4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726B-D329-F844-9A95-00658EAFC506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E98C-7028-3843-A9AA-907A51C9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4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vwyel1010\mark.walsh$\My Documents\Downloads\joshua-sortino-215039.jpg">
            <a:extLst>
              <a:ext uri="{FF2B5EF4-FFF2-40B4-BE49-F238E27FC236}">
                <a16:creationId xmlns="" xmlns:a16="http://schemas.microsoft.com/office/drawing/2014/main" id="{E292E9B3-F2B5-4211-9D4E-9BBE3174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99539A5-D962-4305-9239-73B01D340F52}"/>
              </a:ext>
            </a:extLst>
          </p:cNvPr>
          <p:cNvSpPr txBox="1"/>
          <p:nvPr/>
        </p:nvSpPr>
        <p:spPr>
          <a:xfrm>
            <a:off x="589083" y="1807041"/>
            <a:ext cx="4651132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Analytic Impact</a:t>
            </a:r>
          </a:p>
          <a:p>
            <a:r>
              <a:rPr lang="en-GB" sz="3200" dirty="0">
                <a:solidFill>
                  <a:schemeClr val="bg1"/>
                </a:solidFill>
                <a:latin typeface="Trebuchet MS" panose="020B0603020202020204" pitchFamily="34" charset="0"/>
              </a:rPr>
              <a:t>Sponsored by</a:t>
            </a:r>
          </a:p>
        </p:txBody>
      </p:sp>
      <p:pic>
        <p:nvPicPr>
          <p:cNvPr id="11" name="Picture 14" descr="https://marketingsociety.ie/uploads/awards/thumbs/1506670094-Research%20Now.jpg">
            <a:extLst>
              <a:ext uri="{FF2B5EF4-FFF2-40B4-BE49-F238E27FC236}">
                <a16:creationId xmlns="" xmlns:a16="http://schemas.microsoft.com/office/drawing/2014/main" id="{A2D805DD-DEBD-49A1-8C81-BFE90C40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3" y="2888799"/>
            <a:ext cx="2095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3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75488" y="889000"/>
            <a:ext cx="11558016" cy="525230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 </a:t>
            </a:r>
            <a:br>
              <a:rPr lang="en-US" sz="4000" dirty="0"/>
            </a:br>
            <a:r>
              <a:rPr lang="en-US" sz="4000" i="1" dirty="0"/>
              <a:t>invaluable     </a:t>
            </a:r>
            <a:br>
              <a:rPr lang="en-US" sz="4000" i="1" dirty="0"/>
            </a:b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4000" i="1" dirty="0"/>
              <a:t> more robust and accountable</a:t>
            </a:r>
            <a:br>
              <a:rPr lang="en-US" sz="4000" i="1" dirty="0"/>
            </a:b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4000" i="1" dirty="0"/>
              <a:t> better outcomes for our clients </a:t>
            </a:r>
            <a:br>
              <a:rPr lang="en-US" sz="4000" i="1" dirty="0"/>
            </a:b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4000" dirty="0"/>
              <a:t>Nick Fletcher, Group Board Director</a:t>
            </a:r>
            <a:br>
              <a:rPr lang="en-US" sz="4000" dirty="0"/>
            </a:br>
            <a:r>
              <a:rPr lang="en-US" sz="4000" dirty="0"/>
              <a:t> Core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TAM Ireland A/V Data Solution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889000"/>
            <a:ext cx="4673601" cy="2007632"/>
          </a:xfrm>
        </p:spPr>
        <p:txBody>
          <a:bodyPr>
            <a:norm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7298" y="4075606"/>
            <a:ext cx="5047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 Rounded MT Bold" charset="0"/>
                <a:ea typeface="Arial Rounded MT Bold" charset="0"/>
                <a:cs typeface="Arial Rounded MT Bold" charset="0"/>
              </a:rPr>
              <a:t>Mobile video</a:t>
            </a:r>
          </a:p>
          <a:p>
            <a:endParaRPr lang="en-US" sz="60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6372" y="1877568"/>
            <a:ext cx="716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Rounded MT Bold" charset="0"/>
                <a:ea typeface="Arial Rounded MT Bold" charset="0"/>
                <a:cs typeface="Arial Rounded MT Bold" charset="0"/>
              </a:rPr>
              <a:t>Video on Demand</a:t>
            </a:r>
          </a:p>
        </p:txBody>
      </p:sp>
    </p:spTree>
    <p:extLst>
      <p:ext uri="{BB962C8B-B14F-4D97-AF65-F5344CB8AC3E}">
        <p14:creationId xmlns:p14="http://schemas.microsoft.com/office/powerpoint/2010/main" val="18886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2374900"/>
            <a:ext cx="7562850" cy="2105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0215" y="4262797"/>
            <a:ext cx="5419725" cy="696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3200" baseline="30000" dirty="0">
                <a:solidFill>
                  <a:schemeClr val="bg2">
                    <a:lumMod val="50000"/>
                  </a:schemeClr>
                </a:solidFill>
              </a:rPr>
              <a:t>Video Integration Strategy for a Total Audience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22348" y="1771970"/>
            <a:ext cx="5419725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3200" baseline="30000" dirty="0">
                <a:solidFill>
                  <a:schemeClr val="bg2">
                    <a:lumMod val="50000"/>
                  </a:schemeClr>
                </a:solidFill>
              </a:rPr>
              <a:t>The VISTA</a:t>
            </a:r>
            <a:r>
              <a:rPr lang="en-IE" sz="3200" dirty="0">
                <a:solidFill>
                  <a:schemeClr val="bg2">
                    <a:lumMod val="50000"/>
                  </a:schemeClr>
                </a:solidFill>
              </a:rPr>
              <a:t> Project</a:t>
            </a:r>
            <a:endParaRPr lang="en-IE" sz="32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220384"/>
              </p:ext>
            </p:extLst>
          </p:nvPr>
        </p:nvGraphicFramePr>
        <p:xfrm>
          <a:off x="2530203" y="1217864"/>
          <a:ext cx="5292997" cy="5388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orelDRAW" r:id="rId5" imgW="4457700" imgH="4457700" progId="CorelDraw.Graphic.18">
                  <p:embed/>
                </p:oleObj>
              </mc:Choice>
              <mc:Fallback>
                <p:oleObj name="CorelDRAW" r:id="rId5" imgW="4457700" imgH="4457700" progId="CorelDraw.Graphic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203" y="1217864"/>
                        <a:ext cx="5292997" cy="5388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6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145394"/>
            <a:ext cx="297180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655" y="4148944"/>
            <a:ext cx="4787900" cy="170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015" y="1404409"/>
            <a:ext cx="1615440" cy="1346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0" y="1364331"/>
            <a:ext cx="2540086" cy="14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>
            <a:off x="3611943" y="5949280"/>
            <a:ext cx="1008112" cy="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7824192" y="3933056"/>
            <a:ext cx="2592288" cy="175211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96" name="Straight Arrow Connector 95"/>
          <p:cNvCxnSpPr/>
          <p:nvPr/>
        </p:nvCxnSpPr>
        <p:spPr>
          <a:xfrm flipV="1">
            <a:off x="3575720" y="5568677"/>
            <a:ext cx="0" cy="321472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7944322" y="3933057"/>
            <a:ext cx="2368310" cy="1635621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0" name="Rounded Rectangle 79"/>
          <p:cNvSpPr/>
          <p:nvPr/>
        </p:nvSpPr>
        <p:spPr>
          <a:xfrm>
            <a:off x="8048600" y="3933056"/>
            <a:ext cx="2151856" cy="15380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Chevron 4"/>
          <p:cNvSpPr/>
          <p:nvPr/>
        </p:nvSpPr>
        <p:spPr>
          <a:xfrm>
            <a:off x="4511824" y="2148618"/>
            <a:ext cx="216024" cy="272271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47528" y="1484784"/>
            <a:ext cx="2592288" cy="1752118"/>
            <a:chOff x="-2460898" y="1484784"/>
            <a:chExt cx="2592288" cy="1504952"/>
          </a:xfrm>
        </p:grpSpPr>
        <p:sp>
          <p:nvSpPr>
            <p:cNvPr id="2" name="Rounded Rectangle 1"/>
            <p:cNvSpPr/>
            <p:nvPr/>
          </p:nvSpPr>
          <p:spPr>
            <a:xfrm>
              <a:off x="-2460898" y="1484784"/>
              <a:ext cx="2592288" cy="150495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412614" y="2622104"/>
              <a:ext cx="1440156" cy="21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Demographics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2316882" y="1641216"/>
              <a:ext cx="2232248" cy="23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IPSOS TOTAL VIEWING HABITS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388890" y="1988019"/>
              <a:ext cx="1056025" cy="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00" b="1" dirty="0"/>
                <a:t>TV HOMES</a:t>
              </a:r>
            </a:p>
            <a:p>
              <a:r>
                <a:rPr lang="en-IE" sz="1000" b="1" dirty="0"/>
                <a:t>NON-TV HOMES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-1380782" y="1988019"/>
              <a:ext cx="4" cy="828092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-1404660" y="1988019"/>
              <a:ext cx="1440156" cy="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Viewing by device        &amp; across formats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99856" y="1489458"/>
            <a:ext cx="2592288" cy="1752118"/>
            <a:chOff x="-2460898" y="1484784"/>
            <a:chExt cx="2592288" cy="1504952"/>
          </a:xfrm>
        </p:grpSpPr>
        <p:sp>
          <p:nvSpPr>
            <p:cNvPr id="26" name="Rounded Rectangle 25"/>
            <p:cNvSpPr/>
            <p:nvPr/>
          </p:nvSpPr>
          <p:spPr>
            <a:xfrm>
              <a:off x="-2460898" y="1484784"/>
              <a:ext cx="2592288" cy="1504952"/>
            </a:xfrm>
            <a:prstGeom prst="round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1412614" y="2617430"/>
              <a:ext cx="1440156" cy="21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Demographics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2316882" y="1641216"/>
              <a:ext cx="2232248" cy="23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ESTABLISHMENT SURVEY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2388890" y="1988019"/>
              <a:ext cx="1056025" cy="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00" b="1" dirty="0"/>
                <a:t>TV HOMES</a:t>
              </a:r>
            </a:p>
            <a:p>
              <a:r>
                <a:rPr lang="en-IE" sz="1000" b="1" dirty="0"/>
                <a:t>NON-TV HOMES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-1380782" y="1988019"/>
              <a:ext cx="4" cy="82809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-1404660" y="1988019"/>
              <a:ext cx="1440156" cy="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Device                  ownership</a:t>
              </a:r>
            </a:p>
          </p:txBody>
        </p:sp>
      </p:grpSp>
      <p:sp>
        <p:nvSpPr>
          <p:cNvPr id="4" name="Equal 3"/>
          <p:cNvSpPr/>
          <p:nvPr/>
        </p:nvSpPr>
        <p:spPr>
          <a:xfrm>
            <a:off x="7392144" y="2072378"/>
            <a:ext cx="360040" cy="432048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799856" y="4437113"/>
            <a:ext cx="2616170" cy="1752119"/>
            <a:chOff x="-2460898" y="1484784"/>
            <a:chExt cx="2616170" cy="1504952"/>
          </a:xfrm>
        </p:grpSpPr>
        <p:sp>
          <p:nvSpPr>
            <p:cNvPr id="65" name="Rounded Rectangle 64"/>
            <p:cNvSpPr/>
            <p:nvPr/>
          </p:nvSpPr>
          <p:spPr>
            <a:xfrm>
              <a:off x="-2460898" y="1484784"/>
              <a:ext cx="2592288" cy="1504952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1380774" y="2617430"/>
              <a:ext cx="1440156" cy="21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Demographics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2316882" y="1641216"/>
              <a:ext cx="2232248" cy="23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DAILY TAM DATA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-2388890" y="1988019"/>
              <a:ext cx="1056025" cy="211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00" b="1" dirty="0"/>
                <a:t>TV HOMES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-1380778" y="2014617"/>
              <a:ext cx="7954" cy="7071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-1380778" y="1917734"/>
              <a:ext cx="1536050" cy="34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TV Viewing via standard TV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879980" y="5286400"/>
            <a:ext cx="144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1000" dirty="0"/>
              <a:t>TV Viewing across certain formats only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824192" y="412239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VISTA AV / DATA SOLUTION </a:t>
            </a:r>
          </a:p>
          <a:p>
            <a:pPr algn="ctr"/>
            <a:r>
              <a:rPr lang="en-IE" sz="1200" b="1" dirty="0"/>
              <a:t>360 MEDIA CONSUMPTION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48600" y="4584061"/>
            <a:ext cx="2151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/>
              <a:t>TV HOMES &amp; NON-TV HOMES</a:t>
            </a:r>
          </a:p>
          <a:p>
            <a:pPr algn="ctr"/>
            <a:endParaRPr lang="en-IE" sz="1000" b="1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IE" sz="1000" dirty="0"/>
              <a:t>In home &amp; out of home viewing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IE" sz="1000" dirty="0"/>
              <a:t>All Devices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IE" sz="1000" dirty="0"/>
              <a:t>All Formats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303912" y="4243122"/>
            <a:ext cx="1656184" cy="33800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4" name="TextBox 93"/>
          <p:cNvSpPr txBox="1"/>
          <p:nvPr/>
        </p:nvSpPr>
        <p:spPr>
          <a:xfrm>
            <a:off x="5284390" y="4243123"/>
            <a:ext cx="181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TAM LIFESTYLE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4619836" y="4122396"/>
            <a:ext cx="2952328" cy="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510696" y="3824856"/>
            <a:ext cx="1056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b="1" dirty="0"/>
              <a:t>NON-TV HOMES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587987" y="5949280"/>
            <a:ext cx="1056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b="1" dirty="0"/>
              <a:t>TV HOMES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847528" y="1124744"/>
            <a:ext cx="1728192" cy="21602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200" dirty="0"/>
              <a:t>STAGE 1 DATA FUSION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847528" y="3429000"/>
            <a:ext cx="1728192" cy="21602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1200" dirty="0"/>
              <a:t>STAGE 2 DATA FUSION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44" y="457391"/>
            <a:ext cx="1569674" cy="66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919536" y="2401725"/>
            <a:ext cx="9122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700" b="1" dirty="0">
                <a:solidFill>
                  <a:srgbClr val="92D050"/>
                </a:solidFill>
              </a:rPr>
              <a:t>900 </a:t>
            </a:r>
          </a:p>
        </p:txBody>
      </p:sp>
      <p:pic>
        <p:nvPicPr>
          <p:cNvPr id="72" name="Shape 6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9290" y="2708921"/>
            <a:ext cx="394303" cy="33233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72"/>
          <p:cNvSpPr txBox="1"/>
          <p:nvPr/>
        </p:nvSpPr>
        <p:spPr>
          <a:xfrm>
            <a:off x="4871864" y="2420889"/>
            <a:ext cx="9122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700" b="1" dirty="0">
                <a:solidFill>
                  <a:srgbClr val="00B0F0"/>
                </a:solidFill>
              </a:rPr>
              <a:t>8,800</a:t>
            </a:r>
          </a:p>
        </p:txBody>
      </p:sp>
      <p:pic>
        <p:nvPicPr>
          <p:cNvPr id="76" name="Shape 6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3873" y="2734474"/>
            <a:ext cx="384103" cy="3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180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2508" y="5533123"/>
            <a:ext cx="455420" cy="36947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TextBox 85"/>
          <p:cNvSpPr txBox="1"/>
          <p:nvPr/>
        </p:nvSpPr>
        <p:spPr>
          <a:xfrm>
            <a:off x="4871864" y="5163290"/>
            <a:ext cx="9122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700" b="1" dirty="0">
                <a:solidFill>
                  <a:srgbClr val="C00000"/>
                </a:solidFill>
              </a:rPr>
              <a:t>2,300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824192" y="1268760"/>
            <a:ext cx="2664296" cy="2040150"/>
            <a:chOff x="6300192" y="1268760"/>
            <a:chExt cx="2664296" cy="2040150"/>
          </a:xfrm>
        </p:grpSpPr>
        <p:sp>
          <p:nvSpPr>
            <p:cNvPr id="89" name="Rounded Rectangle 88"/>
            <p:cNvSpPr/>
            <p:nvPr/>
          </p:nvSpPr>
          <p:spPr>
            <a:xfrm>
              <a:off x="6300192" y="1268760"/>
              <a:ext cx="2664296" cy="2040150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444208" y="1340768"/>
              <a:ext cx="2402419" cy="1872208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28868" y="2742298"/>
              <a:ext cx="1440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Demographics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524600" y="1666908"/>
              <a:ext cx="2232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INTERIM FUSED DATABASE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44208" y="2070668"/>
              <a:ext cx="1056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00" b="1" dirty="0"/>
                <a:t>TV HOMES</a:t>
              </a:r>
            </a:p>
            <a:p>
              <a:r>
                <a:rPr lang="en-IE" sz="1000" b="1" dirty="0"/>
                <a:t>NON-TV HOMES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7452316" y="1987789"/>
              <a:ext cx="4" cy="9640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436822" y="1987789"/>
              <a:ext cx="14401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Viewing by device        &amp; across formats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IE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Device ownership</a:t>
              </a:r>
            </a:p>
          </p:txBody>
        </p:sp>
        <p:pic>
          <p:nvPicPr>
            <p:cNvPr id="91" name="Shape 23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76256" y="2492896"/>
              <a:ext cx="259288" cy="441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1847528" y="47667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METHODOLOGY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1775520" y="3789040"/>
            <a:ext cx="2664296" cy="2040150"/>
            <a:chOff x="6300192" y="1268760"/>
            <a:chExt cx="2664296" cy="2040150"/>
          </a:xfrm>
        </p:grpSpPr>
        <p:sp>
          <p:nvSpPr>
            <p:cNvPr id="104" name="Rounded Rectangle 103"/>
            <p:cNvSpPr/>
            <p:nvPr/>
          </p:nvSpPr>
          <p:spPr>
            <a:xfrm>
              <a:off x="6300192" y="1268760"/>
              <a:ext cx="2664296" cy="20401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444208" y="1340768"/>
              <a:ext cx="2402419" cy="1872208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428868" y="2742298"/>
              <a:ext cx="14401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Demographics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524600" y="1666908"/>
              <a:ext cx="2232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200" b="1" dirty="0"/>
                <a:t>INTERIM FUSED DATABASE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44208" y="2070668"/>
              <a:ext cx="1056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000" b="1" dirty="0"/>
                <a:t>TV HOMES</a:t>
              </a:r>
            </a:p>
            <a:p>
              <a:r>
                <a:rPr lang="en-IE" sz="1000" b="1" dirty="0"/>
                <a:t>NON-TV HOMES</a:t>
              </a: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7452316" y="1987789"/>
              <a:ext cx="4" cy="96409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7436822" y="1987789"/>
              <a:ext cx="14401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Viewing by device        &amp; across formats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IE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E" sz="1000" dirty="0"/>
                <a:t>Device ownership</a:t>
              </a:r>
            </a:p>
          </p:txBody>
        </p:sp>
        <p:pic>
          <p:nvPicPr>
            <p:cNvPr id="111" name="Shape 23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76256" y="2492896"/>
              <a:ext cx="259288" cy="4417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2063552" y="6093297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Data covers: Adults 15+</a:t>
            </a:r>
          </a:p>
        </p:txBody>
      </p:sp>
    </p:spTree>
    <p:extLst>
      <p:ext uri="{BB962C8B-B14F-4D97-AF65-F5344CB8AC3E}">
        <p14:creationId xmlns:p14="http://schemas.microsoft.com/office/powerpoint/2010/main" val="3213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6696" y="450538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CHALLENGES AND HOW THEY WERE OVERCOME</a:t>
            </a:r>
          </a:p>
          <a:p>
            <a:r>
              <a:rPr lang="en-IE" i="1" dirty="0"/>
              <a:t>Case 1:  Building the viewing for 7 format categories for TV Viewing</a:t>
            </a:r>
            <a:endParaRPr lang="en-IE" dirty="0"/>
          </a:p>
        </p:txBody>
      </p:sp>
      <p:sp>
        <p:nvSpPr>
          <p:cNvPr id="17" name="Rounded Rectangle 16"/>
          <p:cNvSpPr/>
          <p:nvPr/>
        </p:nvSpPr>
        <p:spPr>
          <a:xfrm>
            <a:off x="7968208" y="1340769"/>
            <a:ext cx="1656184" cy="46341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A/V DATA</a:t>
            </a:r>
          </a:p>
          <a:p>
            <a:pPr algn="ctr"/>
            <a:r>
              <a:rPr lang="en-IE" sz="1400" dirty="0"/>
              <a:t>SOLUTION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68208" y="2477214"/>
            <a:ext cx="1656184" cy="37572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Live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968208" y="3125286"/>
            <a:ext cx="1656184" cy="3757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TSV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968208" y="3629342"/>
            <a:ext cx="1656184" cy="3757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Broadcast</a:t>
            </a:r>
          </a:p>
          <a:p>
            <a:pPr algn="ctr"/>
            <a:r>
              <a:rPr lang="en-IE" sz="1400" dirty="0"/>
              <a:t>players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968208" y="4133398"/>
            <a:ext cx="1656184" cy="3757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Pay per view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68208" y="4853478"/>
            <a:ext cx="1656184" cy="37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Short-form video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68208" y="5445224"/>
            <a:ext cx="1656184" cy="37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Stand-alone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968208" y="6021288"/>
            <a:ext cx="1656184" cy="37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Other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91944" y="1325087"/>
            <a:ext cx="1656184" cy="46341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TAM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663952" y="2461532"/>
            <a:ext cx="1656184" cy="37572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Live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63952" y="3140968"/>
            <a:ext cx="1656184" cy="37572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Recorded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663952" y="4853478"/>
            <a:ext cx="1656184" cy="37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Other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663952" y="2348880"/>
            <a:ext cx="39604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hevron 45"/>
          <p:cNvSpPr/>
          <p:nvPr/>
        </p:nvSpPr>
        <p:spPr>
          <a:xfrm>
            <a:off x="3719736" y="2996952"/>
            <a:ext cx="936104" cy="1584174"/>
          </a:xfrm>
          <a:prstGeom prst="chevron">
            <a:avLst>
              <a:gd name="adj" fmla="val 6938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E" sz="14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5663952" y="4725144"/>
            <a:ext cx="39604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7569" y="2132856"/>
            <a:ext cx="273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tx2">
                    <a:lumMod val="75000"/>
                  </a:schemeClr>
                </a:solidFill>
              </a:rPr>
              <a:t>TOTAL VIEWING STUDY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62398" y="4676944"/>
            <a:ext cx="1945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tx2">
                    <a:lumMod val="75000"/>
                  </a:schemeClr>
                </a:solidFill>
              </a:rPr>
              <a:t>Profiles used to apportion viewing to build format categories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089043" y="1340769"/>
            <a:ext cx="430893" cy="46341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3.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465308" y="1340769"/>
            <a:ext cx="430893" cy="46341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7.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63953" y="1988840"/>
            <a:ext cx="273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BROADCAST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63953" y="4355812"/>
            <a:ext cx="273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NON-BROADCAST</a:t>
            </a:r>
          </a:p>
        </p:txBody>
      </p:sp>
      <p:pic>
        <p:nvPicPr>
          <p:cNvPr id="38" name="Shape 63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585" y="3212976"/>
            <a:ext cx="1104183" cy="99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44" y="457391"/>
            <a:ext cx="1569674" cy="66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4862"/>
            <a:ext cx="1524000" cy="4831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86372" y="6622296"/>
            <a:ext cx="5481628" cy="15713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03" y="5045102"/>
            <a:ext cx="1748794" cy="175336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1109" y="1474518"/>
            <a:ext cx="4073499" cy="41134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A/V Planning Aid</a:t>
            </a:r>
          </a:p>
          <a:p>
            <a:pPr algn="ctr"/>
            <a:r>
              <a:rPr lang="en-US" sz="2800" dirty="0" err="1"/>
              <a:t>TV+Online</a:t>
            </a:r>
            <a:endParaRPr lang="en-US" sz="2800" dirty="0"/>
          </a:p>
          <a:p>
            <a:pPr algn="ctr"/>
            <a:r>
              <a:rPr lang="en-US" sz="2800" dirty="0"/>
              <a:t>All Devices </a:t>
            </a:r>
          </a:p>
          <a:p>
            <a:pPr algn="ctr"/>
            <a:r>
              <a:rPr lang="en-US" sz="2800" dirty="0"/>
              <a:t>All Formats</a:t>
            </a:r>
          </a:p>
          <a:p>
            <a:pPr algn="ctr"/>
            <a:r>
              <a:rPr lang="en-US" sz="2800" dirty="0"/>
              <a:t>Existing Databases</a:t>
            </a:r>
          </a:p>
          <a:p>
            <a:pPr algn="ctr"/>
            <a:endParaRPr lang="en-US" sz="2800" dirty="0"/>
          </a:p>
        </p:txBody>
      </p:sp>
      <p:sp>
        <p:nvSpPr>
          <p:cNvPr id="13" name="Title 12"/>
          <p:cNvSpPr txBox="1">
            <a:spLocks noGrp="1"/>
          </p:cNvSpPr>
          <p:nvPr>
            <p:ph type="ctrTitle"/>
          </p:nvPr>
        </p:nvSpPr>
        <p:spPr>
          <a:xfrm>
            <a:off x="5186372" y="1673082"/>
            <a:ext cx="6652059" cy="39149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b="1" u="sng" dirty="0"/>
          </a:p>
          <a:p>
            <a:pPr algn="ctr"/>
            <a:r>
              <a:rPr lang="en-US" sz="2800" b="1" u="sng" dirty="0"/>
              <a:t>Device and Format</a:t>
            </a:r>
          </a:p>
          <a:p>
            <a:pPr algn="ctr"/>
            <a:endParaRPr lang="en-US" sz="2800" b="1" u="sng" dirty="0"/>
          </a:p>
          <a:p>
            <a:r>
              <a:rPr lang="en-US" sz="2800" dirty="0"/>
              <a:t>Average daily minutes </a:t>
            </a:r>
          </a:p>
          <a:p>
            <a:r>
              <a:rPr lang="en-US" sz="2800" dirty="0"/>
              <a:t>Net reach</a:t>
            </a:r>
          </a:p>
          <a:p>
            <a:r>
              <a:rPr lang="en-US" sz="2800" dirty="0"/>
              <a:t>Incremental reach</a:t>
            </a:r>
          </a:p>
          <a:p>
            <a:r>
              <a:rPr lang="en-US" sz="2800" dirty="0"/>
              <a:t>In-home &amp; out-of-home viewing</a:t>
            </a:r>
            <a:br>
              <a:rPr lang="en-US" sz="2800" dirty="0"/>
            </a:br>
            <a:r>
              <a:rPr lang="en-US" sz="2800" dirty="0"/>
              <a:t>All households &amp; TV households</a:t>
            </a:r>
          </a:p>
          <a:p>
            <a:r>
              <a:rPr lang="en-US" sz="2800" dirty="0"/>
              <a:t>16 trading demographics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1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C16A8FCA-1530-274A-8B93-8A2502FD4DD4}" vid="{4A50E720-56D9-024F-AB59-44A9528D59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general template</Template>
  <TotalTime>6953</TotalTime>
  <Words>229</Words>
  <Application>Microsoft Office PowerPoint</Application>
  <PresentationFormat>Widescreen</PresentationFormat>
  <Paragraphs>92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Trebuchet MS</vt:lpstr>
      <vt:lpstr>Office Theme</vt:lpstr>
      <vt:lpstr>CorelDRAW</vt:lpstr>
      <vt:lpstr>PowerPoint Presentation</vt:lpstr>
      <vt:lpstr>TAM Ireland A/V Data Solution 2017</vt:lpstr>
      <vt:lpstr>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Device and Format  Average daily minutes  Net reach Incremental reach In-home &amp; out-of-home viewing All households &amp; TV households 16 trading demographics </vt:lpstr>
      <vt:lpstr>  invaluable        more robust and accountable   better outcomes for our clients   Nick Fletcher, Group Board Director  Core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 Ireland A/V Data Solution</dc:title>
  <dc:creator>Microsoft Office User</dc:creator>
  <cp:lastModifiedBy>marketing society</cp:lastModifiedBy>
  <cp:revision>30</cp:revision>
  <dcterms:created xsi:type="dcterms:W3CDTF">2018-01-10T14:15:59Z</dcterms:created>
  <dcterms:modified xsi:type="dcterms:W3CDTF">2018-01-23T12:56:29Z</dcterms:modified>
</cp:coreProperties>
</file>