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0" r:id="rId5"/>
  </p:sldMasterIdLst>
  <p:notesMasterIdLst>
    <p:notesMasterId r:id="rId17"/>
  </p:notesMasterIdLst>
  <p:sldIdLst>
    <p:sldId id="486" r:id="rId6"/>
    <p:sldId id="482" r:id="rId7"/>
    <p:sldId id="492" r:id="rId8"/>
    <p:sldId id="493" r:id="rId9"/>
    <p:sldId id="477" r:id="rId10"/>
    <p:sldId id="491" r:id="rId11"/>
    <p:sldId id="480" r:id="rId12"/>
    <p:sldId id="490" r:id="rId13"/>
    <p:sldId id="489" r:id="rId14"/>
    <p:sldId id="494" r:id="rId15"/>
    <p:sldId id="49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824" userDrawn="1">
          <p15:clr>
            <a:srgbClr val="A4A3A4"/>
          </p15:clr>
        </p15:guide>
        <p15:guide id="2" pos="1753" userDrawn="1">
          <p15:clr>
            <a:srgbClr val="A4A3A4"/>
          </p15:clr>
        </p15:guide>
        <p15:guide id="3" pos="2751" userDrawn="1">
          <p15:clr>
            <a:srgbClr val="A4A3A4"/>
          </p15:clr>
        </p15:guide>
        <p15:guide id="4" pos="3545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BDBD"/>
    <a:srgbClr val="00FFBC"/>
    <a:srgbClr val="5D72D3"/>
    <a:srgbClr val="47D7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33" autoAdjust="0"/>
    <p:restoredTop sz="95808"/>
  </p:normalViewPr>
  <p:slideViewPr>
    <p:cSldViewPr snapToGrid="0">
      <p:cViewPr varScale="1">
        <p:scale>
          <a:sx n="76" d="100"/>
          <a:sy n="76" d="100"/>
        </p:scale>
        <p:origin x="76" y="180"/>
      </p:cViewPr>
      <p:guideLst>
        <p:guide pos="824"/>
        <p:guide pos="1753"/>
        <p:guide pos="2751"/>
        <p:guide pos="3545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BAE77-D5FB-4D6B-9B3E-CB853326A387}" type="datetimeFigureOut">
              <a:rPr lang="en-GB" smtClean="0"/>
              <a:t>16/10/2017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0AFDD-37F6-4392-9C57-6A661C0E984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0AFDD-37F6-4392-9C57-6A661C0E9844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8784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381000" y="1828802"/>
            <a:ext cx="11429999" cy="4689475"/>
          </a:xfrm>
        </p:spPr>
        <p:txBody>
          <a:bodyPr/>
          <a:lstStyle>
            <a:lvl3pPr marL="514338" indent="-230182">
              <a:buFont typeface="Graphik" panose="020B0503030202060203" pitchFamily="34" charset="0"/>
              <a:buChar char="–"/>
              <a:defRPr/>
            </a:lvl3pPr>
            <a:lvl5pPr marL="857229" indent="-177796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81001" y="404664"/>
            <a:ext cx="11430000" cy="990601"/>
          </a:xfrm>
        </p:spPr>
        <p:txBody>
          <a:bodyPr/>
          <a:lstStyle>
            <a:lvl1pPr>
              <a:defRPr>
                <a:solidFill>
                  <a:srgbClr val="7600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Copyright © 2017 Accenture.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3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ter: Dark">
    <p:bg>
      <p:bgPr>
        <a:gradFill>
          <a:gsLst>
            <a:gs pos="0">
              <a:srgbClr val="000088"/>
            </a:gs>
            <a:gs pos="93000">
              <a:schemeClr val="accent1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48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Copyright © 2017 Accenture. All rights reserved.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381000" y="1828802"/>
            <a:ext cx="5715000" cy="46894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spcAft>
                <a:spcPts val="1200"/>
              </a:spcAft>
              <a:defRPr sz="2000"/>
            </a:lvl2pPr>
            <a:lvl3pPr marL="514338" indent="-230182">
              <a:buFont typeface="Graphik" panose="020B0503030202060203" pitchFamily="34" charset="0"/>
              <a:buChar char="–"/>
              <a:defRPr sz="1600"/>
            </a:lvl3pPr>
            <a:lvl5pPr marL="857229" indent="-177796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81000" y="380999"/>
            <a:ext cx="5715000" cy="99060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6096000" y="1828802"/>
            <a:ext cx="5715000" cy="46894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spcAft>
                <a:spcPts val="1200"/>
              </a:spcAft>
              <a:defRPr sz="2000"/>
            </a:lvl2pPr>
            <a:lvl3pPr marL="514338" indent="-230182">
              <a:buFont typeface="Graphik" panose="020B0503030202060203" pitchFamily="34" charset="0"/>
              <a:buChar char="–"/>
              <a:defRPr sz="1600"/>
            </a:lvl3pPr>
            <a:lvl5pPr marL="857229" indent="-177796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372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Copyright © 2017 Accenture. All rights reserved.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381000" y="1828802"/>
            <a:ext cx="5715000" cy="46894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spcAft>
                <a:spcPts val="1200"/>
              </a:spcAft>
              <a:defRPr sz="2000"/>
            </a:lvl2pPr>
            <a:lvl3pPr marL="514338" indent="-230182">
              <a:buFont typeface="Graphik" panose="020B0503030202060203" pitchFamily="34" charset="0"/>
              <a:buChar char="–"/>
              <a:defRPr sz="1600"/>
            </a:lvl3pPr>
            <a:lvl5pPr marL="857229" indent="-177796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81000" y="380999"/>
            <a:ext cx="11430000" cy="9906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6096000" y="1828802"/>
            <a:ext cx="5715000" cy="46894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spcAft>
                <a:spcPts val="1200"/>
              </a:spcAft>
              <a:defRPr sz="2000"/>
            </a:lvl2pPr>
            <a:lvl3pPr marL="514338" indent="-230182">
              <a:buFont typeface="Graphik" panose="020B0503030202060203" pitchFamily="34" charset="0"/>
              <a:buChar char="–"/>
              <a:defRPr sz="1600"/>
            </a:lvl3pPr>
            <a:lvl5pPr marL="857229" indent="-177796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08608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80999"/>
            <a:ext cx="5715000" cy="990603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1600" b="1" cap="all" baseline="0"/>
            </a:lvl1pPr>
            <a:lvl2pPr marL="0" indent="0">
              <a:lnSpc>
                <a:spcPct val="76000"/>
              </a:lnSpc>
              <a:spcBef>
                <a:spcPts val="0"/>
              </a:spcBef>
              <a:spcAft>
                <a:spcPts val="0"/>
              </a:spcAft>
              <a:buNone/>
              <a:defRPr sz="2600" b="1" cap="all" baseline="0">
                <a:latin typeface="+mj-lt"/>
              </a:defRPr>
            </a:lvl2pPr>
            <a:lvl3pPr>
              <a:lnSpc>
                <a:spcPct val="75000"/>
              </a:lnSpc>
              <a:spcAft>
                <a:spcPts val="0"/>
              </a:spcAft>
              <a:defRPr sz="2400" cap="all" baseline="0">
                <a:latin typeface="+mj-lt"/>
              </a:defRPr>
            </a:lvl3pPr>
          </a:lstStyle>
          <a:p>
            <a:pPr lvl="0"/>
            <a:r>
              <a:rPr lang="en-US"/>
              <a:t>First subtitle</a:t>
            </a:r>
          </a:p>
          <a:p>
            <a:pPr lvl="1"/>
            <a:r>
              <a:rPr lang="en-US"/>
              <a:t>Second SUBTITLE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Copyright © 2017 Accenture. All rights reserved.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1" y="380999"/>
            <a:ext cx="5715001" cy="9906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8"/>
          </p:nvPr>
        </p:nvSpPr>
        <p:spPr>
          <a:xfrm>
            <a:off x="381001" y="1828802"/>
            <a:ext cx="8572500" cy="4689475"/>
          </a:xfrm>
        </p:spPr>
        <p:txBody>
          <a:bodyPr/>
          <a:lstStyle>
            <a:lvl3pPr marL="514338" indent="-230182">
              <a:buFont typeface="Graphik" panose="020B0503030202060203" pitchFamily="34" charset="0"/>
              <a:buChar char="–"/>
              <a:defRPr/>
            </a:lvl3pPr>
            <a:lvl5pPr marL="857229" indent="-177796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2726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s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80999"/>
            <a:ext cx="5715000" cy="990603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1600" b="1" cap="all" baseline="0"/>
            </a:lvl1pPr>
            <a:lvl2pPr marL="0" indent="0">
              <a:lnSpc>
                <a:spcPct val="76000"/>
              </a:lnSpc>
              <a:spcBef>
                <a:spcPts val="0"/>
              </a:spcBef>
              <a:spcAft>
                <a:spcPts val="0"/>
              </a:spcAft>
              <a:buNone/>
              <a:defRPr sz="2600" b="1" cap="all" baseline="0">
                <a:latin typeface="+mj-lt"/>
              </a:defRPr>
            </a:lvl2pPr>
            <a:lvl3pPr>
              <a:lnSpc>
                <a:spcPct val="75000"/>
              </a:lnSpc>
              <a:spcAft>
                <a:spcPts val="0"/>
              </a:spcAft>
              <a:defRPr sz="2400" cap="all" baseline="0">
                <a:latin typeface="+mj-lt"/>
              </a:defRPr>
            </a:lvl3pPr>
          </a:lstStyle>
          <a:p>
            <a:pPr lvl="0"/>
            <a:r>
              <a:rPr lang="en-US"/>
              <a:t>First subtitle</a:t>
            </a:r>
          </a:p>
          <a:p>
            <a:pPr lvl="1"/>
            <a:r>
              <a:rPr lang="en-US"/>
              <a:t>Second SUBTITLE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Copyright © 2017 Accenture. All rights reserved.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1" y="380999"/>
            <a:ext cx="5715001" cy="9906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8"/>
          </p:nvPr>
        </p:nvSpPr>
        <p:spPr>
          <a:xfrm>
            <a:off x="381001" y="1828802"/>
            <a:ext cx="5715000" cy="4689475"/>
          </a:xfrm>
        </p:spPr>
        <p:txBody>
          <a:bodyPr/>
          <a:lstStyle>
            <a:lvl3pPr marL="514338" indent="-230182">
              <a:buFont typeface="Graphik" panose="020B0503030202060203" pitchFamily="34" charset="0"/>
              <a:buChar char="–"/>
              <a:defRPr/>
            </a:lvl3pPr>
            <a:lvl5pPr marL="857229" indent="-177796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11"/>
          <p:cNvSpPr>
            <a:spLocks noGrp="1"/>
          </p:cNvSpPr>
          <p:nvPr>
            <p:ph sz="quarter" idx="19"/>
          </p:nvPr>
        </p:nvSpPr>
        <p:spPr>
          <a:xfrm>
            <a:off x="6103621" y="1828804"/>
            <a:ext cx="5715000" cy="4689475"/>
          </a:xfrm>
        </p:spPr>
        <p:txBody>
          <a:bodyPr/>
          <a:lstStyle>
            <a:lvl3pPr marL="514338" indent="-230182">
              <a:buFont typeface="Graphik" panose="020B0503030202060203" pitchFamily="34" charset="0"/>
              <a:buChar char="–"/>
              <a:defRPr/>
            </a:lvl3pPr>
            <a:lvl5pPr marL="857229" indent="-177796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5225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Copyright © 2017 Accenture. All rights reserved.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8517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s Only: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2017 Accenture.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7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s Only: Dark">
    <p:bg>
      <p:bgPr>
        <a:solidFill>
          <a:srgbClr val="7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Copyright © 2017 Accenture.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9AC08D-23A9-440E-BCB9-AA1E9877CC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85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Master: Dark">
    <p:bg>
      <p:bgPr>
        <a:gradFill>
          <a:gsLst>
            <a:gs pos="0">
              <a:srgbClr val="000088"/>
            </a:gs>
            <a:gs pos="93000">
              <a:schemeClr val="accent1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457200"/>
            <a:ext cx="8686800" cy="3086100"/>
          </a:xfrm>
        </p:spPr>
        <p:txBody>
          <a:bodyPr tIns="0" anchor="t" anchorCtr="0">
            <a:noAutofit/>
          </a:bodyPr>
          <a:lstStyle>
            <a:lvl1pPr algn="l">
              <a:lnSpc>
                <a:spcPct val="7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543302"/>
            <a:ext cx="5715000" cy="3162299"/>
          </a:xfrm>
        </p:spPr>
        <p:txBody>
          <a:bodyPr>
            <a:noAutofit/>
          </a:bodyPr>
          <a:lstStyle>
            <a:lvl1pPr marL="0" indent="1588">
              <a:lnSpc>
                <a:spcPct val="70000"/>
              </a:lnSpc>
              <a:defRPr sz="4000" b="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55561" indent="0">
              <a:lnSpc>
                <a:spcPct val="80000"/>
              </a:lnSpc>
              <a:spcAft>
                <a:spcPts val="0"/>
              </a:spcAft>
              <a:defRPr sz="2400" b="0"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2pPr>
            <a:lvl3pPr marL="55561" indent="0">
              <a:lnSpc>
                <a:spcPct val="80000"/>
              </a:lnSpc>
              <a:spcAft>
                <a:spcPts val="0"/>
              </a:spcAft>
              <a:defRPr sz="1800" b="0"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3pPr>
            <a:lvl4pPr marL="55561" indent="0">
              <a:lnSpc>
                <a:spcPct val="80000"/>
              </a:lnSpc>
              <a:buNone/>
              <a:defRPr sz="1800" b="0"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4pPr>
            <a:lvl5pPr marL="55561" indent="0">
              <a:lnSpc>
                <a:spcPct val="80000"/>
              </a:lnSpc>
              <a:buNone/>
              <a:defRPr sz="1800" b="0"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9052560" y="266700"/>
            <a:ext cx="2857501" cy="6438900"/>
          </a:xfrm>
        </p:spPr>
        <p:txBody>
          <a:bodyPr/>
          <a:lstStyle>
            <a:lvl1pPr marL="0" indent="0">
              <a:defRPr sz="2800" b="0">
                <a:solidFill>
                  <a:schemeClr val="accent6"/>
                </a:solidFill>
                <a:latin typeface="Arial Black" panose="020B0A04020102020204" pitchFamily="34" charset="0"/>
              </a:defRPr>
            </a:lvl1pPr>
            <a:lvl2pPr marL="0" indent="0">
              <a:spcAft>
                <a:spcPts val="0"/>
              </a:spcAft>
              <a:defRPr sz="2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5pPr>
            <a:lvl6pPr marL="344479" indent="-173034">
              <a:buFont typeface="Graphik" panose="020B0503030202060203" pitchFamily="34" charset="0"/>
              <a:buChar char="–"/>
              <a:defRPr sz="1600">
                <a:solidFill>
                  <a:schemeClr val="bg1"/>
                </a:solidFill>
              </a:defRPr>
            </a:lvl6pPr>
            <a:lvl7pPr marL="0" indent="0">
              <a:defRPr sz="1400" b="1">
                <a:solidFill>
                  <a:schemeClr val="bg1"/>
                </a:solidFill>
                <a:latin typeface="+mj-lt"/>
              </a:defRPr>
            </a:lvl7pPr>
            <a:lvl8pPr marL="0" indent="0">
              <a:defRPr sz="1400" baseline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Aft>
                <a:spcPts val="800"/>
              </a:spcAft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92154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84908"/>
            <a:ext cx="11430000" cy="990601"/>
          </a:xfrm>
          <a:prstGeom prst="rect">
            <a:avLst/>
          </a:prstGeom>
        </p:spPr>
        <p:txBody>
          <a:bodyPr vert="horz" lIns="0" tIns="4572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832709"/>
            <a:ext cx="11430000" cy="4686300"/>
          </a:xfrm>
          <a:prstGeom prst="rect">
            <a:avLst/>
          </a:prstGeom>
        </p:spPr>
        <p:txBody>
          <a:bodyPr vert="horz" lIns="0" tIns="9144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2" y="6519009"/>
            <a:ext cx="5714999" cy="2063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Copyright © 2017 Accenture.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6202" y="6519009"/>
            <a:ext cx="304799" cy="2063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4F9AC08D-23A9-440E-BCB9-AA1E9877CC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09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2" r:id="rId9"/>
  </p:sldLayoutIdLst>
  <p:hf hdr="0" dt="0"/>
  <p:txStyles>
    <p:titleStyle>
      <a:lvl1pPr marL="0" indent="0" algn="l" defTabSz="914377" rtl="0" eaLnBrk="1" latinLnBrk="0" hangingPunct="1">
        <a:lnSpc>
          <a:spcPct val="70000"/>
        </a:lnSpc>
        <a:spcBef>
          <a:spcPct val="0"/>
        </a:spcBef>
        <a:buNone/>
        <a:defRPr sz="4000" b="1" kern="1200" cap="all" baseline="0">
          <a:solidFill>
            <a:srgbClr val="7600FF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55561" indent="0" algn="l" defTabSz="914377" rtl="0" eaLnBrk="1" latinLnBrk="0" hangingPunct="1">
        <a:lnSpc>
          <a:spcPct val="85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800" b="1" kern="1200" cap="none" baseline="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1pPr>
      <a:lvl2pPr marL="285744" indent="-230182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4338" indent="-230182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Graphik" panose="020B0503030202060203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783" indent="-171446" algn="l" defTabSz="914377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29" indent="-177796" algn="l" defTabSz="914377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Graphik" panose="020B0503030202060203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8674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55561" indent="0" algn="l" defTabSz="914377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None/>
        <a:defRPr sz="1200" b="1" kern="1200" cap="all" baseline="0">
          <a:solidFill>
            <a:schemeClr val="tx1"/>
          </a:solidFill>
          <a:latin typeface="+mj-lt"/>
          <a:ea typeface="+mn-ea"/>
          <a:cs typeface="+mn-cs"/>
        </a:defRPr>
      </a:lvl7pPr>
      <a:lvl8pPr marL="55561" indent="0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5561" indent="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152">
          <p15:clr>
            <a:srgbClr val="F26B43"/>
          </p15:clr>
        </p15:guide>
        <p15:guide id="2" pos="5640">
          <p15:clr>
            <a:srgbClr val="F26B43"/>
          </p15:clr>
        </p15:guide>
        <p15:guide id="3">
          <p15:clr>
            <a:srgbClr val="F26B43"/>
          </p15:clr>
        </p15:guide>
        <p15:guide id="6" orient="horz">
          <p15:clr>
            <a:srgbClr val="F26B43"/>
          </p15:clr>
        </p15:guide>
        <p15:guide id="8" pos="7680">
          <p15:clr>
            <a:srgbClr val="F26B43"/>
          </p15:clr>
        </p15:guide>
        <p15:guide id="9" pos="240">
          <p15:clr>
            <a:srgbClr val="F26B43"/>
          </p15:clr>
        </p15:guide>
        <p15:guide id="10" orient="horz" pos="4224">
          <p15:clr>
            <a:srgbClr val="F26B43"/>
          </p15:clr>
        </p15:guide>
        <p15:guide id="11" pos="3840">
          <p15:clr>
            <a:srgbClr val="F26B43"/>
          </p15:clr>
        </p15:guide>
        <p15:guide id="13" pos="2040">
          <p15:clr>
            <a:srgbClr val="F26B43"/>
          </p15:clr>
        </p15:guide>
        <p15:guide id="14" pos="7440">
          <p15:clr>
            <a:srgbClr val="F26B43"/>
          </p15:clr>
        </p15:guide>
        <p15:guide id="16" orient="horz" pos="240">
          <p15:clr>
            <a:srgbClr val="F26B43"/>
          </p15:clr>
        </p15:guide>
        <p15:guide id="17" orient="horz" pos="410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700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5118" y="0"/>
            <a:ext cx="9186882" cy="6858000"/>
          </a:xfrm>
          <a:prstGeom prst="rect">
            <a:avLst/>
          </a:prstGeom>
        </p:spPr>
      </p:pic>
      <p:sp>
        <p:nvSpPr>
          <p:cNvPr id="8" name="Freeform 5"/>
          <p:cNvSpPr>
            <a:spLocks/>
          </p:cNvSpPr>
          <p:nvPr userDrawn="1"/>
        </p:nvSpPr>
        <p:spPr bwMode="auto">
          <a:xfrm>
            <a:off x="3228732" y="2906164"/>
            <a:ext cx="5632704" cy="3641058"/>
          </a:xfrm>
          <a:custGeom>
            <a:avLst/>
            <a:gdLst>
              <a:gd name="T0" fmla="*/ 3374 w 3374"/>
              <a:gd name="T1" fmla="*/ 0 h 2181"/>
              <a:gd name="T2" fmla="*/ 0 w 3374"/>
              <a:gd name="T3" fmla="*/ 1398 h 2181"/>
              <a:gd name="T4" fmla="*/ 0 w 3374"/>
              <a:gd name="T5" fmla="*/ 2181 h 2181"/>
              <a:gd name="T6" fmla="*/ 3374 w 3374"/>
              <a:gd name="T7" fmla="*/ 782 h 2181"/>
              <a:gd name="T8" fmla="*/ 3374 w 3374"/>
              <a:gd name="T9" fmla="*/ 0 h 2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74" h="2181">
                <a:moveTo>
                  <a:pt x="3374" y="0"/>
                </a:moveTo>
                <a:lnTo>
                  <a:pt x="0" y="1398"/>
                </a:lnTo>
                <a:lnTo>
                  <a:pt x="0" y="2181"/>
                </a:lnTo>
                <a:lnTo>
                  <a:pt x="3374" y="782"/>
                </a:lnTo>
                <a:lnTo>
                  <a:pt x="3374" y="0"/>
                </a:lnTo>
                <a:close/>
              </a:path>
            </a:pathLst>
          </a:custGeom>
          <a:gradFill flip="none" rotWithShape="1">
            <a:gsLst>
              <a:gs pos="54000">
                <a:srgbClr val="00FFBC"/>
              </a:gs>
              <a:gs pos="98000">
                <a:srgbClr val="7600FF"/>
              </a:gs>
            </a:gsLst>
            <a:lin ang="19500000" scaled="0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Graphik" panose="020B0503030202060203" pitchFamily="34" charset="0"/>
            </a:endParaRPr>
          </a:p>
        </p:txBody>
      </p:sp>
      <p:sp>
        <p:nvSpPr>
          <p:cNvPr id="9" name="Freeform 6"/>
          <p:cNvSpPr>
            <a:spLocks/>
          </p:cNvSpPr>
          <p:nvPr userDrawn="1"/>
        </p:nvSpPr>
        <p:spPr bwMode="auto">
          <a:xfrm>
            <a:off x="3227208" y="570611"/>
            <a:ext cx="5632704" cy="3641058"/>
          </a:xfrm>
          <a:custGeom>
            <a:avLst/>
            <a:gdLst>
              <a:gd name="T0" fmla="*/ 3374 w 3374"/>
              <a:gd name="T1" fmla="*/ 2181 h 2181"/>
              <a:gd name="T2" fmla="*/ 0 w 3374"/>
              <a:gd name="T3" fmla="*/ 782 h 2181"/>
              <a:gd name="T4" fmla="*/ 0 w 3374"/>
              <a:gd name="T5" fmla="*/ 0 h 2181"/>
              <a:gd name="T6" fmla="*/ 3374 w 3374"/>
              <a:gd name="T7" fmla="*/ 1399 h 2181"/>
              <a:gd name="T8" fmla="*/ 3374 w 3374"/>
              <a:gd name="T9" fmla="*/ 2181 h 2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74" h="2181">
                <a:moveTo>
                  <a:pt x="3374" y="2181"/>
                </a:moveTo>
                <a:lnTo>
                  <a:pt x="0" y="782"/>
                </a:lnTo>
                <a:lnTo>
                  <a:pt x="0" y="0"/>
                </a:lnTo>
                <a:lnTo>
                  <a:pt x="3374" y="1399"/>
                </a:lnTo>
                <a:lnTo>
                  <a:pt x="3374" y="2181"/>
                </a:lnTo>
                <a:close/>
              </a:path>
            </a:pathLst>
          </a:custGeom>
          <a:solidFill>
            <a:srgbClr val="00FFBC"/>
          </a:solidFill>
          <a:ln w="65088" cap="rnd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9480376" y="5517232"/>
            <a:ext cx="2372123" cy="1156110"/>
            <a:chOff x="304802" y="188640"/>
            <a:chExt cx="1974775" cy="9752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2" y="188640"/>
              <a:ext cx="1974775" cy="975241"/>
            </a:xfrm>
            <a:prstGeom prst="rect">
              <a:avLst/>
            </a:prstGeom>
          </p:spPr>
        </p:pic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1427628" y="380999"/>
              <a:ext cx="163471" cy="176777"/>
            </a:xfrm>
            <a:custGeom>
              <a:avLst/>
              <a:gdLst>
                <a:gd name="T0" fmla="*/ 0 w 86"/>
                <a:gd name="T1" fmla="*/ 66 h 93"/>
                <a:gd name="T2" fmla="*/ 50 w 86"/>
                <a:gd name="T3" fmla="*/ 47 h 93"/>
                <a:gd name="T4" fmla="*/ 0 w 86"/>
                <a:gd name="T5" fmla="*/ 27 h 93"/>
                <a:gd name="T6" fmla="*/ 0 w 86"/>
                <a:gd name="T7" fmla="*/ 0 h 93"/>
                <a:gd name="T8" fmla="*/ 86 w 86"/>
                <a:gd name="T9" fmla="*/ 35 h 93"/>
                <a:gd name="T10" fmla="*/ 86 w 86"/>
                <a:gd name="T11" fmla="*/ 57 h 93"/>
                <a:gd name="T12" fmla="*/ 0 w 86"/>
                <a:gd name="T13" fmla="*/ 93 h 93"/>
                <a:gd name="T14" fmla="*/ 0 w 86"/>
                <a:gd name="T15" fmla="*/ 6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93">
                  <a:moveTo>
                    <a:pt x="0" y="66"/>
                  </a:moveTo>
                  <a:lnTo>
                    <a:pt x="50" y="47"/>
                  </a:lnTo>
                  <a:lnTo>
                    <a:pt x="0" y="27"/>
                  </a:lnTo>
                  <a:lnTo>
                    <a:pt x="0" y="0"/>
                  </a:lnTo>
                  <a:lnTo>
                    <a:pt x="86" y="35"/>
                  </a:lnTo>
                  <a:lnTo>
                    <a:pt x="86" y="57"/>
                  </a:lnTo>
                  <a:lnTo>
                    <a:pt x="0" y="93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FFB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92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dt="0"/>
  <p:txStyles>
    <p:titleStyle>
      <a:lvl1pPr marL="0" indent="0" algn="l" defTabSz="914377" rtl="0" eaLnBrk="1" latinLnBrk="0" hangingPunct="1">
        <a:lnSpc>
          <a:spcPct val="70000"/>
        </a:lnSpc>
        <a:spcBef>
          <a:spcPct val="0"/>
        </a:spcBef>
        <a:buNone/>
        <a:defRPr sz="4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85000"/>
        </a:lnSpc>
        <a:spcBef>
          <a:spcPts val="0"/>
        </a:spcBef>
        <a:buFont typeface="Arial" panose="020B0604020202020204" pitchFamily="34" charset="0"/>
        <a:buNone/>
        <a:defRPr sz="1800" b="1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3034" indent="-169858" algn="l" defTabSz="914377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46066" indent="-177796" algn="l" defTabSz="914377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Graphik" panose="020B0503030202060203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12750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377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None/>
        <a:defRPr sz="1200" b="1" kern="1200" cap="all" baseline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24">
          <p15:clr>
            <a:srgbClr val="F26B43"/>
          </p15:clr>
        </p15:guide>
        <p15:guide id="2" pos="5640">
          <p15:clr>
            <a:srgbClr val="F26B43"/>
          </p15:clr>
        </p15:guide>
        <p15:guide id="4">
          <p15:clr>
            <a:srgbClr val="F26B43"/>
          </p15:clr>
        </p15:guide>
        <p15:guide id="5" orient="horz" pos="240">
          <p15:clr>
            <a:srgbClr val="F26B43"/>
          </p15:clr>
        </p15:guide>
        <p15:guide id="6" orient="horz">
          <p15:clr>
            <a:srgbClr val="F26B43"/>
          </p15:clr>
        </p15:guide>
        <p15:guide id="7" pos="7680">
          <p15:clr>
            <a:srgbClr val="F26B43"/>
          </p15:clr>
        </p15:guide>
        <p15:guide id="9" pos="240">
          <p15:clr>
            <a:srgbClr val="F26B43"/>
          </p15:clr>
        </p15:guide>
        <p15:guide id="10" orient="horz" pos="4224">
          <p15:clr>
            <a:srgbClr val="F26B43"/>
          </p15:clr>
        </p15:guide>
        <p15:guide id="11" pos="3840">
          <p15:clr>
            <a:srgbClr val="F26B43"/>
          </p15:clr>
        </p15:guide>
        <p15:guide id="13" pos="2040">
          <p15:clr>
            <a:srgbClr val="F26B43"/>
          </p15:clr>
        </p15:guide>
        <p15:guide id="14" pos="7440">
          <p15:clr>
            <a:srgbClr val="F26B43"/>
          </p15:clr>
        </p15:guide>
        <p15:guide id="15" orient="horz" pos="2232">
          <p15:clr>
            <a:srgbClr val="F26B43"/>
          </p15:clr>
        </p15:guide>
        <p15:guide id="16" orient="horz" pos="3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tiff"/><Relationship Id="rId18" Type="http://schemas.openxmlformats.org/officeDocument/2006/relationships/image" Target="../media/image18.tiff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tif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tiff"/><Relationship Id="rId11" Type="http://schemas.openxmlformats.org/officeDocument/2006/relationships/image" Target="../media/image11.tiff"/><Relationship Id="rId5" Type="http://schemas.openxmlformats.org/officeDocument/2006/relationships/image" Target="../media/image5.tiff"/><Relationship Id="rId15" Type="http://schemas.openxmlformats.org/officeDocument/2006/relationships/image" Target="../media/image15.tiff"/><Relationship Id="rId10" Type="http://schemas.openxmlformats.org/officeDocument/2006/relationships/image" Target="../media/image10.tiff"/><Relationship Id="rId4" Type="http://schemas.openxmlformats.org/officeDocument/2006/relationships/image" Target="../media/image4.jpeg"/><Relationship Id="rId9" Type="http://schemas.openxmlformats.org/officeDocument/2006/relationships/image" Target="../media/image9.tiff"/><Relationship Id="rId14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tner.com/newsroom/id/3784363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9to5google.files.wordpress.com/2017/06/mary-meeker-google-voice-recognition.jpg?quality=82&amp;strip=all&amp;w=411&amp;h=307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5">
            <a:extLst>
              <a:ext uri="{FF2B5EF4-FFF2-40B4-BE49-F238E27FC236}">
                <a16:creationId xmlns:a16="http://schemas.microsoft.com/office/drawing/2014/main" xmlns="" id="{C3F0292A-D888-4F61-B61A-F623AA24A35F}"/>
              </a:ext>
            </a:extLst>
          </p:cNvPr>
          <p:cNvSpPr>
            <a:spLocks/>
          </p:cNvSpPr>
          <p:nvPr/>
        </p:nvSpPr>
        <p:spPr bwMode="auto">
          <a:xfrm>
            <a:off x="3228732" y="2906164"/>
            <a:ext cx="5632704" cy="3641058"/>
          </a:xfrm>
          <a:custGeom>
            <a:avLst/>
            <a:gdLst>
              <a:gd name="T0" fmla="*/ 3374 w 3374"/>
              <a:gd name="T1" fmla="*/ 0 h 2181"/>
              <a:gd name="T2" fmla="*/ 0 w 3374"/>
              <a:gd name="T3" fmla="*/ 1398 h 2181"/>
              <a:gd name="T4" fmla="*/ 0 w 3374"/>
              <a:gd name="T5" fmla="*/ 2181 h 2181"/>
              <a:gd name="T6" fmla="*/ 3374 w 3374"/>
              <a:gd name="T7" fmla="*/ 782 h 2181"/>
              <a:gd name="T8" fmla="*/ 3374 w 3374"/>
              <a:gd name="T9" fmla="*/ 0 h 2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74" h="2181">
                <a:moveTo>
                  <a:pt x="3374" y="0"/>
                </a:moveTo>
                <a:lnTo>
                  <a:pt x="0" y="1398"/>
                </a:lnTo>
                <a:lnTo>
                  <a:pt x="0" y="2181"/>
                </a:lnTo>
                <a:lnTo>
                  <a:pt x="3374" y="782"/>
                </a:lnTo>
                <a:lnTo>
                  <a:pt x="3374" y="0"/>
                </a:lnTo>
                <a:close/>
              </a:path>
            </a:pathLst>
          </a:custGeom>
          <a:gradFill flip="none" rotWithShape="1">
            <a:gsLst>
              <a:gs pos="54000">
                <a:srgbClr val="00FFBC"/>
              </a:gs>
              <a:gs pos="98000">
                <a:srgbClr val="7600FF"/>
              </a:gs>
            </a:gsLst>
            <a:lin ang="19500000" scaled="0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Graphik" panose="020B050303020206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3117195"/>
            <a:ext cx="7836274" cy="2503676"/>
          </a:xfrm>
        </p:spPr>
        <p:txBody>
          <a:bodyPr/>
          <a:lstStyle/>
          <a:p>
            <a:r>
              <a:rPr lang="en-US" sz="5400" spc="-150" dirty="0">
                <a:solidFill>
                  <a:schemeClr val="tx1"/>
                </a:solidFill>
              </a:rPr>
              <a:t>ROLE OF VOICE TECHNOLOGIES </a:t>
            </a:r>
            <a:br>
              <a:rPr lang="en-US" sz="5400" spc="-150" dirty="0">
                <a:solidFill>
                  <a:schemeClr val="tx1"/>
                </a:solidFill>
              </a:rPr>
            </a:br>
            <a:r>
              <a:rPr lang="en-US" sz="5400" spc="-150" dirty="0">
                <a:solidFill>
                  <a:schemeClr val="tx1"/>
                </a:solidFill>
              </a:rPr>
              <a:t>IN BRAND MARKETING 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xmlns="" id="{82791FF9-4852-4287-A996-B34B1077ED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085069" y="5892801"/>
            <a:ext cx="1723168" cy="622300"/>
            <a:chOff x="-3260" y="2446"/>
            <a:chExt cx="2110" cy="76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04BE128C-9FDB-48A3-A07C-E35164226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31" y="3055"/>
              <a:ext cx="120" cy="149"/>
            </a:xfrm>
            <a:custGeom>
              <a:avLst/>
              <a:gdLst>
                <a:gd name="T0" fmla="*/ 36 w 120"/>
                <a:gd name="T1" fmla="*/ 32 h 149"/>
                <a:gd name="T2" fmla="*/ 0 w 120"/>
                <a:gd name="T3" fmla="*/ 32 h 149"/>
                <a:gd name="T4" fmla="*/ 0 w 120"/>
                <a:gd name="T5" fmla="*/ 0 h 149"/>
                <a:gd name="T6" fmla="*/ 120 w 120"/>
                <a:gd name="T7" fmla="*/ 0 h 149"/>
                <a:gd name="T8" fmla="*/ 120 w 120"/>
                <a:gd name="T9" fmla="*/ 32 h 149"/>
                <a:gd name="T10" fmla="*/ 80 w 120"/>
                <a:gd name="T11" fmla="*/ 32 h 149"/>
                <a:gd name="T12" fmla="*/ 80 w 120"/>
                <a:gd name="T13" fmla="*/ 149 h 149"/>
                <a:gd name="T14" fmla="*/ 36 w 120"/>
                <a:gd name="T15" fmla="*/ 149 h 149"/>
                <a:gd name="T16" fmla="*/ 36 w 120"/>
                <a:gd name="T17" fmla="*/ 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49">
                  <a:moveTo>
                    <a:pt x="36" y="32"/>
                  </a:moveTo>
                  <a:lnTo>
                    <a:pt x="0" y="32"/>
                  </a:lnTo>
                  <a:lnTo>
                    <a:pt x="0" y="0"/>
                  </a:lnTo>
                  <a:lnTo>
                    <a:pt x="120" y="0"/>
                  </a:lnTo>
                  <a:lnTo>
                    <a:pt x="120" y="32"/>
                  </a:lnTo>
                  <a:lnTo>
                    <a:pt x="80" y="32"/>
                  </a:lnTo>
                  <a:lnTo>
                    <a:pt x="80" y="149"/>
                  </a:lnTo>
                  <a:lnTo>
                    <a:pt x="36" y="149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7F7AC8E8-A5E8-4CD7-9AA4-FB418DEA6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99" y="3055"/>
              <a:ext cx="136" cy="149"/>
            </a:xfrm>
            <a:custGeom>
              <a:avLst/>
              <a:gdLst>
                <a:gd name="T0" fmla="*/ 0 w 136"/>
                <a:gd name="T1" fmla="*/ 0 h 149"/>
                <a:gd name="T2" fmla="*/ 44 w 136"/>
                <a:gd name="T3" fmla="*/ 0 h 149"/>
                <a:gd name="T4" fmla="*/ 44 w 136"/>
                <a:gd name="T5" fmla="*/ 56 h 149"/>
                <a:gd name="T6" fmla="*/ 92 w 136"/>
                <a:gd name="T7" fmla="*/ 56 h 149"/>
                <a:gd name="T8" fmla="*/ 92 w 136"/>
                <a:gd name="T9" fmla="*/ 0 h 149"/>
                <a:gd name="T10" fmla="*/ 136 w 136"/>
                <a:gd name="T11" fmla="*/ 0 h 149"/>
                <a:gd name="T12" fmla="*/ 136 w 136"/>
                <a:gd name="T13" fmla="*/ 149 h 149"/>
                <a:gd name="T14" fmla="*/ 92 w 136"/>
                <a:gd name="T15" fmla="*/ 149 h 149"/>
                <a:gd name="T16" fmla="*/ 92 w 136"/>
                <a:gd name="T17" fmla="*/ 92 h 149"/>
                <a:gd name="T18" fmla="*/ 44 w 136"/>
                <a:gd name="T19" fmla="*/ 92 h 149"/>
                <a:gd name="T20" fmla="*/ 44 w 136"/>
                <a:gd name="T21" fmla="*/ 149 h 149"/>
                <a:gd name="T22" fmla="*/ 0 w 136"/>
                <a:gd name="T23" fmla="*/ 149 h 149"/>
                <a:gd name="T24" fmla="*/ 0 w 136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49">
                  <a:moveTo>
                    <a:pt x="0" y="0"/>
                  </a:moveTo>
                  <a:lnTo>
                    <a:pt x="44" y="0"/>
                  </a:lnTo>
                  <a:lnTo>
                    <a:pt x="44" y="56"/>
                  </a:lnTo>
                  <a:lnTo>
                    <a:pt x="92" y="56"/>
                  </a:lnTo>
                  <a:lnTo>
                    <a:pt x="92" y="0"/>
                  </a:lnTo>
                  <a:lnTo>
                    <a:pt x="136" y="0"/>
                  </a:lnTo>
                  <a:lnTo>
                    <a:pt x="136" y="149"/>
                  </a:lnTo>
                  <a:lnTo>
                    <a:pt x="92" y="149"/>
                  </a:lnTo>
                  <a:lnTo>
                    <a:pt x="92" y="92"/>
                  </a:lnTo>
                  <a:lnTo>
                    <a:pt x="44" y="92"/>
                  </a:lnTo>
                  <a:lnTo>
                    <a:pt x="4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82533CD6-0694-4461-9FE6-4DE5429D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3" y="3055"/>
              <a:ext cx="104" cy="149"/>
            </a:xfrm>
            <a:custGeom>
              <a:avLst/>
              <a:gdLst>
                <a:gd name="T0" fmla="*/ 0 w 104"/>
                <a:gd name="T1" fmla="*/ 0 h 149"/>
                <a:gd name="T2" fmla="*/ 104 w 104"/>
                <a:gd name="T3" fmla="*/ 0 h 149"/>
                <a:gd name="T4" fmla="*/ 104 w 104"/>
                <a:gd name="T5" fmla="*/ 32 h 149"/>
                <a:gd name="T6" fmla="*/ 44 w 104"/>
                <a:gd name="T7" fmla="*/ 32 h 149"/>
                <a:gd name="T8" fmla="*/ 44 w 104"/>
                <a:gd name="T9" fmla="*/ 60 h 149"/>
                <a:gd name="T10" fmla="*/ 92 w 104"/>
                <a:gd name="T11" fmla="*/ 60 h 149"/>
                <a:gd name="T12" fmla="*/ 92 w 104"/>
                <a:gd name="T13" fmla="*/ 88 h 149"/>
                <a:gd name="T14" fmla="*/ 44 w 104"/>
                <a:gd name="T15" fmla="*/ 88 h 149"/>
                <a:gd name="T16" fmla="*/ 44 w 104"/>
                <a:gd name="T17" fmla="*/ 116 h 149"/>
                <a:gd name="T18" fmla="*/ 104 w 104"/>
                <a:gd name="T19" fmla="*/ 116 h 149"/>
                <a:gd name="T20" fmla="*/ 104 w 104"/>
                <a:gd name="T21" fmla="*/ 149 h 149"/>
                <a:gd name="T22" fmla="*/ 0 w 104"/>
                <a:gd name="T23" fmla="*/ 149 h 149"/>
                <a:gd name="T24" fmla="*/ 0 w 104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49">
                  <a:moveTo>
                    <a:pt x="0" y="0"/>
                  </a:moveTo>
                  <a:lnTo>
                    <a:pt x="104" y="0"/>
                  </a:lnTo>
                  <a:lnTo>
                    <a:pt x="104" y="32"/>
                  </a:lnTo>
                  <a:lnTo>
                    <a:pt x="44" y="32"/>
                  </a:lnTo>
                  <a:lnTo>
                    <a:pt x="44" y="60"/>
                  </a:lnTo>
                  <a:lnTo>
                    <a:pt x="92" y="60"/>
                  </a:lnTo>
                  <a:lnTo>
                    <a:pt x="92" y="88"/>
                  </a:lnTo>
                  <a:lnTo>
                    <a:pt x="44" y="88"/>
                  </a:lnTo>
                  <a:lnTo>
                    <a:pt x="44" y="116"/>
                  </a:lnTo>
                  <a:lnTo>
                    <a:pt x="104" y="116"/>
                  </a:lnTo>
                  <a:lnTo>
                    <a:pt x="10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72B37AB5-4DD6-421D-A522-35AFB8AAA4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75" y="3055"/>
              <a:ext cx="137" cy="149"/>
            </a:xfrm>
            <a:custGeom>
              <a:avLst/>
              <a:gdLst>
                <a:gd name="T0" fmla="*/ 0 w 34"/>
                <a:gd name="T1" fmla="*/ 0 h 37"/>
                <a:gd name="T2" fmla="*/ 14 w 34"/>
                <a:gd name="T3" fmla="*/ 0 h 37"/>
                <a:gd name="T4" fmla="*/ 34 w 34"/>
                <a:gd name="T5" fmla="*/ 18 h 37"/>
                <a:gd name="T6" fmla="*/ 34 w 34"/>
                <a:gd name="T7" fmla="*/ 19 h 37"/>
                <a:gd name="T8" fmla="*/ 14 w 34"/>
                <a:gd name="T9" fmla="*/ 37 h 37"/>
                <a:gd name="T10" fmla="*/ 0 w 34"/>
                <a:gd name="T11" fmla="*/ 37 h 37"/>
                <a:gd name="T12" fmla="*/ 0 w 34"/>
                <a:gd name="T13" fmla="*/ 0 h 37"/>
                <a:gd name="T14" fmla="*/ 14 w 34"/>
                <a:gd name="T15" fmla="*/ 29 h 37"/>
                <a:gd name="T16" fmla="*/ 23 w 34"/>
                <a:gd name="T17" fmla="*/ 19 h 37"/>
                <a:gd name="T18" fmla="*/ 23 w 34"/>
                <a:gd name="T19" fmla="*/ 18 h 37"/>
                <a:gd name="T20" fmla="*/ 14 w 34"/>
                <a:gd name="T21" fmla="*/ 8 h 37"/>
                <a:gd name="T22" fmla="*/ 11 w 34"/>
                <a:gd name="T23" fmla="*/ 8 h 37"/>
                <a:gd name="T24" fmla="*/ 11 w 34"/>
                <a:gd name="T25" fmla="*/ 29 h 37"/>
                <a:gd name="T26" fmla="*/ 14 w 34"/>
                <a:gd name="T27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37">
                  <a:moveTo>
                    <a:pt x="0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27" y="0"/>
                    <a:pt x="34" y="7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30"/>
                    <a:pt x="27" y="37"/>
                    <a:pt x="14" y="37"/>
                  </a:cubicBezTo>
                  <a:cubicBezTo>
                    <a:pt x="0" y="37"/>
                    <a:pt x="0" y="37"/>
                    <a:pt x="0" y="37"/>
                  </a:cubicBezTo>
                  <a:lnTo>
                    <a:pt x="0" y="0"/>
                  </a:lnTo>
                  <a:close/>
                  <a:moveTo>
                    <a:pt x="14" y="29"/>
                  </a:moveTo>
                  <a:cubicBezTo>
                    <a:pt x="20" y="29"/>
                    <a:pt x="23" y="26"/>
                    <a:pt x="23" y="1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1"/>
                    <a:pt x="20" y="8"/>
                    <a:pt x="14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29"/>
                    <a:pt x="11" y="29"/>
                    <a:pt x="11" y="29"/>
                  </a:cubicBezTo>
                  <a:lnTo>
                    <a:pt x="14" y="2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987CDCDA-714D-4EA8-9513-C8F5C70F44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22" y="3051"/>
              <a:ext cx="156" cy="157"/>
            </a:xfrm>
            <a:custGeom>
              <a:avLst/>
              <a:gdLst>
                <a:gd name="T0" fmla="*/ 0 w 39"/>
                <a:gd name="T1" fmla="*/ 20 h 39"/>
                <a:gd name="T2" fmla="*/ 0 w 39"/>
                <a:gd name="T3" fmla="*/ 19 h 39"/>
                <a:gd name="T4" fmla="*/ 20 w 39"/>
                <a:gd name="T5" fmla="*/ 0 h 39"/>
                <a:gd name="T6" fmla="*/ 39 w 39"/>
                <a:gd name="T7" fmla="*/ 19 h 39"/>
                <a:gd name="T8" fmla="*/ 39 w 39"/>
                <a:gd name="T9" fmla="*/ 20 h 39"/>
                <a:gd name="T10" fmla="*/ 19 w 39"/>
                <a:gd name="T11" fmla="*/ 39 h 39"/>
                <a:gd name="T12" fmla="*/ 0 w 39"/>
                <a:gd name="T13" fmla="*/ 20 h 39"/>
                <a:gd name="T14" fmla="*/ 28 w 39"/>
                <a:gd name="T15" fmla="*/ 20 h 39"/>
                <a:gd name="T16" fmla="*/ 28 w 39"/>
                <a:gd name="T17" fmla="*/ 19 h 39"/>
                <a:gd name="T18" fmla="*/ 20 w 39"/>
                <a:gd name="T19" fmla="*/ 9 h 39"/>
                <a:gd name="T20" fmla="*/ 11 w 39"/>
                <a:gd name="T21" fmla="*/ 19 h 39"/>
                <a:gd name="T22" fmla="*/ 11 w 39"/>
                <a:gd name="T23" fmla="*/ 20 h 39"/>
                <a:gd name="T24" fmla="*/ 20 w 39"/>
                <a:gd name="T25" fmla="*/ 31 h 39"/>
                <a:gd name="T26" fmla="*/ 28 w 39"/>
                <a:gd name="T27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39">
                  <a:moveTo>
                    <a:pt x="0" y="2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31"/>
                    <a:pt x="32" y="39"/>
                    <a:pt x="19" y="39"/>
                  </a:cubicBezTo>
                  <a:cubicBezTo>
                    <a:pt x="7" y="39"/>
                    <a:pt x="0" y="31"/>
                    <a:pt x="0" y="20"/>
                  </a:cubicBezTo>
                  <a:close/>
                  <a:moveTo>
                    <a:pt x="28" y="20"/>
                  </a:moveTo>
                  <a:cubicBezTo>
                    <a:pt x="28" y="19"/>
                    <a:pt x="28" y="19"/>
                    <a:pt x="28" y="19"/>
                  </a:cubicBezTo>
                  <a:cubicBezTo>
                    <a:pt x="28" y="13"/>
                    <a:pt x="25" y="9"/>
                    <a:pt x="20" y="9"/>
                  </a:cubicBezTo>
                  <a:cubicBezTo>
                    <a:pt x="14" y="9"/>
                    <a:pt x="11" y="13"/>
                    <a:pt x="11" y="19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7"/>
                    <a:pt x="15" y="31"/>
                    <a:pt x="20" y="31"/>
                  </a:cubicBezTo>
                  <a:cubicBezTo>
                    <a:pt x="25" y="31"/>
                    <a:pt x="28" y="26"/>
                    <a:pt x="28" y="2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4B1FBEA8-65E3-4B8A-9BF2-8A1DC8863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50" y="3051"/>
              <a:ext cx="148" cy="157"/>
            </a:xfrm>
            <a:custGeom>
              <a:avLst/>
              <a:gdLst>
                <a:gd name="T0" fmla="*/ 0 w 37"/>
                <a:gd name="T1" fmla="*/ 20 h 39"/>
                <a:gd name="T2" fmla="*/ 0 w 37"/>
                <a:gd name="T3" fmla="*/ 19 h 39"/>
                <a:gd name="T4" fmla="*/ 19 w 37"/>
                <a:gd name="T5" fmla="*/ 0 h 39"/>
                <a:gd name="T6" fmla="*/ 37 w 37"/>
                <a:gd name="T7" fmla="*/ 15 h 39"/>
                <a:gd name="T8" fmla="*/ 26 w 37"/>
                <a:gd name="T9" fmla="*/ 15 h 39"/>
                <a:gd name="T10" fmla="*/ 19 w 37"/>
                <a:gd name="T11" fmla="*/ 9 h 39"/>
                <a:gd name="T12" fmla="*/ 12 w 37"/>
                <a:gd name="T13" fmla="*/ 19 h 39"/>
                <a:gd name="T14" fmla="*/ 12 w 37"/>
                <a:gd name="T15" fmla="*/ 20 h 39"/>
                <a:gd name="T16" fmla="*/ 20 w 37"/>
                <a:gd name="T17" fmla="*/ 30 h 39"/>
                <a:gd name="T18" fmla="*/ 27 w 37"/>
                <a:gd name="T19" fmla="*/ 24 h 39"/>
                <a:gd name="T20" fmla="*/ 37 w 37"/>
                <a:gd name="T21" fmla="*/ 24 h 39"/>
                <a:gd name="T22" fmla="*/ 20 w 37"/>
                <a:gd name="T23" fmla="*/ 39 h 39"/>
                <a:gd name="T24" fmla="*/ 0 w 37"/>
                <a:gd name="T25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9">
                  <a:moveTo>
                    <a:pt x="0" y="2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9" y="0"/>
                    <a:pt x="36" y="5"/>
                    <a:pt x="37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5" y="11"/>
                    <a:pt x="23" y="9"/>
                    <a:pt x="19" y="9"/>
                  </a:cubicBezTo>
                  <a:cubicBezTo>
                    <a:pt x="15" y="9"/>
                    <a:pt x="12" y="13"/>
                    <a:pt x="12" y="19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7"/>
                    <a:pt x="14" y="30"/>
                    <a:pt x="20" y="30"/>
                  </a:cubicBezTo>
                  <a:cubicBezTo>
                    <a:pt x="23" y="30"/>
                    <a:pt x="26" y="28"/>
                    <a:pt x="27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6" y="34"/>
                    <a:pt x="29" y="39"/>
                    <a:pt x="20" y="39"/>
                  </a:cubicBezTo>
                  <a:cubicBezTo>
                    <a:pt x="7" y="39"/>
                    <a:pt x="0" y="31"/>
                    <a:pt x="0" y="2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8BDFE78B-B291-4B7C-ADE1-1C329B057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86" y="3055"/>
              <a:ext cx="136" cy="149"/>
            </a:xfrm>
            <a:custGeom>
              <a:avLst/>
              <a:gdLst>
                <a:gd name="T0" fmla="*/ 0 w 136"/>
                <a:gd name="T1" fmla="*/ 0 h 149"/>
                <a:gd name="T2" fmla="*/ 44 w 136"/>
                <a:gd name="T3" fmla="*/ 0 h 149"/>
                <a:gd name="T4" fmla="*/ 44 w 136"/>
                <a:gd name="T5" fmla="*/ 60 h 149"/>
                <a:gd name="T6" fmla="*/ 88 w 136"/>
                <a:gd name="T7" fmla="*/ 0 h 149"/>
                <a:gd name="T8" fmla="*/ 136 w 136"/>
                <a:gd name="T9" fmla="*/ 0 h 149"/>
                <a:gd name="T10" fmla="*/ 80 w 136"/>
                <a:gd name="T11" fmla="*/ 68 h 149"/>
                <a:gd name="T12" fmla="*/ 136 w 136"/>
                <a:gd name="T13" fmla="*/ 149 h 149"/>
                <a:gd name="T14" fmla="*/ 88 w 136"/>
                <a:gd name="T15" fmla="*/ 149 h 149"/>
                <a:gd name="T16" fmla="*/ 44 w 136"/>
                <a:gd name="T17" fmla="*/ 88 h 149"/>
                <a:gd name="T18" fmla="*/ 44 w 136"/>
                <a:gd name="T19" fmla="*/ 149 h 149"/>
                <a:gd name="T20" fmla="*/ 0 w 136"/>
                <a:gd name="T21" fmla="*/ 149 h 149"/>
                <a:gd name="T22" fmla="*/ 0 w 136"/>
                <a:gd name="T2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149">
                  <a:moveTo>
                    <a:pt x="0" y="0"/>
                  </a:moveTo>
                  <a:lnTo>
                    <a:pt x="44" y="0"/>
                  </a:lnTo>
                  <a:lnTo>
                    <a:pt x="44" y="60"/>
                  </a:lnTo>
                  <a:lnTo>
                    <a:pt x="88" y="0"/>
                  </a:lnTo>
                  <a:lnTo>
                    <a:pt x="136" y="0"/>
                  </a:lnTo>
                  <a:lnTo>
                    <a:pt x="80" y="68"/>
                  </a:lnTo>
                  <a:lnTo>
                    <a:pt x="136" y="149"/>
                  </a:lnTo>
                  <a:lnTo>
                    <a:pt x="88" y="149"/>
                  </a:lnTo>
                  <a:lnTo>
                    <a:pt x="44" y="88"/>
                  </a:lnTo>
                  <a:lnTo>
                    <a:pt x="4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296904CC-A9B0-4202-82E5-6A77E8471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27" y="2446"/>
              <a:ext cx="208" cy="222"/>
            </a:xfrm>
            <a:custGeom>
              <a:avLst/>
              <a:gdLst>
                <a:gd name="T0" fmla="*/ 0 w 208"/>
                <a:gd name="T1" fmla="*/ 157 h 222"/>
                <a:gd name="T2" fmla="*/ 120 w 208"/>
                <a:gd name="T3" fmla="*/ 113 h 222"/>
                <a:gd name="T4" fmla="*/ 0 w 208"/>
                <a:gd name="T5" fmla="*/ 64 h 222"/>
                <a:gd name="T6" fmla="*/ 0 w 208"/>
                <a:gd name="T7" fmla="*/ 0 h 222"/>
                <a:gd name="T8" fmla="*/ 208 w 208"/>
                <a:gd name="T9" fmla="*/ 89 h 222"/>
                <a:gd name="T10" fmla="*/ 208 w 208"/>
                <a:gd name="T11" fmla="*/ 141 h 222"/>
                <a:gd name="T12" fmla="*/ 0 w 208"/>
                <a:gd name="T13" fmla="*/ 222 h 222"/>
                <a:gd name="T14" fmla="*/ 0 w 208"/>
                <a:gd name="T15" fmla="*/ 15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222">
                  <a:moveTo>
                    <a:pt x="0" y="157"/>
                  </a:moveTo>
                  <a:lnTo>
                    <a:pt x="120" y="113"/>
                  </a:lnTo>
                  <a:lnTo>
                    <a:pt x="0" y="64"/>
                  </a:lnTo>
                  <a:lnTo>
                    <a:pt x="0" y="0"/>
                  </a:lnTo>
                  <a:lnTo>
                    <a:pt x="208" y="89"/>
                  </a:lnTo>
                  <a:lnTo>
                    <a:pt x="208" y="141"/>
                  </a:lnTo>
                  <a:lnTo>
                    <a:pt x="0" y="222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00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8547D7A7-266C-4884-9FE8-4CEB0A9F69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60" y="2684"/>
              <a:ext cx="2110" cy="334"/>
            </a:xfrm>
            <a:custGeom>
              <a:avLst/>
              <a:gdLst>
                <a:gd name="T0" fmla="*/ 0 w 527"/>
                <a:gd name="T1" fmla="*/ 58 h 83"/>
                <a:gd name="T2" fmla="*/ 37 w 527"/>
                <a:gd name="T3" fmla="*/ 36 h 83"/>
                <a:gd name="T4" fmla="*/ 2 w 527"/>
                <a:gd name="T5" fmla="*/ 34 h 83"/>
                <a:gd name="T6" fmla="*/ 53 w 527"/>
                <a:gd name="T7" fmla="*/ 76 h 83"/>
                <a:gd name="T8" fmla="*/ 20 w 527"/>
                <a:gd name="T9" fmla="*/ 77 h 83"/>
                <a:gd name="T10" fmla="*/ 30 w 527"/>
                <a:gd name="T11" fmla="*/ 50 h 83"/>
                <a:gd name="T12" fmla="*/ 25 w 527"/>
                <a:gd name="T13" fmla="*/ 65 h 83"/>
                <a:gd name="T14" fmla="*/ 63 w 527"/>
                <a:gd name="T15" fmla="*/ 46 h 83"/>
                <a:gd name="T16" fmla="*/ 119 w 527"/>
                <a:gd name="T17" fmla="*/ 38 h 83"/>
                <a:gd name="T18" fmla="*/ 80 w 527"/>
                <a:gd name="T19" fmla="*/ 45 h 83"/>
                <a:gd name="T20" fmla="*/ 103 w 527"/>
                <a:gd name="T21" fmla="*/ 54 h 83"/>
                <a:gd name="T22" fmla="*/ 155 w 527"/>
                <a:gd name="T23" fmla="*/ 78 h 83"/>
                <a:gd name="T24" fmla="*/ 156 w 527"/>
                <a:gd name="T25" fmla="*/ 15 h 83"/>
                <a:gd name="T26" fmla="*/ 156 w 527"/>
                <a:gd name="T27" fmla="*/ 28 h 83"/>
                <a:gd name="T28" fmla="*/ 156 w 527"/>
                <a:gd name="T29" fmla="*/ 66 h 83"/>
                <a:gd name="T30" fmla="*/ 155 w 527"/>
                <a:gd name="T31" fmla="*/ 78 h 83"/>
                <a:gd name="T32" fmla="*/ 189 w 527"/>
                <a:gd name="T33" fmla="*/ 47 h 83"/>
                <a:gd name="T34" fmla="*/ 246 w 527"/>
                <a:gd name="T35" fmla="*/ 52 h 83"/>
                <a:gd name="T36" fmla="*/ 230 w 527"/>
                <a:gd name="T37" fmla="*/ 59 h 83"/>
                <a:gd name="T38" fmla="*/ 207 w 527"/>
                <a:gd name="T39" fmla="*/ 40 h 83"/>
                <a:gd name="T40" fmla="*/ 207 w 527"/>
                <a:gd name="T41" fmla="*/ 40 h 83"/>
                <a:gd name="T42" fmla="*/ 274 w 527"/>
                <a:gd name="T43" fmla="*/ 27 h 83"/>
                <a:gd name="T44" fmla="*/ 310 w 527"/>
                <a:gd name="T45" fmla="*/ 79 h 83"/>
                <a:gd name="T46" fmla="*/ 284 w 527"/>
                <a:gd name="T47" fmla="*/ 30 h 83"/>
                <a:gd name="T48" fmla="*/ 256 w 527"/>
                <a:gd name="T49" fmla="*/ 78 h 83"/>
                <a:gd name="T50" fmla="*/ 342 w 527"/>
                <a:gd name="T51" fmla="*/ 19 h 83"/>
                <a:gd name="T52" fmla="*/ 342 w 527"/>
                <a:gd name="T53" fmla="*/ 31 h 83"/>
                <a:gd name="T54" fmla="*/ 354 w 527"/>
                <a:gd name="T55" fmla="*/ 66 h 83"/>
                <a:gd name="T56" fmla="*/ 325 w 527"/>
                <a:gd name="T57" fmla="*/ 62 h 83"/>
                <a:gd name="T58" fmla="*/ 318 w 527"/>
                <a:gd name="T59" fmla="*/ 18 h 83"/>
                <a:gd name="T60" fmla="*/ 342 w 527"/>
                <a:gd name="T61" fmla="*/ 0 h 83"/>
                <a:gd name="T62" fmla="*/ 400 w 527"/>
                <a:gd name="T63" fmla="*/ 71 h 83"/>
                <a:gd name="T64" fmla="*/ 364 w 527"/>
                <a:gd name="T65" fmla="*/ 19 h 83"/>
                <a:gd name="T66" fmla="*/ 389 w 527"/>
                <a:gd name="T67" fmla="*/ 68 h 83"/>
                <a:gd name="T68" fmla="*/ 418 w 527"/>
                <a:gd name="T69" fmla="*/ 19 h 83"/>
                <a:gd name="T70" fmla="*/ 447 w 527"/>
                <a:gd name="T71" fmla="*/ 20 h 83"/>
                <a:gd name="T72" fmla="*/ 465 w 527"/>
                <a:gd name="T73" fmla="*/ 36 h 83"/>
                <a:gd name="T74" fmla="*/ 429 w 527"/>
                <a:gd name="T75" fmla="*/ 80 h 83"/>
                <a:gd name="T76" fmla="*/ 470 w 527"/>
                <a:gd name="T77" fmla="*/ 51 h 83"/>
                <a:gd name="T78" fmla="*/ 527 w 527"/>
                <a:gd name="T79" fmla="*/ 48 h 83"/>
                <a:gd name="T80" fmla="*/ 500 w 527"/>
                <a:gd name="T81" fmla="*/ 70 h 83"/>
                <a:gd name="T82" fmla="*/ 499 w 527"/>
                <a:gd name="T83" fmla="*/ 82 h 83"/>
                <a:gd name="T84" fmla="*/ 499 w 527"/>
                <a:gd name="T85" fmla="*/ 3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7" h="83">
                  <a:moveTo>
                    <a:pt x="20" y="77"/>
                  </a:moveTo>
                  <a:cubicBezTo>
                    <a:pt x="9" y="77"/>
                    <a:pt x="0" y="71"/>
                    <a:pt x="0" y="59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3"/>
                    <a:pt x="13" y="38"/>
                    <a:pt x="29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0"/>
                    <a:pt x="34" y="26"/>
                    <a:pt x="28" y="26"/>
                  </a:cubicBezTo>
                  <a:cubicBezTo>
                    <a:pt x="22" y="26"/>
                    <a:pt x="19" y="29"/>
                    <a:pt x="19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" y="20"/>
                    <a:pt x="14" y="14"/>
                    <a:pt x="29" y="14"/>
                  </a:cubicBezTo>
                  <a:cubicBezTo>
                    <a:pt x="43" y="14"/>
                    <a:pt x="54" y="20"/>
                    <a:pt x="54" y="35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4" y="73"/>
                    <a:pt x="28" y="77"/>
                    <a:pt x="20" y="77"/>
                  </a:cubicBezTo>
                  <a:close/>
                  <a:moveTo>
                    <a:pt x="36" y="56"/>
                  </a:moveTo>
                  <a:cubicBezTo>
                    <a:pt x="37" y="50"/>
                    <a:pt x="37" y="50"/>
                    <a:pt x="37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1" y="50"/>
                    <a:pt x="17" y="52"/>
                    <a:pt x="17" y="57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62"/>
                    <a:pt x="19" y="65"/>
                    <a:pt x="25" y="65"/>
                  </a:cubicBezTo>
                  <a:cubicBezTo>
                    <a:pt x="31" y="65"/>
                    <a:pt x="36" y="62"/>
                    <a:pt x="36" y="56"/>
                  </a:cubicBezTo>
                  <a:close/>
                  <a:moveTo>
                    <a:pt x="92" y="78"/>
                  </a:moveTo>
                  <a:cubicBezTo>
                    <a:pt x="75" y="78"/>
                    <a:pt x="63" y="67"/>
                    <a:pt x="63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25"/>
                    <a:pt x="76" y="14"/>
                    <a:pt x="92" y="14"/>
                  </a:cubicBezTo>
                  <a:cubicBezTo>
                    <a:pt x="106" y="15"/>
                    <a:pt x="118" y="22"/>
                    <a:pt x="119" y="38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2" y="32"/>
                    <a:pt x="99" y="28"/>
                    <a:pt x="93" y="28"/>
                  </a:cubicBezTo>
                  <a:cubicBezTo>
                    <a:pt x="85" y="28"/>
                    <a:pt x="80" y="33"/>
                    <a:pt x="80" y="45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0" y="59"/>
                    <a:pt x="84" y="65"/>
                    <a:pt x="92" y="65"/>
                  </a:cubicBezTo>
                  <a:cubicBezTo>
                    <a:pt x="98" y="65"/>
                    <a:pt x="102" y="61"/>
                    <a:pt x="103" y="54"/>
                  </a:cubicBezTo>
                  <a:cubicBezTo>
                    <a:pt x="119" y="54"/>
                    <a:pt x="119" y="54"/>
                    <a:pt x="119" y="54"/>
                  </a:cubicBezTo>
                  <a:cubicBezTo>
                    <a:pt x="118" y="68"/>
                    <a:pt x="108" y="78"/>
                    <a:pt x="92" y="78"/>
                  </a:cubicBezTo>
                  <a:close/>
                  <a:moveTo>
                    <a:pt x="155" y="78"/>
                  </a:moveTo>
                  <a:cubicBezTo>
                    <a:pt x="138" y="78"/>
                    <a:pt x="126" y="68"/>
                    <a:pt x="126" y="47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6" y="26"/>
                    <a:pt x="139" y="15"/>
                    <a:pt x="156" y="15"/>
                  </a:cubicBezTo>
                  <a:cubicBezTo>
                    <a:pt x="169" y="15"/>
                    <a:pt x="181" y="22"/>
                    <a:pt x="182" y="38"/>
                  </a:cubicBezTo>
                  <a:cubicBezTo>
                    <a:pt x="166" y="38"/>
                    <a:pt x="166" y="38"/>
                    <a:pt x="166" y="38"/>
                  </a:cubicBezTo>
                  <a:cubicBezTo>
                    <a:pt x="165" y="32"/>
                    <a:pt x="162" y="28"/>
                    <a:pt x="156" y="28"/>
                  </a:cubicBezTo>
                  <a:cubicBezTo>
                    <a:pt x="149" y="28"/>
                    <a:pt x="144" y="34"/>
                    <a:pt x="143" y="46"/>
                  </a:cubicBezTo>
                  <a:cubicBezTo>
                    <a:pt x="143" y="48"/>
                    <a:pt x="143" y="48"/>
                    <a:pt x="143" y="48"/>
                  </a:cubicBezTo>
                  <a:cubicBezTo>
                    <a:pt x="143" y="60"/>
                    <a:pt x="148" y="66"/>
                    <a:pt x="156" y="66"/>
                  </a:cubicBezTo>
                  <a:cubicBezTo>
                    <a:pt x="161" y="66"/>
                    <a:pt x="166" y="62"/>
                    <a:pt x="167" y="55"/>
                  </a:cubicBezTo>
                  <a:cubicBezTo>
                    <a:pt x="182" y="55"/>
                    <a:pt x="182" y="55"/>
                    <a:pt x="182" y="55"/>
                  </a:cubicBezTo>
                  <a:cubicBezTo>
                    <a:pt x="181" y="69"/>
                    <a:pt x="171" y="79"/>
                    <a:pt x="155" y="78"/>
                  </a:cubicBezTo>
                  <a:close/>
                  <a:moveTo>
                    <a:pt x="218" y="79"/>
                  </a:moveTo>
                  <a:cubicBezTo>
                    <a:pt x="201" y="79"/>
                    <a:pt x="189" y="68"/>
                    <a:pt x="189" y="48"/>
                  </a:cubicBezTo>
                  <a:cubicBezTo>
                    <a:pt x="189" y="47"/>
                    <a:pt x="189" y="47"/>
                    <a:pt x="189" y="47"/>
                  </a:cubicBezTo>
                  <a:cubicBezTo>
                    <a:pt x="190" y="27"/>
                    <a:pt x="202" y="16"/>
                    <a:pt x="219" y="16"/>
                  </a:cubicBezTo>
                  <a:cubicBezTo>
                    <a:pt x="234" y="16"/>
                    <a:pt x="246" y="25"/>
                    <a:pt x="246" y="45"/>
                  </a:cubicBezTo>
                  <a:cubicBezTo>
                    <a:pt x="246" y="52"/>
                    <a:pt x="246" y="52"/>
                    <a:pt x="246" y="52"/>
                  </a:cubicBezTo>
                  <a:cubicBezTo>
                    <a:pt x="206" y="52"/>
                    <a:pt x="206" y="52"/>
                    <a:pt x="206" y="52"/>
                  </a:cubicBezTo>
                  <a:cubicBezTo>
                    <a:pt x="207" y="63"/>
                    <a:pt x="212" y="67"/>
                    <a:pt x="219" y="67"/>
                  </a:cubicBezTo>
                  <a:cubicBezTo>
                    <a:pt x="225" y="67"/>
                    <a:pt x="229" y="64"/>
                    <a:pt x="230" y="59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4" y="71"/>
                    <a:pt x="234" y="79"/>
                    <a:pt x="218" y="79"/>
                  </a:cubicBezTo>
                  <a:close/>
                  <a:moveTo>
                    <a:pt x="207" y="40"/>
                  </a:moveTo>
                  <a:cubicBezTo>
                    <a:pt x="230" y="41"/>
                    <a:pt x="230" y="41"/>
                    <a:pt x="230" y="41"/>
                  </a:cubicBezTo>
                  <a:cubicBezTo>
                    <a:pt x="229" y="32"/>
                    <a:pt x="225" y="28"/>
                    <a:pt x="219" y="28"/>
                  </a:cubicBezTo>
                  <a:cubicBezTo>
                    <a:pt x="213" y="28"/>
                    <a:pt x="208" y="31"/>
                    <a:pt x="207" y="40"/>
                  </a:cubicBezTo>
                  <a:close/>
                  <a:moveTo>
                    <a:pt x="257" y="18"/>
                  </a:moveTo>
                  <a:cubicBezTo>
                    <a:pt x="274" y="18"/>
                    <a:pt x="274" y="18"/>
                    <a:pt x="274" y="18"/>
                  </a:cubicBezTo>
                  <a:cubicBezTo>
                    <a:pt x="274" y="27"/>
                    <a:pt x="274" y="27"/>
                    <a:pt x="274" y="27"/>
                  </a:cubicBezTo>
                  <a:cubicBezTo>
                    <a:pt x="277" y="21"/>
                    <a:pt x="283" y="17"/>
                    <a:pt x="292" y="17"/>
                  </a:cubicBezTo>
                  <a:cubicBezTo>
                    <a:pt x="303" y="17"/>
                    <a:pt x="310" y="24"/>
                    <a:pt x="310" y="38"/>
                  </a:cubicBezTo>
                  <a:cubicBezTo>
                    <a:pt x="310" y="79"/>
                    <a:pt x="310" y="79"/>
                    <a:pt x="310" y="79"/>
                  </a:cubicBezTo>
                  <a:cubicBezTo>
                    <a:pt x="293" y="79"/>
                    <a:pt x="293" y="79"/>
                    <a:pt x="293" y="79"/>
                  </a:cubicBezTo>
                  <a:cubicBezTo>
                    <a:pt x="293" y="41"/>
                    <a:pt x="293" y="41"/>
                    <a:pt x="293" y="41"/>
                  </a:cubicBezTo>
                  <a:cubicBezTo>
                    <a:pt x="293" y="34"/>
                    <a:pt x="290" y="30"/>
                    <a:pt x="284" y="30"/>
                  </a:cubicBezTo>
                  <a:cubicBezTo>
                    <a:pt x="278" y="30"/>
                    <a:pt x="274" y="34"/>
                    <a:pt x="273" y="42"/>
                  </a:cubicBezTo>
                  <a:cubicBezTo>
                    <a:pt x="273" y="79"/>
                    <a:pt x="273" y="79"/>
                    <a:pt x="273" y="79"/>
                  </a:cubicBezTo>
                  <a:cubicBezTo>
                    <a:pt x="256" y="78"/>
                    <a:pt x="256" y="78"/>
                    <a:pt x="256" y="78"/>
                  </a:cubicBezTo>
                  <a:lnTo>
                    <a:pt x="257" y="18"/>
                  </a:lnTo>
                  <a:close/>
                  <a:moveTo>
                    <a:pt x="342" y="0"/>
                  </a:moveTo>
                  <a:cubicBezTo>
                    <a:pt x="342" y="19"/>
                    <a:pt x="342" y="19"/>
                    <a:pt x="342" y="19"/>
                  </a:cubicBezTo>
                  <a:cubicBezTo>
                    <a:pt x="354" y="19"/>
                    <a:pt x="354" y="19"/>
                    <a:pt x="354" y="19"/>
                  </a:cubicBezTo>
                  <a:cubicBezTo>
                    <a:pt x="354" y="31"/>
                    <a:pt x="354" y="31"/>
                    <a:pt x="354" y="31"/>
                  </a:cubicBezTo>
                  <a:cubicBezTo>
                    <a:pt x="342" y="31"/>
                    <a:pt x="342" y="31"/>
                    <a:pt x="342" y="31"/>
                  </a:cubicBezTo>
                  <a:cubicBezTo>
                    <a:pt x="342" y="60"/>
                    <a:pt x="342" y="60"/>
                    <a:pt x="342" y="60"/>
                  </a:cubicBezTo>
                  <a:cubicBezTo>
                    <a:pt x="342" y="65"/>
                    <a:pt x="344" y="67"/>
                    <a:pt x="348" y="67"/>
                  </a:cubicBezTo>
                  <a:cubicBezTo>
                    <a:pt x="350" y="67"/>
                    <a:pt x="352" y="66"/>
                    <a:pt x="354" y="66"/>
                  </a:cubicBezTo>
                  <a:cubicBezTo>
                    <a:pt x="353" y="79"/>
                    <a:pt x="353" y="79"/>
                    <a:pt x="353" y="79"/>
                  </a:cubicBezTo>
                  <a:cubicBezTo>
                    <a:pt x="351" y="80"/>
                    <a:pt x="348" y="80"/>
                    <a:pt x="344" y="80"/>
                  </a:cubicBezTo>
                  <a:cubicBezTo>
                    <a:pt x="331" y="80"/>
                    <a:pt x="324" y="74"/>
                    <a:pt x="325" y="62"/>
                  </a:cubicBezTo>
                  <a:cubicBezTo>
                    <a:pt x="325" y="31"/>
                    <a:pt x="325" y="31"/>
                    <a:pt x="325" y="31"/>
                  </a:cubicBezTo>
                  <a:cubicBezTo>
                    <a:pt x="318" y="31"/>
                    <a:pt x="318" y="31"/>
                    <a:pt x="318" y="31"/>
                  </a:cubicBezTo>
                  <a:cubicBezTo>
                    <a:pt x="318" y="18"/>
                    <a:pt x="318" y="18"/>
                    <a:pt x="318" y="18"/>
                  </a:cubicBezTo>
                  <a:cubicBezTo>
                    <a:pt x="325" y="18"/>
                    <a:pt x="325" y="18"/>
                    <a:pt x="325" y="18"/>
                  </a:cubicBezTo>
                  <a:cubicBezTo>
                    <a:pt x="325" y="7"/>
                    <a:pt x="325" y="7"/>
                    <a:pt x="325" y="7"/>
                  </a:cubicBezTo>
                  <a:lnTo>
                    <a:pt x="342" y="0"/>
                  </a:lnTo>
                  <a:close/>
                  <a:moveTo>
                    <a:pt x="417" y="80"/>
                  </a:moveTo>
                  <a:cubicBezTo>
                    <a:pt x="400" y="80"/>
                    <a:pt x="400" y="80"/>
                    <a:pt x="400" y="80"/>
                  </a:cubicBezTo>
                  <a:cubicBezTo>
                    <a:pt x="400" y="71"/>
                    <a:pt x="400" y="71"/>
                    <a:pt x="400" y="71"/>
                  </a:cubicBezTo>
                  <a:cubicBezTo>
                    <a:pt x="397" y="77"/>
                    <a:pt x="391" y="81"/>
                    <a:pt x="382" y="81"/>
                  </a:cubicBezTo>
                  <a:cubicBezTo>
                    <a:pt x="371" y="81"/>
                    <a:pt x="363" y="74"/>
                    <a:pt x="364" y="60"/>
                  </a:cubicBezTo>
                  <a:cubicBezTo>
                    <a:pt x="364" y="19"/>
                    <a:pt x="364" y="19"/>
                    <a:pt x="364" y="19"/>
                  </a:cubicBezTo>
                  <a:cubicBezTo>
                    <a:pt x="381" y="19"/>
                    <a:pt x="381" y="19"/>
                    <a:pt x="381" y="19"/>
                  </a:cubicBezTo>
                  <a:cubicBezTo>
                    <a:pt x="381" y="58"/>
                    <a:pt x="381" y="58"/>
                    <a:pt x="381" y="58"/>
                  </a:cubicBezTo>
                  <a:cubicBezTo>
                    <a:pt x="381" y="65"/>
                    <a:pt x="383" y="68"/>
                    <a:pt x="389" y="68"/>
                  </a:cubicBezTo>
                  <a:cubicBezTo>
                    <a:pt x="395" y="68"/>
                    <a:pt x="400" y="64"/>
                    <a:pt x="400" y="57"/>
                  </a:cubicBezTo>
                  <a:cubicBezTo>
                    <a:pt x="401" y="19"/>
                    <a:pt x="401" y="19"/>
                    <a:pt x="401" y="19"/>
                  </a:cubicBezTo>
                  <a:cubicBezTo>
                    <a:pt x="418" y="19"/>
                    <a:pt x="418" y="19"/>
                    <a:pt x="418" y="19"/>
                  </a:cubicBezTo>
                  <a:lnTo>
                    <a:pt x="417" y="80"/>
                  </a:lnTo>
                  <a:close/>
                  <a:moveTo>
                    <a:pt x="430" y="20"/>
                  </a:moveTo>
                  <a:cubicBezTo>
                    <a:pt x="447" y="20"/>
                    <a:pt x="447" y="20"/>
                    <a:pt x="447" y="20"/>
                  </a:cubicBezTo>
                  <a:cubicBezTo>
                    <a:pt x="447" y="31"/>
                    <a:pt x="447" y="31"/>
                    <a:pt x="447" y="31"/>
                  </a:cubicBezTo>
                  <a:cubicBezTo>
                    <a:pt x="450" y="23"/>
                    <a:pt x="456" y="19"/>
                    <a:pt x="465" y="19"/>
                  </a:cubicBezTo>
                  <a:cubicBezTo>
                    <a:pt x="465" y="36"/>
                    <a:pt x="465" y="36"/>
                    <a:pt x="465" y="36"/>
                  </a:cubicBezTo>
                  <a:cubicBezTo>
                    <a:pt x="453" y="36"/>
                    <a:pt x="447" y="39"/>
                    <a:pt x="447" y="49"/>
                  </a:cubicBezTo>
                  <a:cubicBezTo>
                    <a:pt x="446" y="81"/>
                    <a:pt x="446" y="81"/>
                    <a:pt x="446" y="81"/>
                  </a:cubicBezTo>
                  <a:cubicBezTo>
                    <a:pt x="429" y="80"/>
                    <a:pt x="429" y="80"/>
                    <a:pt x="429" y="80"/>
                  </a:cubicBezTo>
                  <a:lnTo>
                    <a:pt x="430" y="20"/>
                  </a:lnTo>
                  <a:close/>
                  <a:moveTo>
                    <a:pt x="499" y="82"/>
                  </a:moveTo>
                  <a:cubicBezTo>
                    <a:pt x="482" y="82"/>
                    <a:pt x="470" y="72"/>
                    <a:pt x="470" y="51"/>
                  </a:cubicBezTo>
                  <a:cubicBezTo>
                    <a:pt x="470" y="50"/>
                    <a:pt x="470" y="50"/>
                    <a:pt x="470" y="50"/>
                  </a:cubicBezTo>
                  <a:cubicBezTo>
                    <a:pt x="470" y="30"/>
                    <a:pt x="483" y="19"/>
                    <a:pt x="499" y="19"/>
                  </a:cubicBezTo>
                  <a:cubicBezTo>
                    <a:pt x="514" y="19"/>
                    <a:pt x="527" y="28"/>
                    <a:pt x="527" y="48"/>
                  </a:cubicBezTo>
                  <a:cubicBezTo>
                    <a:pt x="527" y="55"/>
                    <a:pt x="527" y="55"/>
                    <a:pt x="527" y="55"/>
                  </a:cubicBezTo>
                  <a:cubicBezTo>
                    <a:pt x="487" y="55"/>
                    <a:pt x="487" y="55"/>
                    <a:pt x="487" y="55"/>
                  </a:cubicBezTo>
                  <a:cubicBezTo>
                    <a:pt x="488" y="66"/>
                    <a:pt x="492" y="70"/>
                    <a:pt x="500" y="70"/>
                  </a:cubicBezTo>
                  <a:cubicBezTo>
                    <a:pt x="506" y="70"/>
                    <a:pt x="510" y="67"/>
                    <a:pt x="511" y="62"/>
                  </a:cubicBezTo>
                  <a:cubicBezTo>
                    <a:pt x="527" y="62"/>
                    <a:pt x="527" y="62"/>
                    <a:pt x="527" y="62"/>
                  </a:cubicBezTo>
                  <a:cubicBezTo>
                    <a:pt x="525" y="74"/>
                    <a:pt x="515" y="83"/>
                    <a:pt x="499" y="82"/>
                  </a:cubicBezTo>
                  <a:close/>
                  <a:moveTo>
                    <a:pt x="488" y="44"/>
                  </a:moveTo>
                  <a:cubicBezTo>
                    <a:pt x="510" y="44"/>
                    <a:pt x="510" y="44"/>
                    <a:pt x="510" y="44"/>
                  </a:cubicBezTo>
                  <a:cubicBezTo>
                    <a:pt x="510" y="35"/>
                    <a:pt x="506" y="31"/>
                    <a:pt x="499" y="31"/>
                  </a:cubicBezTo>
                  <a:cubicBezTo>
                    <a:pt x="494" y="31"/>
                    <a:pt x="489" y="34"/>
                    <a:pt x="488" y="44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2" name="Freeform 6">
            <a:extLst>
              <a:ext uri="{FF2B5EF4-FFF2-40B4-BE49-F238E27FC236}">
                <a16:creationId xmlns:a16="http://schemas.microsoft.com/office/drawing/2014/main" xmlns="" id="{D21460D6-752D-449E-B937-9A3D21E472FB}"/>
              </a:ext>
            </a:extLst>
          </p:cNvPr>
          <p:cNvSpPr>
            <a:spLocks/>
          </p:cNvSpPr>
          <p:nvPr/>
        </p:nvSpPr>
        <p:spPr bwMode="auto">
          <a:xfrm>
            <a:off x="3238500" y="570611"/>
            <a:ext cx="5632704" cy="3641058"/>
          </a:xfrm>
          <a:custGeom>
            <a:avLst/>
            <a:gdLst>
              <a:gd name="T0" fmla="*/ 3374 w 3374"/>
              <a:gd name="T1" fmla="*/ 2181 h 2181"/>
              <a:gd name="T2" fmla="*/ 0 w 3374"/>
              <a:gd name="T3" fmla="*/ 782 h 2181"/>
              <a:gd name="T4" fmla="*/ 0 w 3374"/>
              <a:gd name="T5" fmla="*/ 0 h 2181"/>
              <a:gd name="T6" fmla="*/ 3374 w 3374"/>
              <a:gd name="T7" fmla="*/ 1399 h 2181"/>
              <a:gd name="T8" fmla="*/ 3374 w 3374"/>
              <a:gd name="T9" fmla="*/ 2181 h 2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74" h="2181">
                <a:moveTo>
                  <a:pt x="3374" y="2181"/>
                </a:moveTo>
                <a:lnTo>
                  <a:pt x="0" y="782"/>
                </a:lnTo>
                <a:lnTo>
                  <a:pt x="0" y="0"/>
                </a:lnTo>
                <a:lnTo>
                  <a:pt x="3374" y="1399"/>
                </a:lnTo>
                <a:lnTo>
                  <a:pt x="3374" y="2181"/>
                </a:lnTo>
                <a:close/>
              </a:path>
            </a:pathLst>
          </a:custGeom>
          <a:solidFill>
            <a:srgbClr val="00FFBC"/>
          </a:solidFill>
          <a:ln w="65088" cap="rnd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77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Copyright © 2017 Accenture. All rights reserved.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opportunity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720" y="1452435"/>
            <a:ext cx="12192000" cy="2015936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EDUCATION ABOUT ARTIFICIAL INTELLIGENCE </a:t>
            </a:r>
          </a:p>
          <a:p>
            <a:endParaRPr lang="en-US" sz="1600" dirty="0">
              <a:latin typeface="Arial Black" panose="020B0A04020102020204" pitchFamily="34" charset="0"/>
            </a:endParaRPr>
          </a:p>
          <a:p>
            <a:r>
              <a:rPr lang="en-US" sz="1600" dirty="0">
                <a:latin typeface="Arial Black" panose="020B0A04020102020204" pitchFamily="34" charset="0"/>
              </a:rPr>
              <a:t>FOCUS ON CUSTOMER EXPERIENCE DESIGN</a:t>
            </a:r>
          </a:p>
          <a:p>
            <a:endParaRPr lang="en-US" sz="1600" dirty="0">
              <a:latin typeface="Arial Black" panose="020B0A04020102020204" pitchFamily="34" charset="0"/>
            </a:endParaRPr>
          </a:p>
          <a:p>
            <a:r>
              <a:rPr lang="en-US" sz="1600" dirty="0">
                <a:latin typeface="Arial Black" panose="020B0A04020102020204" pitchFamily="34" charset="0"/>
              </a:rPr>
              <a:t>BE PART OF PRODUCT DEVELOPMENT AND INNOVATION</a:t>
            </a:r>
          </a:p>
          <a:p>
            <a:endParaRPr lang="en-US" sz="1600" dirty="0">
              <a:latin typeface="Arial Black" panose="020B0A04020102020204" pitchFamily="34" charset="0"/>
            </a:endParaRPr>
          </a:p>
          <a:p>
            <a:r>
              <a:rPr lang="en-US" sz="1600" dirty="0">
                <a:latin typeface="Arial Black" panose="020B0A04020102020204" pitchFamily="34" charset="0"/>
              </a:rPr>
              <a:t>INVEST IN SPECIALISTS  </a:t>
            </a:r>
          </a:p>
          <a:p>
            <a:endParaRPr lang="en-US" sz="1600" dirty="0">
              <a:latin typeface="Arial Black" panose="020B0A040201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0765C61-B40D-4E60-821A-F60364E0A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79" y="-35560"/>
            <a:ext cx="9719733" cy="72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1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5">
            <a:extLst>
              <a:ext uri="{FF2B5EF4-FFF2-40B4-BE49-F238E27FC236}">
                <a16:creationId xmlns:a16="http://schemas.microsoft.com/office/drawing/2014/main" xmlns="" id="{C3F0292A-D888-4F61-B61A-F623AA24A35F}"/>
              </a:ext>
            </a:extLst>
          </p:cNvPr>
          <p:cNvSpPr>
            <a:spLocks/>
          </p:cNvSpPr>
          <p:nvPr/>
        </p:nvSpPr>
        <p:spPr bwMode="auto">
          <a:xfrm>
            <a:off x="3228732" y="2906164"/>
            <a:ext cx="5632704" cy="3641058"/>
          </a:xfrm>
          <a:custGeom>
            <a:avLst/>
            <a:gdLst>
              <a:gd name="T0" fmla="*/ 3374 w 3374"/>
              <a:gd name="T1" fmla="*/ 0 h 2181"/>
              <a:gd name="T2" fmla="*/ 0 w 3374"/>
              <a:gd name="T3" fmla="*/ 1398 h 2181"/>
              <a:gd name="T4" fmla="*/ 0 w 3374"/>
              <a:gd name="T5" fmla="*/ 2181 h 2181"/>
              <a:gd name="T6" fmla="*/ 3374 w 3374"/>
              <a:gd name="T7" fmla="*/ 782 h 2181"/>
              <a:gd name="T8" fmla="*/ 3374 w 3374"/>
              <a:gd name="T9" fmla="*/ 0 h 2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74" h="2181">
                <a:moveTo>
                  <a:pt x="3374" y="0"/>
                </a:moveTo>
                <a:lnTo>
                  <a:pt x="0" y="1398"/>
                </a:lnTo>
                <a:lnTo>
                  <a:pt x="0" y="2181"/>
                </a:lnTo>
                <a:lnTo>
                  <a:pt x="3374" y="782"/>
                </a:lnTo>
                <a:lnTo>
                  <a:pt x="3374" y="0"/>
                </a:lnTo>
                <a:close/>
              </a:path>
            </a:pathLst>
          </a:custGeom>
          <a:gradFill flip="none" rotWithShape="1">
            <a:gsLst>
              <a:gs pos="54000">
                <a:srgbClr val="00FFBC"/>
              </a:gs>
              <a:gs pos="98000">
                <a:srgbClr val="7600FF"/>
              </a:gs>
            </a:gsLst>
            <a:lin ang="19500000" scaled="0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Graphik" panose="020B050303020206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4350" y="3142595"/>
            <a:ext cx="7836274" cy="2503676"/>
          </a:xfrm>
        </p:spPr>
        <p:txBody>
          <a:bodyPr/>
          <a:lstStyle/>
          <a:p>
            <a:r>
              <a:rPr lang="en-US" sz="8800" spc="-150" dirty="0">
                <a:solidFill>
                  <a:schemeClr val="tx1"/>
                </a:solidFill>
              </a:rPr>
              <a:t>Thank</a:t>
            </a:r>
            <a:br>
              <a:rPr lang="en-US" sz="8800" spc="-150" dirty="0">
                <a:solidFill>
                  <a:schemeClr val="tx1"/>
                </a:solidFill>
              </a:rPr>
            </a:br>
            <a:r>
              <a:rPr lang="en-US" sz="8800" spc="-150" dirty="0">
                <a:solidFill>
                  <a:schemeClr val="tx1"/>
                </a:solidFill>
              </a:rPr>
              <a:t>You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xmlns="" id="{82791FF9-4852-4287-A996-B34B1077ED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085069" y="5892801"/>
            <a:ext cx="1723168" cy="622300"/>
            <a:chOff x="-3260" y="2446"/>
            <a:chExt cx="2110" cy="76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04BE128C-9FDB-48A3-A07C-E35164226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31" y="3055"/>
              <a:ext cx="120" cy="149"/>
            </a:xfrm>
            <a:custGeom>
              <a:avLst/>
              <a:gdLst>
                <a:gd name="T0" fmla="*/ 36 w 120"/>
                <a:gd name="T1" fmla="*/ 32 h 149"/>
                <a:gd name="T2" fmla="*/ 0 w 120"/>
                <a:gd name="T3" fmla="*/ 32 h 149"/>
                <a:gd name="T4" fmla="*/ 0 w 120"/>
                <a:gd name="T5" fmla="*/ 0 h 149"/>
                <a:gd name="T6" fmla="*/ 120 w 120"/>
                <a:gd name="T7" fmla="*/ 0 h 149"/>
                <a:gd name="T8" fmla="*/ 120 w 120"/>
                <a:gd name="T9" fmla="*/ 32 h 149"/>
                <a:gd name="T10" fmla="*/ 80 w 120"/>
                <a:gd name="T11" fmla="*/ 32 h 149"/>
                <a:gd name="T12" fmla="*/ 80 w 120"/>
                <a:gd name="T13" fmla="*/ 149 h 149"/>
                <a:gd name="T14" fmla="*/ 36 w 120"/>
                <a:gd name="T15" fmla="*/ 149 h 149"/>
                <a:gd name="T16" fmla="*/ 36 w 120"/>
                <a:gd name="T17" fmla="*/ 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49">
                  <a:moveTo>
                    <a:pt x="36" y="32"/>
                  </a:moveTo>
                  <a:lnTo>
                    <a:pt x="0" y="32"/>
                  </a:lnTo>
                  <a:lnTo>
                    <a:pt x="0" y="0"/>
                  </a:lnTo>
                  <a:lnTo>
                    <a:pt x="120" y="0"/>
                  </a:lnTo>
                  <a:lnTo>
                    <a:pt x="120" y="32"/>
                  </a:lnTo>
                  <a:lnTo>
                    <a:pt x="80" y="32"/>
                  </a:lnTo>
                  <a:lnTo>
                    <a:pt x="80" y="149"/>
                  </a:lnTo>
                  <a:lnTo>
                    <a:pt x="36" y="149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7F7AC8E8-A5E8-4CD7-9AA4-FB418DEA6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99" y="3055"/>
              <a:ext cx="136" cy="149"/>
            </a:xfrm>
            <a:custGeom>
              <a:avLst/>
              <a:gdLst>
                <a:gd name="T0" fmla="*/ 0 w 136"/>
                <a:gd name="T1" fmla="*/ 0 h 149"/>
                <a:gd name="T2" fmla="*/ 44 w 136"/>
                <a:gd name="T3" fmla="*/ 0 h 149"/>
                <a:gd name="T4" fmla="*/ 44 w 136"/>
                <a:gd name="T5" fmla="*/ 56 h 149"/>
                <a:gd name="T6" fmla="*/ 92 w 136"/>
                <a:gd name="T7" fmla="*/ 56 h 149"/>
                <a:gd name="T8" fmla="*/ 92 w 136"/>
                <a:gd name="T9" fmla="*/ 0 h 149"/>
                <a:gd name="T10" fmla="*/ 136 w 136"/>
                <a:gd name="T11" fmla="*/ 0 h 149"/>
                <a:gd name="T12" fmla="*/ 136 w 136"/>
                <a:gd name="T13" fmla="*/ 149 h 149"/>
                <a:gd name="T14" fmla="*/ 92 w 136"/>
                <a:gd name="T15" fmla="*/ 149 h 149"/>
                <a:gd name="T16" fmla="*/ 92 w 136"/>
                <a:gd name="T17" fmla="*/ 92 h 149"/>
                <a:gd name="T18" fmla="*/ 44 w 136"/>
                <a:gd name="T19" fmla="*/ 92 h 149"/>
                <a:gd name="T20" fmla="*/ 44 w 136"/>
                <a:gd name="T21" fmla="*/ 149 h 149"/>
                <a:gd name="T22" fmla="*/ 0 w 136"/>
                <a:gd name="T23" fmla="*/ 149 h 149"/>
                <a:gd name="T24" fmla="*/ 0 w 136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49">
                  <a:moveTo>
                    <a:pt x="0" y="0"/>
                  </a:moveTo>
                  <a:lnTo>
                    <a:pt x="44" y="0"/>
                  </a:lnTo>
                  <a:lnTo>
                    <a:pt x="44" y="56"/>
                  </a:lnTo>
                  <a:lnTo>
                    <a:pt x="92" y="56"/>
                  </a:lnTo>
                  <a:lnTo>
                    <a:pt x="92" y="0"/>
                  </a:lnTo>
                  <a:lnTo>
                    <a:pt x="136" y="0"/>
                  </a:lnTo>
                  <a:lnTo>
                    <a:pt x="136" y="149"/>
                  </a:lnTo>
                  <a:lnTo>
                    <a:pt x="92" y="149"/>
                  </a:lnTo>
                  <a:lnTo>
                    <a:pt x="92" y="92"/>
                  </a:lnTo>
                  <a:lnTo>
                    <a:pt x="44" y="92"/>
                  </a:lnTo>
                  <a:lnTo>
                    <a:pt x="4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82533CD6-0694-4461-9FE6-4DE5429D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3" y="3055"/>
              <a:ext cx="104" cy="149"/>
            </a:xfrm>
            <a:custGeom>
              <a:avLst/>
              <a:gdLst>
                <a:gd name="T0" fmla="*/ 0 w 104"/>
                <a:gd name="T1" fmla="*/ 0 h 149"/>
                <a:gd name="T2" fmla="*/ 104 w 104"/>
                <a:gd name="T3" fmla="*/ 0 h 149"/>
                <a:gd name="T4" fmla="*/ 104 w 104"/>
                <a:gd name="T5" fmla="*/ 32 h 149"/>
                <a:gd name="T6" fmla="*/ 44 w 104"/>
                <a:gd name="T7" fmla="*/ 32 h 149"/>
                <a:gd name="T8" fmla="*/ 44 w 104"/>
                <a:gd name="T9" fmla="*/ 60 h 149"/>
                <a:gd name="T10" fmla="*/ 92 w 104"/>
                <a:gd name="T11" fmla="*/ 60 h 149"/>
                <a:gd name="T12" fmla="*/ 92 w 104"/>
                <a:gd name="T13" fmla="*/ 88 h 149"/>
                <a:gd name="T14" fmla="*/ 44 w 104"/>
                <a:gd name="T15" fmla="*/ 88 h 149"/>
                <a:gd name="T16" fmla="*/ 44 w 104"/>
                <a:gd name="T17" fmla="*/ 116 h 149"/>
                <a:gd name="T18" fmla="*/ 104 w 104"/>
                <a:gd name="T19" fmla="*/ 116 h 149"/>
                <a:gd name="T20" fmla="*/ 104 w 104"/>
                <a:gd name="T21" fmla="*/ 149 h 149"/>
                <a:gd name="T22" fmla="*/ 0 w 104"/>
                <a:gd name="T23" fmla="*/ 149 h 149"/>
                <a:gd name="T24" fmla="*/ 0 w 104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49">
                  <a:moveTo>
                    <a:pt x="0" y="0"/>
                  </a:moveTo>
                  <a:lnTo>
                    <a:pt x="104" y="0"/>
                  </a:lnTo>
                  <a:lnTo>
                    <a:pt x="104" y="32"/>
                  </a:lnTo>
                  <a:lnTo>
                    <a:pt x="44" y="32"/>
                  </a:lnTo>
                  <a:lnTo>
                    <a:pt x="44" y="60"/>
                  </a:lnTo>
                  <a:lnTo>
                    <a:pt x="92" y="60"/>
                  </a:lnTo>
                  <a:lnTo>
                    <a:pt x="92" y="88"/>
                  </a:lnTo>
                  <a:lnTo>
                    <a:pt x="44" y="88"/>
                  </a:lnTo>
                  <a:lnTo>
                    <a:pt x="44" y="116"/>
                  </a:lnTo>
                  <a:lnTo>
                    <a:pt x="104" y="116"/>
                  </a:lnTo>
                  <a:lnTo>
                    <a:pt x="10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72B37AB5-4DD6-421D-A522-35AFB8AAA4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75" y="3055"/>
              <a:ext cx="137" cy="149"/>
            </a:xfrm>
            <a:custGeom>
              <a:avLst/>
              <a:gdLst>
                <a:gd name="T0" fmla="*/ 0 w 34"/>
                <a:gd name="T1" fmla="*/ 0 h 37"/>
                <a:gd name="T2" fmla="*/ 14 w 34"/>
                <a:gd name="T3" fmla="*/ 0 h 37"/>
                <a:gd name="T4" fmla="*/ 34 w 34"/>
                <a:gd name="T5" fmla="*/ 18 h 37"/>
                <a:gd name="T6" fmla="*/ 34 w 34"/>
                <a:gd name="T7" fmla="*/ 19 h 37"/>
                <a:gd name="T8" fmla="*/ 14 w 34"/>
                <a:gd name="T9" fmla="*/ 37 h 37"/>
                <a:gd name="T10" fmla="*/ 0 w 34"/>
                <a:gd name="T11" fmla="*/ 37 h 37"/>
                <a:gd name="T12" fmla="*/ 0 w 34"/>
                <a:gd name="T13" fmla="*/ 0 h 37"/>
                <a:gd name="T14" fmla="*/ 14 w 34"/>
                <a:gd name="T15" fmla="*/ 29 h 37"/>
                <a:gd name="T16" fmla="*/ 23 w 34"/>
                <a:gd name="T17" fmla="*/ 19 h 37"/>
                <a:gd name="T18" fmla="*/ 23 w 34"/>
                <a:gd name="T19" fmla="*/ 18 h 37"/>
                <a:gd name="T20" fmla="*/ 14 w 34"/>
                <a:gd name="T21" fmla="*/ 8 h 37"/>
                <a:gd name="T22" fmla="*/ 11 w 34"/>
                <a:gd name="T23" fmla="*/ 8 h 37"/>
                <a:gd name="T24" fmla="*/ 11 w 34"/>
                <a:gd name="T25" fmla="*/ 29 h 37"/>
                <a:gd name="T26" fmla="*/ 14 w 34"/>
                <a:gd name="T27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37">
                  <a:moveTo>
                    <a:pt x="0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27" y="0"/>
                    <a:pt x="34" y="7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30"/>
                    <a:pt x="27" y="37"/>
                    <a:pt x="14" y="37"/>
                  </a:cubicBezTo>
                  <a:cubicBezTo>
                    <a:pt x="0" y="37"/>
                    <a:pt x="0" y="37"/>
                    <a:pt x="0" y="37"/>
                  </a:cubicBezTo>
                  <a:lnTo>
                    <a:pt x="0" y="0"/>
                  </a:lnTo>
                  <a:close/>
                  <a:moveTo>
                    <a:pt x="14" y="29"/>
                  </a:moveTo>
                  <a:cubicBezTo>
                    <a:pt x="20" y="29"/>
                    <a:pt x="23" y="26"/>
                    <a:pt x="23" y="1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1"/>
                    <a:pt x="20" y="8"/>
                    <a:pt x="14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29"/>
                    <a:pt x="11" y="29"/>
                    <a:pt x="11" y="29"/>
                  </a:cubicBezTo>
                  <a:lnTo>
                    <a:pt x="14" y="2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987CDCDA-714D-4EA8-9513-C8F5C70F44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22" y="3051"/>
              <a:ext cx="156" cy="157"/>
            </a:xfrm>
            <a:custGeom>
              <a:avLst/>
              <a:gdLst>
                <a:gd name="T0" fmla="*/ 0 w 39"/>
                <a:gd name="T1" fmla="*/ 20 h 39"/>
                <a:gd name="T2" fmla="*/ 0 w 39"/>
                <a:gd name="T3" fmla="*/ 19 h 39"/>
                <a:gd name="T4" fmla="*/ 20 w 39"/>
                <a:gd name="T5" fmla="*/ 0 h 39"/>
                <a:gd name="T6" fmla="*/ 39 w 39"/>
                <a:gd name="T7" fmla="*/ 19 h 39"/>
                <a:gd name="T8" fmla="*/ 39 w 39"/>
                <a:gd name="T9" fmla="*/ 20 h 39"/>
                <a:gd name="T10" fmla="*/ 19 w 39"/>
                <a:gd name="T11" fmla="*/ 39 h 39"/>
                <a:gd name="T12" fmla="*/ 0 w 39"/>
                <a:gd name="T13" fmla="*/ 20 h 39"/>
                <a:gd name="T14" fmla="*/ 28 w 39"/>
                <a:gd name="T15" fmla="*/ 20 h 39"/>
                <a:gd name="T16" fmla="*/ 28 w 39"/>
                <a:gd name="T17" fmla="*/ 19 h 39"/>
                <a:gd name="T18" fmla="*/ 20 w 39"/>
                <a:gd name="T19" fmla="*/ 9 h 39"/>
                <a:gd name="T20" fmla="*/ 11 w 39"/>
                <a:gd name="T21" fmla="*/ 19 h 39"/>
                <a:gd name="T22" fmla="*/ 11 w 39"/>
                <a:gd name="T23" fmla="*/ 20 h 39"/>
                <a:gd name="T24" fmla="*/ 20 w 39"/>
                <a:gd name="T25" fmla="*/ 31 h 39"/>
                <a:gd name="T26" fmla="*/ 28 w 39"/>
                <a:gd name="T27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39">
                  <a:moveTo>
                    <a:pt x="0" y="2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31"/>
                    <a:pt x="32" y="39"/>
                    <a:pt x="19" y="39"/>
                  </a:cubicBezTo>
                  <a:cubicBezTo>
                    <a:pt x="7" y="39"/>
                    <a:pt x="0" y="31"/>
                    <a:pt x="0" y="20"/>
                  </a:cubicBezTo>
                  <a:close/>
                  <a:moveTo>
                    <a:pt x="28" y="20"/>
                  </a:moveTo>
                  <a:cubicBezTo>
                    <a:pt x="28" y="19"/>
                    <a:pt x="28" y="19"/>
                    <a:pt x="28" y="19"/>
                  </a:cubicBezTo>
                  <a:cubicBezTo>
                    <a:pt x="28" y="13"/>
                    <a:pt x="25" y="9"/>
                    <a:pt x="20" y="9"/>
                  </a:cubicBezTo>
                  <a:cubicBezTo>
                    <a:pt x="14" y="9"/>
                    <a:pt x="11" y="13"/>
                    <a:pt x="11" y="19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7"/>
                    <a:pt x="15" y="31"/>
                    <a:pt x="20" y="31"/>
                  </a:cubicBezTo>
                  <a:cubicBezTo>
                    <a:pt x="25" y="31"/>
                    <a:pt x="28" y="26"/>
                    <a:pt x="28" y="2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4B1FBEA8-65E3-4B8A-9BF2-8A1DC8863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50" y="3051"/>
              <a:ext cx="148" cy="157"/>
            </a:xfrm>
            <a:custGeom>
              <a:avLst/>
              <a:gdLst>
                <a:gd name="T0" fmla="*/ 0 w 37"/>
                <a:gd name="T1" fmla="*/ 20 h 39"/>
                <a:gd name="T2" fmla="*/ 0 w 37"/>
                <a:gd name="T3" fmla="*/ 19 h 39"/>
                <a:gd name="T4" fmla="*/ 19 w 37"/>
                <a:gd name="T5" fmla="*/ 0 h 39"/>
                <a:gd name="T6" fmla="*/ 37 w 37"/>
                <a:gd name="T7" fmla="*/ 15 h 39"/>
                <a:gd name="T8" fmla="*/ 26 w 37"/>
                <a:gd name="T9" fmla="*/ 15 h 39"/>
                <a:gd name="T10" fmla="*/ 19 w 37"/>
                <a:gd name="T11" fmla="*/ 9 h 39"/>
                <a:gd name="T12" fmla="*/ 12 w 37"/>
                <a:gd name="T13" fmla="*/ 19 h 39"/>
                <a:gd name="T14" fmla="*/ 12 w 37"/>
                <a:gd name="T15" fmla="*/ 20 h 39"/>
                <a:gd name="T16" fmla="*/ 20 w 37"/>
                <a:gd name="T17" fmla="*/ 30 h 39"/>
                <a:gd name="T18" fmla="*/ 27 w 37"/>
                <a:gd name="T19" fmla="*/ 24 h 39"/>
                <a:gd name="T20" fmla="*/ 37 w 37"/>
                <a:gd name="T21" fmla="*/ 24 h 39"/>
                <a:gd name="T22" fmla="*/ 20 w 37"/>
                <a:gd name="T23" fmla="*/ 39 h 39"/>
                <a:gd name="T24" fmla="*/ 0 w 37"/>
                <a:gd name="T25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9">
                  <a:moveTo>
                    <a:pt x="0" y="2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9" y="0"/>
                    <a:pt x="36" y="5"/>
                    <a:pt x="37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5" y="11"/>
                    <a:pt x="23" y="9"/>
                    <a:pt x="19" y="9"/>
                  </a:cubicBezTo>
                  <a:cubicBezTo>
                    <a:pt x="15" y="9"/>
                    <a:pt x="12" y="13"/>
                    <a:pt x="12" y="19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7"/>
                    <a:pt x="14" y="30"/>
                    <a:pt x="20" y="30"/>
                  </a:cubicBezTo>
                  <a:cubicBezTo>
                    <a:pt x="23" y="30"/>
                    <a:pt x="26" y="28"/>
                    <a:pt x="27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6" y="34"/>
                    <a:pt x="29" y="39"/>
                    <a:pt x="20" y="39"/>
                  </a:cubicBezTo>
                  <a:cubicBezTo>
                    <a:pt x="7" y="39"/>
                    <a:pt x="0" y="31"/>
                    <a:pt x="0" y="2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8BDFE78B-B291-4B7C-ADE1-1C329B057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86" y="3055"/>
              <a:ext cx="136" cy="149"/>
            </a:xfrm>
            <a:custGeom>
              <a:avLst/>
              <a:gdLst>
                <a:gd name="T0" fmla="*/ 0 w 136"/>
                <a:gd name="T1" fmla="*/ 0 h 149"/>
                <a:gd name="T2" fmla="*/ 44 w 136"/>
                <a:gd name="T3" fmla="*/ 0 h 149"/>
                <a:gd name="T4" fmla="*/ 44 w 136"/>
                <a:gd name="T5" fmla="*/ 60 h 149"/>
                <a:gd name="T6" fmla="*/ 88 w 136"/>
                <a:gd name="T7" fmla="*/ 0 h 149"/>
                <a:gd name="T8" fmla="*/ 136 w 136"/>
                <a:gd name="T9" fmla="*/ 0 h 149"/>
                <a:gd name="T10" fmla="*/ 80 w 136"/>
                <a:gd name="T11" fmla="*/ 68 h 149"/>
                <a:gd name="T12" fmla="*/ 136 w 136"/>
                <a:gd name="T13" fmla="*/ 149 h 149"/>
                <a:gd name="T14" fmla="*/ 88 w 136"/>
                <a:gd name="T15" fmla="*/ 149 h 149"/>
                <a:gd name="T16" fmla="*/ 44 w 136"/>
                <a:gd name="T17" fmla="*/ 88 h 149"/>
                <a:gd name="T18" fmla="*/ 44 w 136"/>
                <a:gd name="T19" fmla="*/ 149 h 149"/>
                <a:gd name="T20" fmla="*/ 0 w 136"/>
                <a:gd name="T21" fmla="*/ 149 h 149"/>
                <a:gd name="T22" fmla="*/ 0 w 136"/>
                <a:gd name="T2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149">
                  <a:moveTo>
                    <a:pt x="0" y="0"/>
                  </a:moveTo>
                  <a:lnTo>
                    <a:pt x="44" y="0"/>
                  </a:lnTo>
                  <a:lnTo>
                    <a:pt x="44" y="60"/>
                  </a:lnTo>
                  <a:lnTo>
                    <a:pt x="88" y="0"/>
                  </a:lnTo>
                  <a:lnTo>
                    <a:pt x="136" y="0"/>
                  </a:lnTo>
                  <a:lnTo>
                    <a:pt x="80" y="68"/>
                  </a:lnTo>
                  <a:lnTo>
                    <a:pt x="136" y="149"/>
                  </a:lnTo>
                  <a:lnTo>
                    <a:pt x="88" y="149"/>
                  </a:lnTo>
                  <a:lnTo>
                    <a:pt x="44" y="88"/>
                  </a:lnTo>
                  <a:lnTo>
                    <a:pt x="4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296904CC-A9B0-4202-82E5-6A77E8471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27" y="2446"/>
              <a:ext cx="208" cy="222"/>
            </a:xfrm>
            <a:custGeom>
              <a:avLst/>
              <a:gdLst>
                <a:gd name="T0" fmla="*/ 0 w 208"/>
                <a:gd name="T1" fmla="*/ 157 h 222"/>
                <a:gd name="T2" fmla="*/ 120 w 208"/>
                <a:gd name="T3" fmla="*/ 113 h 222"/>
                <a:gd name="T4" fmla="*/ 0 w 208"/>
                <a:gd name="T5" fmla="*/ 64 h 222"/>
                <a:gd name="T6" fmla="*/ 0 w 208"/>
                <a:gd name="T7" fmla="*/ 0 h 222"/>
                <a:gd name="T8" fmla="*/ 208 w 208"/>
                <a:gd name="T9" fmla="*/ 89 h 222"/>
                <a:gd name="T10" fmla="*/ 208 w 208"/>
                <a:gd name="T11" fmla="*/ 141 h 222"/>
                <a:gd name="T12" fmla="*/ 0 w 208"/>
                <a:gd name="T13" fmla="*/ 222 h 222"/>
                <a:gd name="T14" fmla="*/ 0 w 208"/>
                <a:gd name="T15" fmla="*/ 15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222">
                  <a:moveTo>
                    <a:pt x="0" y="157"/>
                  </a:moveTo>
                  <a:lnTo>
                    <a:pt x="120" y="113"/>
                  </a:lnTo>
                  <a:lnTo>
                    <a:pt x="0" y="64"/>
                  </a:lnTo>
                  <a:lnTo>
                    <a:pt x="0" y="0"/>
                  </a:lnTo>
                  <a:lnTo>
                    <a:pt x="208" y="89"/>
                  </a:lnTo>
                  <a:lnTo>
                    <a:pt x="208" y="141"/>
                  </a:lnTo>
                  <a:lnTo>
                    <a:pt x="0" y="222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00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8547D7A7-266C-4884-9FE8-4CEB0A9F69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60" y="2684"/>
              <a:ext cx="2110" cy="334"/>
            </a:xfrm>
            <a:custGeom>
              <a:avLst/>
              <a:gdLst>
                <a:gd name="T0" fmla="*/ 0 w 527"/>
                <a:gd name="T1" fmla="*/ 58 h 83"/>
                <a:gd name="T2" fmla="*/ 37 w 527"/>
                <a:gd name="T3" fmla="*/ 36 h 83"/>
                <a:gd name="T4" fmla="*/ 2 w 527"/>
                <a:gd name="T5" fmla="*/ 34 h 83"/>
                <a:gd name="T6" fmla="*/ 53 w 527"/>
                <a:gd name="T7" fmla="*/ 76 h 83"/>
                <a:gd name="T8" fmla="*/ 20 w 527"/>
                <a:gd name="T9" fmla="*/ 77 h 83"/>
                <a:gd name="T10" fmla="*/ 30 w 527"/>
                <a:gd name="T11" fmla="*/ 50 h 83"/>
                <a:gd name="T12" fmla="*/ 25 w 527"/>
                <a:gd name="T13" fmla="*/ 65 h 83"/>
                <a:gd name="T14" fmla="*/ 63 w 527"/>
                <a:gd name="T15" fmla="*/ 46 h 83"/>
                <a:gd name="T16" fmla="*/ 119 w 527"/>
                <a:gd name="T17" fmla="*/ 38 h 83"/>
                <a:gd name="T18" fmla="*/ 80 w 527"/>
                <a:gd name="T19" fmla="*/ 45 h 83"/>
                <a:gd name="T20" fmla="*/ 103 w 527"/>
                <a:gd name="T21" fmla="*/ 54 h 83"/>
                <a:gd name="T22" fmla="*/ 155 w 527"/>
                <a:gd name="T23" fmla="*/ 78 h 83"/>
                <a:gd name="T24" fmla="*/ 156 w 527"/>
                <a:gd name="T25" fmla="*/ 15 h 83"/>
                <a:gd name="T26" fmla="*/ 156 w 527"/>
                <a:gd name="T27" fmla="*/ 28 h 83"/>
                <a:gd name="T28" fmla="*/ 156 w 527"/>
                <a:gd name="T29" fmla="*/ 66 h 83"/>
                <a:gd name="T30" fmla="*/ 155 w 527"/>
                <a:gd name="T31" fmla="*/ 78 h 83"/>
                <a:gd name="T32" fmla="*/ 189 w 527"/>
                <a:gd name="T33" fmla="*/ 47 h 83"/>
                <a:gd name="T34" fmla="*/ 246 w 527"/>
                <a:gd name="T35" fmla="*/ 52 h 83"/>
                <a:gd name="T36" fmla="*/ 230 w 527"/>
                <a:gd name="T37" fmla="*/ 59 h 83"/>
                <a:gd name="T38" fmla="*/ 207 w 527"/>
                <a:gd name="T39" fmla="*/ 40 h 83"/>
                <a:gd name="T40" fmla="*/ 207 w 527"/>
                <a:gd name="T41" fmla="*/ 40 h 83"/>
                <a:gd name="T42" fmla="*/ 274 w 527"/>
                <a:gd name="T43" fmla="*/ 27 h 83"/>
                <a:gd name="T44" fmla="*/ 310 w 527"/>
                <a:gd name="T45" fmla="*/ 79 h 83"/>
                <a:gd name="T46" fmla="*/ 284 w 527"/>
                <a:gd name="T47" fmla="*/ 30 h 83"/>
                <a:gd name="T48" fmla="*/ 256 w 527"/>
                <a:gd name="T49" fmla="*/ 78 h 83"/>
                <a:gd name="T50" fmla="*/ 342 w 527"/>
                <a:gd name="T51" fmla="*/ 19 h 83"/>
                <a:gd name="T52" fmla="*/ 342 w 527"/>
                <a:gd name="T53" fmla="*/ 31 h 83"/>
                <a:gd name="T54" fmla="*/ 354 w 527"/>
                <a:gd name="T55" fmla="*/ 66 h 83"/>
                <a:gd name="T56" fmla="*/ 325 w 527"/>
                <a:gd name="T57" fmla="*/ 62 h 83"/>
                <a:gd name="T58" fmla="*/ 318 w 527"/>
                <a:gd name="T59" fmla="*/ 18 h 83"/>
                <a:gd name="T60" fmla="*/ 342 w 527"/>
                <a:gd name="T61" fmla="*/ 0 h 83"/>
                <a:gd name="T62" fmla="*/ 400 w 527"/>
                <a:gd name="T63" fmla="*/ 71 h 83"/>
                <a:gd name="T64" fmla="*/ 364 w 527"/>
                <a:gd name="T65" fmla="*/ 19 h 83"/>
                <a:gd name="T66" fmla="*/ 389 w 527"/>
                <a:gd name="T67" fmla="*/ 68 h 83"/>
                <a:gd name="T68" fmla="*/ 418 w 527"/>
                <a:gd name="T69" fmla="*/ 19 h 83"/>
                <a:gd name="T70" fmla="*/ 447 w 527"/>
                <a:gd name="T71" fmla="*/ 20 h 83"/>
                <a:gd name="T72" fmla="*/ 465 w 527"/>
                <a:gd name="T73" fmla="*/ 36 h 83"/>
                <a:gd name="T74" fmla="*/ 429 w 527"/>
                <a:gd name="T75" fmla="*/ 80 h 83"/>
                <a:gd name="T76" fmla="*/ 470 w 527"/>
                <a:gd name="T77" fmla="*/ 51 h 83"/>
                <a:gd name="T78" fmla="*/ 527 w 527"/>
                <a:gd name="T79" fmla="*/ 48 h 83"/>
                <a:gd name="T80" fmla="*/ 500 w 527"/>
                <a:gd name="T81" fmla="*/ 70 h 83"/>
                <a:gd name="T82" fmla="*/ 499 w 527"/>
                <a:gd name="T83" fmla="*/ 82 h 83"/>
                <a:gd name="T84" fmla="*/ 499 w 527"/>
                <a:gd name="T85" fmla="*/ 3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7" h="83">
                  <a:moveTo>
                    <a:pt x="20" y="77"/>
                  </a:moveTo>
                  <a:cubicBezTo>
                    <a:pt x="9" y="77"/>
                    <a:pt x="0" y="71"/>
                    <a:pt x="0" y="59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3"/>
                    <a:pt x="13" y="38"/>
                    <a:pt x="29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0"/>
                    <a:pt x="34" y="26"/>
                    <a:pt x="28" y="26"/>
                  </a:cubicBezTo>
                  <a:cubicBezTo>
                    <a:pt x="22" y="26"/>
                    <a:pt x="19" y="29"/>
                    <a:pt x="19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" y="20"/>
                    <a:pt x="14" y="14"/>
                    <a:pt x="29" y="14"/>
                  </a:cubicBezTo>
                  <a:cubicBezTo>
                    <a:pt x="43" y="14"/>
                    <a:pt x="54" y="20"/>
                    <a:pt x="54" y="35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4" y="73"/>
                    <a:pt x="28" y="77"/>
                    <a:pt x="20" y="77"/>
                  </a:cubicBezTo>
                  <a:close/>
                  <a:moveTo>
                    <a:pt x="36" y="56"/>
                  </a:moveTo>
                  <a:cubicBezTo>
                    <a:pt x="37" y="50"/>
                    <a:pt x="37" y="50"/>
                    <a:pt x="37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1" y="50"/>
                    <a:pt x="17" y="52"/>
                    <a:pt x="17" y="57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62"/>
                    <a:pt x="19" y="65"/>
                    <a:pt x="25" y="65"/>
                  </a:cubicBezTo>
                  <a:cubicBezTo>
                    <a:pt x="31" y="65"/>
                    <a:pt x="36" y="62"/>
                    <a:pt x="36" y="56"/>
                  </a:cubicBezTo>
                  <a:close/>
                  <a:moveTo>
                    <a:pt x="92" y="78"/>
                  </a:moveTo>
                  <a:cubicBezTo>
                    <a:pt x="75" y="78"/>
                    <a:pt x="63" y="67"/>
                    <a:pt x="63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25"/>
                    <a:pt x="76" y="14"/>
                    <a:pt x="92" y="14"/>
                  </a:cubicBezTo>
                  <a:cubicBezTo>
                    <a:pt x="106" y="15"/>
                    <a:pt x="118" y="22"/>
                    <a:pt x="119" y="38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2" y="32"/>
                    <a:pt x="99" y="28"/>
                    <a:pt x="93" y="28"/>
                  </a:cubicBezTo>
                  <a:cubicBezTo>
                    <a:pt x="85" y="28"/>
                    <a:pt x="80" y="33"/>
                    <a:pt x="80" y="45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0" y="59"/>
                    <a:pt x="84" y="65"/>
                    <a:pt x="92" y="65"/>
                  </a:cubicBezTo>
                  <a:cubicBezTo>
                    <a:pt x="98" y="65"/>
                    <a:pt x="102" y="61"/>
                    <a:pt x="103" y="54"/>
                  </a:cubicBezTo>
                  <a:cubicBezTo>
                    <a:pt x="119" y="54"/>
                    <a:pt x="119" y="54"/>
                    <a:pt x="119" y="54"/>
                  </a:cubicBezTo>
                  <a:cubicBezTo>
                    <a:pt x="118" y="68"/>
                    <a:pt x="108" y="78"/>
                    <a:pt x="92" y="78"/>
                  </a:cubicBezTo>
                  <a:close/>
                  <a:moveTo>
                    <a:pt x="155" y="78"/>
                  </a:moveTo>
                  <a:cubicBezTo>
                    <a:pt x="138" y="78"/>
                    <a:pt x="126" y="68"/>
                    <a:pt x="126" y="47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6" y="26"/>
                    <a:pt x="139" y="15"/>
                    <a:pt x="156" y="15"/>
                  </a:cubicBezTo>
                  <a:cubicBezTo>
                    <a:pt x="169" y="15"/>
                    <a:pt x="181" y="22"/>
                    <a:pt x="182" y="38"/>
                  </a:cubicBezTo>
                  <a:cubicBezTo>
                    <a:pt x="166" y="38"/>
                    <a:pt x="166" y="38"/>
                    <a:pt x="166" y="38"/>
                  </a:cubicBezTo>
                  <a:cubicBezTo>
                    <a:pt x="165" y="32"/>
                    <a:pt x="162" y="28"/>
                    <a:pt x="156" y="28"/>
                  </a:cubicBezTo>
                  <a:cubicBezTo>
                    <a:pt x="149" y="28"/>
                    <a:pt x="144" y="34"/>
                    <a:pt x="143" y="46"/>
                  </a:cubicBezTo>
                  <a:cubicBezTo>
                    <a:pt x="143" y="48"/>
                    <a:pt x="143" y="48"/>
                    <a:pt x="143" y="48"/>
                  </a:cubicBezTo>
                  <a:cubicBezTo>
                    <a:pt x="143" y="60"/>
                    <a:pt x="148" y="66"/>
                    <a:pt x="156" y="66"/>
                  </a:cubicBezTo>
                  <a:cubicBezTo>
                    <a:pt x="161" y="66"/>
                    <a:pt x="166" y="62"/>
                    <a:pt x="167" y="55"/>
                  </a:cubicBezTo>
                  <a:cubicBezTo>
                    <a:pt x="182" y="55"/>
                    <a:pt x="182" y="55"/>
                    <a:pt x="182" y="55"/>
                  </a:cubicBezTo>
                  <a:cubicBezTo>
                    <a:pt x="181" y="69"/>
                    <a:pt x="171" y="79"/>
                    <a:pt x="155" y="78"/>
                  </a:cubicBezTo>
                  <a:close/>
                  <a:moveTo>
                    <a:pt x="218" y="79"/>
                  </a:moveTo>
                  <a:cubicBezTo>
                    <a:pt x="201" y="79"/>
                    <a:pt x="189" y="68"/>
                    <a:pt x="189" y="48"/>
                  </a:cubicBezTo>
                  <a:cubicBezTo>
                    <a:pt x="189" y="47"/>
                    <a:pt x="189" y="47"/>
                    <a:pt x="189" y="47"/>
                  </a:cubicBezTo>
                  <a:cubicBezTo>
                    <a:pt x="190" y="27"/>
                    <a:pt x="202" y="16"/>
                    <a:pt x="219" y="16"/>
                  </a:cubicBezTo>
                  <a:cubicBezTo>
                    <a:pt x="234" y="16"/>
                    <a:pt x="246" y="25"/>
                    <a:pt x="246" y="45"/>
                  </a:cubicBezTo>
                  <a:cubicBezTo>
                    <a:pt x="246" y="52"/>
                    <a:pt x="246" y="52"/>
                    <a:pt x="246" y="52"/>
                  </a:cubicBezTo>
                  <a:cubicBezTo>
                    <a:pt x="206" y="52"/>
                    <a:pt x="206" y="52"/>
                    <a:pt x="206" y="52"/>
                  </a:cubicBezTo>
                  <a:cubicBezTo>
                    <a:pt x="207" y="63"/>
                    <a:pt x="212" y="67"/>
                    <a:pt x="219" y="67"/>
                  </a:cubicBezTo>
                  <a:cubicBezTo>
                    <a:pt x="225" y="67"/>
                    <a:pt x="229" y="64"/>
                    <a:pt x="230" y="59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4" y="71"/>
                    <a:pt x="234" y="79"/>
                    <a:pt x="218" y="79"/>
                  </a:cubicBezTo>
                  <a:close/>
                  <a:moveTo>
                    <a:pt x="207" y="40"/>
                  </a:moveTo>
                  <a:cubicBezTo>
                    <a:pt x="230" y="41"/>
                    <a:pt x="230" y="41"/>
                    <a:pt x="230" y="41"/>
                  </a:cubicBezTo>
                  <a:cubicBezTo>
                    <a:pt x="229" y="32"/>
                    <a:pt x="225" y="28"/>
                    <a:pt x="219" y="28"/>
                  </a:cubicBezTo>
                  <a:cubicBezTo>
                    <a:pt x="213" y="28"/>
                    <a:pt x="208" y="31"/>
                    <a:pt x="207" y="40"/>
                  </a:cubicBezTo>
                  <a:close/>
                  <a:moveTo>
                    <a:pt x="257" y="18"/>
                  </a:moveTo>
                  <a:cubicBezTo>
                    <a:pt x="274" y="18"/>
                    <a:pt x="274" y="18"/>
                    <a:pt x="274" y="18"/>
                  </a:cubicBezTo>
                  <a:cubicBezTo>
                    <a:pt x="274" y="27"/>
                    <a:pt x="274" y="27"/>
                    <a:pt x="274" y="27"/>
                  </a:cubicBezTo>
                  <a:cubicBezTo>
                    <a:pt x="277" y="21"/>
                    <a:pt x="283" y="17"/>
                    <a:pt x="292" y="17"/>
                  </a:cubicBezTo>
                  <a:cubicBezTo>
                    <a:pt x="303" y="17"/>
                    <a:pt x="310" y="24"/>
                    <a:pt x="310" y="38"/>
                  </a:cubicBezTo>
                  <a:cubicBezTo>
                    <a:pt x="310" y="79"/>
                    <a:pt x="310" y="79"/>
                    <a:pt x="310" y="79"/>
                  </a:cubicBezTo>
                  <a:cubicBezTo>
                    <a:pt x="293" y="79"/>
                    <a:pt x="293" y="79"/>
                    <a:pt x="293" y="79"/>
                  </a:cubicBezTo>
                  <a:cubicBezTo>
                    <a:pt x="293" y="41"/>
                    <a:pt x="293" y="41"/>
                    <a:pt x="293" y="41"/>
                  </a:cubicBezTo>
                  <a:cubicBezTo>
                    <a:pt x="293" y="34"/>
                    <a:pt x="290" y="30"/>
                    <a:pt x="284" y="30"/>
                  </a:cubicBezTo>
                  <a:cubicBezTo>
                    <a:pt x="278" y="30"/>
                    <a:pt x="274" y="34"/>
                    <a:pt x="273" y="42"/>
                  </a:cubicBezTo>
                  <a:cubicBezTo>
                    <a:pt x="273" y="79"/>
                    <a:pt x="273" y="79"/>
                    <a:pt x="273" y="79"/>
                  </a:cubicBezTo>
                  <a:cubicBezTo>
                    <a:pt x="256" y="78"/>
                    <a:pt x="256" y="78"/>
                    <a:pt x="256" y="78"/>
                  </a:cubicBezTo>
                  <a:lnTo>
                    <a:pt x="257" y="18"/>
                  </a:lnTo>
                  <a:close/>
                  <a:moveTo>
                    <a:pt x="342" y="0"/>
                  </a:moveTo>
                  <a:cubicBezTo>
                    <a:pt x="342" y="19"/>
                    <a:pt x="342" y="19"/>
                    <a:pt x="342" y="19"/>
                  </a:cubicBezTo>
                  <a:cubicBezTo>
                    <a:pt x="354" y="19"/>
                    <a:pt x="354" y="19"/>
                    <a:pt x="354" y="19"/>
                  </a:cubicBezTo>
                  <a:cubicBezTo>
                    <a:pt x="354" y="31"/>
                    <a:pt x="354" y="31"/>
                    <a:pt x="354" y="31"/>
                  </a:cubicBezTo>
                  <a:cubicBezTo>
                    <a:pt x="342" y="31"/>
                    <a:pt x="342" y="31"/>
                    <a:pt x="342" y="31"/>
                  </a:cubicBezTo>
                  <a:cubicBezTo>
                    <a:pt x="342" y="60"/>
                    <a:pt x="342" y="60"/>
                    <a:pt x="342" y="60"/>
                  </a:cubicBezTo>
                  <a:cubicBezTo>
                    <a:pt x="342" y="65"/>
                    <a:pt x="344" y="67"/>
                    <a:pt x="348" y="67"/>
                  </a:cubicBezTo>
                  <a:cubicBezTo>
                    <a:pt x="350" y="67"/>
                    <a:pt x="352" y="66"/>
                    <a:pt x="354" y="66"/>
                  </a:cubicBezTo>
                  <a:cubicBezTo>
                    <a:pt x="353" y="79"/>
                    <a:pt x="353" y="79"/>
                    <a:pt x="353" y="79"/>
                  </a:cubicBezTo>
                  <a:cubicBezTo>
                    <a:pt x="351" y="80"/>
                    <a:pt x="348" y="80"/>
                    <a:pt x="344" y="80"/>
                  </a:cubicBezTo>
                  <a:cubicBezTo>
                    <a:pt x="331" y="80"/>
                    <a:pt x="324" y="74"/>
                    <a:pt x="325" y="62"/>
                  </a:cubicBezTo>
                  <a:cubicBezTo>
                    <a:pt x="325" y="31"/>
                    <a:pt x="325" y="31"/>
                    <a:pt x="325" y="31"/>
                  </a:cubicBezTo>
                  <a:cubicBezTo>
                    <a:pt x="318" y="31"/>
                    <a:pt x="318" y="31"/>
                    <a:pt x="318" y="31"/>
                  </a:cubicBezTo>
                  <a:cubicBezTo>
                    <a:pt x="318" y="18"/>
                    <a:pt x="318" y="18"/>
                    <a:pt x="318" y="18"/>
                  </a:cubicBezTo>
                  <a:cubicBezTo>
                    <a:pt x="325" y="18"/>
                    <a:pt x="325" y="18"/>
                    <a:pt x="325" y="18"/>
                  </a:cubicBezTo>
                  <a:cubicBezTo>
                    <a:pt x="325" y="7"/>
                    <a:pt x="325" y="7"/>
                    <a:pt x="325" y="7"/>
                  </a:cubicBezTo>
                  <a:lnTo>
                    <a:pt x="342" y="0"/>
                  </a:lnTo>
                  <a:close/>
                  <a:moveTo>
                    <a:pt x="417" y="80"/>
                  </a:moveTo>
                  <a:cubicBezTo>
                    <a:pt x="400" y="80"/>
                    <a:pt x="400" y="80"/>
                    <a:pt x="400" y="80"/>
                  </a:cubicBezTo>
                  <a:cubicBezTo>
                    <a:pt x="400" y="71"/>
                    <a:pt x="400" y="71"/>
                    <a:pt x="400" y="71"/>
                  </a:cubicBezTo>
                  <a:cubicBezTo>
                    <a:pt x="397" y="77"/>
                    <a:pt x="391" y="81"/>
                    <a:pt x="382" y="81"/>
                  </a:cubicBezTo>
                  <a:cubicBezTo>
                    <a:pt x="371" y="81"/>
                    <a:pt x="363" y="74"/>
                    <a:pt x="364" y="60"/>
                  </a:cubicBezTo>
                  <a:cubicBezTo>
                    <a:pt x="364" y="19"/>
                    <a:pt x="364" y="19"/>
                    <a:pt x="364" y="19"/>
                  </a:cubicBezTo>
                  <a:cubicBezTo>
                    <a:pt x="381" y="19"/>
                    <a:pt x="381" y="19"/>
                    <a:pt x="381" y="19"/>
                  </a:cubicBezTo>
                  <a:cubicBezTo>
                    <a:pt x="381" y="58"/>
                    <a:pt x="381" y="58"/>
                    <a:pt x="381" y="58"/>
                  </a:cubicBezTo>
                  <a:cubicBezTo>
                    <a:pt x="381" y="65"/>
                    <a:pt x="383" y="68"/>
                    <a:pt x="389" y="68"/>
                  </a:cubicBezTo>
                  <a:cubicBezTo>
                    <a:pt x="395" y="68"/>
                    <a:pt x="400" y="64"/>
                    <a:pt x="400" y="57"/>
                  </a:cubicBezTo>
                  <a:cubicBezTo>
                    <a:pt x="401" y="19"/>
                    <a:pt x="401" y="19"/>
                    <a:pt x="401" y="19"/>
                  </a:cubicBezTo>
                  <a:cubicBezTo>
                    <a:pt x="418" y="19"/>
                    <a:pt x="418" y="19"/>
                    <a:pt x="418" y="19"/>
                  </a:cubicBezTo>
                  <a:lnTo>
                    <a:pt x="417" y="80"/>
                  </a:lnTo>
                  <a:close/>
                  <a:moveTo>
                    <a:pt x="430" y="20"/>
                  </a:moveTo>
                  <a:cubicBezTo>
                    <a:pt x="447" y="20"/>
                    <a:pt x="447" y="20"/>
                    <a:pt x="447" y="20"/>
                  </a:cubicBezTo>
                  <a:cubicBezTo>
                    <a:pt x="447" y="31"/>
                    <a:pt x="447" y="31"/>
                    <a:pt x="447" y="31"/>
                  </a:cubicBezTo>
                  <a:cubicBezTo>
                    <a:pt x="450" y="23"/>
                    <a:pt x="456" y="19"/>
                    <a:pt x="465" y="19"/>
                  </a:cubicBezTo>
                  <a:cubicBezTo>
                    <a:pt x="465" y="36"/>
                    <a:pt x="465" y="36"/>
                    <a:pt x="465" y="36"/>
                  </a:cubicBezTo>
                  <a:cubicBezTo>
                    <a:pt x="453" y="36"/>
                    <a:pt x="447" y="39"/>
                    <a:pt x="447" y="49"/>
                  </a:cubicBezTo>
                  <a:cubicBezTo>
                    <a:pt x="446" y="81"/>
                    <a:pt x="446" y="81"/>
                    <a:pt x="446" y="81"/>
                  </a:cubicBezTo>
                  <a:cubicBezTo>
                    <a:pt x="429" y="80"/>
                    <a:pt x="429" y="80"/>
                    <a:pt x="429" y="80"/>
                  </a:cubicBezTo>
                  <a:lnTo>
                    <a:pt x="430" y="20"/>
                  </a:lnTo>
                  <a:close/>
                  <a:moveTo>
                    <a:pt x="499" y="82"/>
                  </a:moveTo>
                  <a:cubicBezTo>
                    <a:pt x="482" y="82"/>
                    <a:pt x="470" y="72"/>
                    <a:pt x="470" y="51"/>
                  </a:cubicBezTo>
                  <a:cubicBezTo>
                    <a:pt x="470" y="50"/>
                    <a:pt x="470" y="50"/>
                    <a:pt x="470" y="50"/>
                  </a:cubicBezTo>
                  <a:cubicBezTo>
                    <a:pt x="470" y="30"/>
                    <a:pt x="483" y="19"/>
                    <a:pt x="499" y="19"/>
                  </a:cubicBezTo>
                  <a:cubicBezTo>
                    <a:pt x="514" y="19"/>
                    <a:pt x="527" y="28"/>
                    <a:pt x="527" y="48"/>
                  </a:cubicBezTo>
                  <a:cubicBezTo>
                    <a:pt x="527" y="55"/>
                    <a:pt x="527" y="55"/>
                    <a:pt x="527" y="55"/>
                  </a:cubicBezTo>
                  <a:cubicBezTo>
                    <a:pt x="487" y="55"/>
                    <a:pt x="487" y="55"/>
                    <a:pt x="487" y="55"/>
                  </a:cubicBezTo>
                  <a:cubicBezTo>
                    <a:pt x="488" y="66"/>
                    <a:pt x="492" y="70"/>
                    <a:pt x="500" y="70"/>
                  </a:cubicBezTo>
                  <a:cubicBezTo>
                    <a:pt x="506" y="70"/>
                    <a:pt x="510" y="67"/>
                    <a:pt x="511" y="62"/>
                  </a:cubicBezTo>
                  <a:cubicBezTo>
                    <a:pt x="527" y="62"/>
                    <a:pt x="527" y="62"/>
                    <a:pt x="527" y="62"/>
                  </a:cubicBezTo>
                  <a:cubicBezTo>
                    <a:pt x="525" y="74"/>
                    <a:pt x="515" y="83"/>
                    <a:pt x="499" y="82"/>
                  </a:cubicBezTo>
                  <a:close/>
                  <a:moveTo>
                    <a:pt x="488" y="44"/>
                  </a:moveTo>
                  <a:cubicBezTo>
                    <a:pt x="510" y="44"/>
                    <a:pt x="510" y="44"/>
                    <a:pt x="510" y="44"/>
                  </a:cubicBezTo>
                  <a:cubicBezTo>
                    <a:pt x="510" y="35"/>
                    <a:pt x="506" y="31"/>
                    <a:pt x="499" y="31"/>
                  </a:cubicBezTo>
                  <a:cubicBezTo>
                    <a:pt x="494" y="31"/>
                    <a:pt x="489" y="34"/>
                    <a:pt x="488" y="44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2" name="Freeform 6">
            <a:extLst>
              <a:ext uri="{FF2B5EF4-FFF2-40B4-BE49-F238E27FC236}">
                <a16:creationId xmlns:a16="http://schemas.microsoft.com/office/drawing/2014/main" xmlns="" id="{D21460D6-752D-449E-B937-9A3D21E472FB}"/>
              </a:ext>
            </a:extLst>
          </p:cNvPr>
          <p:cNvSpPr>
            <a:spLocks/>
          </p:cNvSpPr>
          <p:nvPr/>
        </p:nvSpPr>
        <p:spPr bwMode="auto">
          <a:xfrm>
            <a:off x="3238500" y="570611"/>
            <a:ext cx="5632704" cy="3641058"/>
          </a:xfrm>
          <a:custGeom>
            <a:avLst/>
            <a:gdLst>
              <a:gd name="T0" fmla="*/ 3374 w 3374"/>
              <a:gd name="T1" fmla="*/ 2181 h 2181"/>
              <a:gd name="T2" fmla="*/ 0 w 3374"/>
              <a:gd name="T3" fmla="*/ 782 h 2181"/>
              <a:gd name="T4" fmla="*/ 0 w 3374"/>
              <a:gd name="T5" fmla="*/ 0 h 2181"/>
              <a:gd name="T6" fmla="*/ 3374 w 3374"/>
              <a:gd name="T7" fmla="*/ 1399 h 2181"/>
              <a:gd name="T8" fmla="*/ 3374 w 3374"/>
              <a:gd name="T9" fmla="*/ 2181 h 2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74" h="2181">
                <a:moveTo>
                  <a:pt x="3374" y="2181"/>
                </a:moveTo>
                <a:lnTo>
                  <a:pt x="0" y="782"/>
                </a:lnTo>
                <a:lnTo>
                  <a:pt x="0" y="0"/>
                </a:lnTo>
                <a:lnTo>
                  <a:pt x="3374" y="1399"/>
                </a:lnTo>
                <a:lnTo>
                  <a:pt x="3374" y="2181"/>
                </a:lnTo>
                <a:close/>
              </a:path>
            </a:pathLst>
          </a:custGeom>
          <a:solidFill>
            <a:srgbClr val="00FFBC"/>
          </a:solidFill>
          <a:ln w="65088" cap="rnd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74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215" y="4922520"/>
            <a:ext cx="593207" cy="6854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575" y="4958231"/>
            <a:ext cx="377226" cy="6362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999" y="4891742"/>
            <a:ext cx="1616651" cy="75443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766" y="4877819"/>
            <a:ext cx="738283" cy="777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3924" y="5006340"/>
            <a:ext cx="859576" cy="565656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179264" y="2480401"/>
            <a:ext cx="1044000" cy="353943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IE" sz="1000" dirty="0">
                <a:cs typeface="Arial" panose="020B0604020202020204" pitchFamily="34" charset="0"/>
              </a:rPr>
              <a:t>Joystick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Copyright © 2017 Accenture. All rights reserved.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Interface adoption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03900" y="2480401"/>
            <a:ext cx="1215088" cy="353943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IE" sz="1000" dirty="0">
                <a:cs typeface="Arial" panose="020B0604020202020204" pitchFamily="34" charset="0"/>
              </a:rPr>
              <a:t>Commercial use of mobile computing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18576" y="4466194"/>
            <a:ext cx="1044000" cy="353943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IE" sz="1000" dirty="0">
                <a:cs typeface="Arial" panose="020B0604020202020204" pitchFamily="34" charset="0"/>
              </a:rPr>
              <a:t>Touch &amp; Camera based Mobile Computing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86200" y="4537314"/>
            <a:ext cx="1044000" cy="353943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IE" sz="1000" dirty="0">
                <a:cs typeface="Arial" panose="020B0604020202020204" pitchFamily="34" charset="0"/>
              </a:rPr>
              <a:t>Google Now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9829" y="1698575"/>
            <a:ext cx="784052" cy="7127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341124" y="4466194"/>
            <a:ext cx="1044000" cy="353943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IE" sz="1000" dirty="0">
                <a:cs typeface="Arial" panose="020B0604020202020204" pitchFamily="34" charset="0"/>
              </a:rPr>
              <a:t>Amazon Echo</a:t>
            </a:r>
          </a:p>
          <a:p>
            <a:pPr algn="ctr"/>
            <a:r>
              <a:rPr lang="en-IE" sz="1000" dirty="0">
                <a:cs typeface="Arial" panose="020B0604020202020204" pitchFamily="34" charset="0"/>
              </a:rPr>
              <a:t>Voice First Device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997547" y="2480401"/>
            <a:ext cx="1044000" cy="353943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IE" sz="1000" dirty="0">
                <a:cs typeface="Arial" panose="020B0604020202020204" pitchFamily="34" charset="0"/>
              </a:rPr>
              <a:t>Google Home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713827" y="4544934"/>
            <a:ext cx="1044000" cy="353943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IE" sz="1000" dirty="0">
                <a:cs typeface="Arial" panose="020B0604020202020204" pitchFamily="34" charset="0"/>
              </a:rPr>
              <a:t>Apple HomePod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92825" y="2480401"/>
            <a:ext cx="1044000" cy="353943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IE" sz="1000" dirty="0">
                <a:cs typeface="Arial" panose="020B0604020202020204" pitchFamily="34" charset="0"/>
              </a:rPr>
              <a:t>Electronic Computers (Z3)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603748" y="4466194"/>
            <a:ext cx="897053" cy="507831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IE" sz="1000" dirty="0">
                <a:cs typeface="Arial" panose="020B0604020202020204" pitchFamily="34" charset="0"/>
              </a:rPr>
              <a:t>Mainframe </a:t>
            </a:r>
            <a:br>
              <a:rPr lang="en-IE" sz="1000" dirty="0">
                <a:cs typeface="Arial" panose="020B0604020202020204" pitchFamily="34" charset="0"/>
              </a:rPr>
            </a:br>
            <a:r>
              <a:rPr lang="en-IE" sz="1000" dirty="0">
                <a:cs typeface="Arial" panose="020B0604020202020204" pitchFamily="34" charset="0"/>
              </a:rPr>
              <a:t>Computers</a:t>
            </a:r>
          </a:p>
          <a:p>
            <a:pPr algn="ctr"/>
            <a:r>
              <a:rPr lang="en-IE" sz="1000" dirty="0">
                <a:cs typeface="Arial" panose="020B0604020202020204" pitchFamily="34" charset="0"/>
              </a:rPr>
              <a:t>(IBM)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886983" y="4466194"/>
            <a:ext cx="1044000" cy="353943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IE" sz="1000" dirty="0">
                <a:cs typeface="Arial" panose="020B0604020202020204" pitchFamily="34" charset="0"/>
              </a:rPr>
              <a:t>Portable Computers (IBM)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556806" y="2399121"/>
            <a:ext cx="1044000" cy="353943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IE" sz="1000" dirty="0">
                <a:cs typeface="Arial" panose="020B0604020202020204" pitchFamily="34" charset="0"/>
              </a:rPr>
              <a:t>Commercial Use of Windows-Based GUI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45872" y="4466194"/>
            <a:ext cx="1044000" cy="353943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IE" sz="1000" dirty="0">
                <a:cs typeface="Arial" panose="020B0604020202020204" pitchFamily="34" charset="0"/>
              </a:rPr>
              <a:t>Commercial Use of Mouse (Apple)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54660" y="2480401"/>
            <a:ext cx="1044000" cy="353943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IE" sz="1000" dirty="0">
                <a:cs typeface="Arial" panose="020B0604020202020204" pitchFamily="34" charset="0"/>
              </a:rPr>
              <a:t>Punch Cards for Informatics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05" y="1779095"/>
            <a:ext cx="924310" cy="5217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62" y="1733555"/>
            <a:ext cx="936126" cy="6307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0825" y="4986823"/>
            <a:ext cx="817499" cy="5820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798" y="1733168"/>
            <a:ext cx="1025540" cy="6311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841" y="4996179"/>
            <a:ext cx="825988" cy="6057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10" y="1701506"/>
            <a:ext cx="656830" cy="66276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923" y="1673252"/>
            <a:ext cx="989037" cy="74990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677" y="1737360"/>
            <a:ext cx="649100" cy="649100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7291570" y="2480401"/>
            <a:ext cx="1044000" cy="353943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IE" sz="1000" dirty="0">
                <a:cs typeface="Arial" panose="020B0604020202020204" pitchFamily="34" charset="0"/>
              </a:rPr>
              <a:t>Voice on mobile (Siri)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643712" y="2480401"/>
            <a:ext cx="1044000" cy="353943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IE" sz="1000" dirty="0">
                <a:cs typeface="Arial" panose="020B0604020202020204" pitchFamily="34" charset="0"/>
              </a:rPr>
              <a:t>Microsoft Cortana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6754" y="1966308"/>
            <a:ext cx="838886" cy="20972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FC6A0E8D-5D14-4553-B761-84BED2175A09}"/>
              </a:ext>
            </a:extLst>
          </p:cNvPr>
          <p:cNvGrpSpPr/>
          <p:nvPr/>
        </p:nvGrpSpPr>
        <p:grpSpPr>
          <a:xfrm>
            <a:off x="1744319" y="1674495"/>
            <a:ext cx="1167765" cy="1872560"/>
            <a:chOff x="1682115" y="2116455"/>
            <a:chExt cx="1167765" cy="1872560"/>
          </a:xfrm>
        </p:grpSpPr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xmlns="" id="{223F4832-EE33-4965-9FAE-0BFBDD6469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5997" y="3322647"/>
              <a:ext cx="0" cy="33147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xmlns="" id="{5F62226B-4DDB-49B5-858C-E82D749FB08E}"/>
                </a:ext>
              </a:extLst>
            </p:cNvPr>
            <p:cNvSpPr/>
            <p:nvPr/>
          </p:nvSpPr>
          <p:spPr>
            <a:xfrm>
              <a:off x="1977997" y="3668975"/>
              <a:ext cx="576000" cy="32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IE" sz="1600" b="1" dirty="0">
                  <a:solidFill>
                    <a:schemeClr val="tx1"/>
                  </a:solidFill>
                </a:rPr>
                <a:t>1943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F64314F-0DFE-494D-AC37-02EC8538D403}"/>
                </a:ext>
              </a:extLst>
            </p:cNvPr>
            <p:cNvCxnSpPr/>
            <p:nvPr/>
          </p:nvCxnSpPr>
          <p:spPr>
            <a:xfrm>
              <a:off x="1976437" y="3660458"/>
              <a:ext cx="57912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5DF11A3C-2E2D-4052-BD0F-4DBB8A0F3B8B}"/>
                </a:ext>
              </a:extLst>
            </p:cNvPr>
            <p:cNvSpPr/>
            <p:nvPr/>
          </p:nvSpPr>
          <p:spPr>
            <a:xfrm>
              <a:off x="1682115" y="2116455"/>
              <a:ext cx="1167765" cy="1202055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</p:grp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xmlns="" id="{CE90670D-984F-43B5-A9FC-BF89127B8D83}"/>
              </a:ext>
            </a:extLst>
          </p:cNvPr>
          <p:cNvCxnSpPr>
            <a:cxnSpLocks/>
          </p:cNvCxnSpPr>
          <p:nvPr/>
        </p:nvCxnSpPr>
        <p:spPr>
          <a:xfrm flipV="1">
            <a:off x="964882" y="2880687"/>
            <a:ext cx="0" cy="33147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Rectangle 199">
            <a:extLst>
              <a:ext uri="{FF2B5EF4-FFF2-40B4-BE49-F238E27FC236}">
                <a16:creationId xmlns:a16="http://schemas.microsoft.com/office/drawing/2014/main" xmlns="" id="{93032686-DE6B-48BD-8A27-BC68DD9355D8}"/>
              </a:ext>
            </a:extLst>
          </p:cNvPr>
          <p:cNvSpPr/>
          <p:nvPr/>
        </p:nvSpPr>
        <p:spPr>
          <a:xfrm>
            <a:off x="676882" y="3227015"/>
            <a:ext cx="576000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>
                <a:solidFill>
                  <a:schemeClr val="tx1"/>
                </a:solidFill>
              </a:rPr>
              <a:t>1832</a:t>
            </a:r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xmlns="" id="{7BDC2B9D-2E9F-4CC6-A93C-A19340814105}"/>
              </a:ext>
            </a:extLst>
          </p:cNvPr>
          <p:cNvCxnSpPr/>
          <p:nvPr/>
        </p:nvCxnSpPr>
        <p:spPr>
          <a:xfrm>
            <a:off x="675322" y="3218498"/>
            <a:ext cx="579120" cy="0"/>
          </a:xfrm>
          <a:prstGeom prst="line">
            <a:avLst/>
          </a:prstGeom>
          <a:ln w="12700">
            <a:solidFill>
              <a:srgbClr val="BD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Rectangle 201">
            <a:extLst>
              <a:ext uri="{FF2B5EF4-FFF2-40B4-BE49-F238E27FC236}">
                <a16:creationId xmlns:a16="http://schemas.microsoft.com/office/drawing/2014/main" xmlns="" id="{FCEDB9C0-48A9-417C-9E1B-2E228806CF25}"/>
              </a:ext>
            </a:extLst>
          </p:cNvPr>
          <p:cNvSpPr/>
          <p:nvPr/>
        </p:nvSpPr>
        <p:spPr>
          <a:xfrm>
            <a:off x="381000" y="1674495"/>
            <a:ext cx="1167765" cy="1202055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xmlns="" id="{14F7B0C9-64FE-4C76-A566-EE205AA2C160}"/>
              </a:ext>
            </a:extLst>
          </p:cNvPr>
          <p:cNvGrpSpPr/>
          <p:nvPr/>
        </p:nvGrpSpPr>
        <p:grpSpPr>
          <a:xfrm>
            <a:off x="4470957" y="1674495"/>
            <a:ext cx="1167765" cy="1872560"/>
            <a:chOff x="1682115" y="2116455"/>
            <a:chExt cx="1167765" cy="1872560"/>
          </a:xfrm>
        </p:grpSpPr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xmlns="" id="{4AE04915-CD51-4B36-B5C7-4DDDE38F21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5997" y="3322647"/>
              <a:ext cx="0" cy="33147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xmlns="" id="{46B341E1-FE91-4942-82DB-B093FAD093C9}"/>
                </a:ext>
              </a:extLst>
            </p:cNvPr>
            <p:cNvSpPr/>
            <p:nvPr/>
          </p:nvSpPr>
          <p:spPr>
            <a:xfrm>
              <a:off x="1977997" y="3668975"/>
              <a:ext cx="576000" cy="32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IE" sz="1600" b="1" dirty="0">
                  <a:solidFill>
                    <a:schemeClr val="tx1"/>
                  </a:solidFill>
                </a:rPr>
                <a:t>1981</a:t>
              </a:r>
            </a:p>
          </p:txBody>
        </p: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xmlns="" id="{5608B919-6767-428A-8A6B-57E93D03E72B}"/>
                </a:ext>
              </a:extLst>
            </p:cNvPr>
            <p:cNvCxnSpPr/>
            <p:nvPr/>
          </p:nvCxnSpPr>
          <p:spPr>
            <a:xfrm>
              <a:off x="1976437" y="3660458"/>
              <a:ext cx="57912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xmlns="" id="{12B70359-20BB-4D6B-B216-4DA322A1A430}"/>
                </a:ext>
              </a:extLst>
            </p:cNvPr>
            <p:cNvSpPr/>
            <p:nvPr/>
          </p:nvSpPr>
          <p:spPr>
            <a:xfrm>
              <a:off x="1682115" y="2116455"/>
              <a:ext cx="1167765" cy="1202055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xmlns="" id="{6DCDAF58-70FC-4F9D-A839-7F9768553923}"/>
              </a:ext>
            </a:extLst>
          </p:cNvPr>
          <p:cNvGrpSpPr/>
          <p:nvPr/>
        </p:nvGrpSpPr>
        <p:grpSpPr>
          <a:xfrm>
            <a:off x="3107638" y="1674495"/>
            <a:ext cx="1167765" cy="1872560"/>
            <a:chOff x="1682115" y="2116455"/>
            <a:chExt cx="1167765" cy="1872560"/>
          </a:xfrm>
        </p:grpSpPr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xmlns="" id="{23DD4BC4-09AF-49E8-8063-E4AE469951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5997" y="3322647"/>
              <a:ext cx="0" cy="33147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xmlns="" id="{4167A3D5-3CE7-463A-A886-D475814AE99E}"/>
                </a:ext>
              </a:extLst>
            </p:cNvPr>
            <p:cNvSpPr/>
            <p:nvPr/>
          </p:nvSpPr>
          <p:spPr>
            <a:xfrm>
              <a:off x="1977997" y="3668975"/>
              <a:ext cx="576000" cy="32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IE" sz="1600" b="1" dirty="0">
                  <a:solidFill>
                    <a:schemeClr val="tx1"/>
                  </a:solidFill>
                </a:rPr>
                <a:t>1997</a:t>
              </a:r>
            </a:p>
          </p:txBody>
        </p: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xmlns="" id="{6D3EF570-C833-4C22-BD22-977E2D9BEDB0}"/>
                </a:ext>
              </a:extLst>
            </p:cNvPr>
            <p:cNvCxnSpPr/>
            <p:nvPr/>
          </p:nvCxnSpPr>
          <p:spPr>
            <a:xfrm>
              <a:off x="1976437" y="3660458"/>
              <a:ext cx="57912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xmlns="" id="{E3935EBE-ED52-4360-B432-A26D6A29EA55}"/>
                </a:ext>
              </a:extLst>
            </p:cNvPr>
            <p:cNvSpPr/>
            <p:nvPr/>
          </p:nvSpPr>
          <p:spPr>
            <a:xfrm>
              <a:off x="1682115" y="2116455"/>
              <a:ext cx="1167765" cy="1202055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</p:grp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xmlns="" id="{81D66A2C-89B0-40BE-8178-275A4D8631DD}"/>
              </a:ext>
            </a:extLst>
          </p:cNvPr>
          <p:cNvCxnSpPr>
            <a:cxnSpLocks/>
          </p:cNvCxnSpPr>
          <p:nvPr/>
        </p:nvCxnSpPr>
        <p:spPr>
          <a:xfrm flipV="1">
            <a:off x="7781477" y="2880687"/>
            <a:ext cx="0" cy="331470"/>
          </a:xfrm>
          <a:prstGeom prst="straightConnector1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Rectangle 214">
            <a:extLst>
              <a:ext uri="{FF2B5EF4-FFF2-40B4-BE49-F238E27FC236}">
                <a16:creationId xmlns:a16="http://schemas.microsoft.com/office/drawing/2014/main" xmlns="" id="{C063842C-8A78-4B98-90B8-C1F756657D9B}"/>
              </a:ext>
            </a:extLst>
          </p:cNvPr>
          <p:cNvSpPr/>
          <p:nvPr/>
        </p:nvSpPr>
        <p:spPr>
          <a:xfrm>
            <a:off x="7493477" y="3227015"/>
            <a:ext cx="576000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>
                <a:solidFill>
                  <a:schemeClr val="tx1"/>
                </a:solidFill>
              </a:rPr>
              <a:t>2011</a:t>
            </a:r>
          </a:p>
        </p:txBody>
      </p: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xmlns="" id="{9057944C-1199-4CC3-97C2-B6ABCE1219C7}"/>
              </a:ext>
            </a:extLst>
          </p:cNvPr>
          <p:cNvCxnSpPr/>
          <p:nvPr/>
        </p:nvCxnSpPr>
        <p:spPr>
          <a:xfrm>
            <a:off x="7491917" y="3218498"/>
            <a:ext cx="5791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Rectangle 216">
            <a:extLst>
              <a:ext uri="{FF2B5EF4-FFF2-40B4-BE49-F238E27FC236}">
                <a16:creationId xmlns:a16="http://schemas.microsoft.com/office/drawing/2014/main" xmlns="" id="{433DF449-34D5-4E68-B94E-0698DFFBCA4B}"/>
              </a:ext>
            </a:extLst>
          </p:cNvPr>
          <p:cNvSpPr/>
          <p:nvPr/>
        </p:nvSpPr>
        <p:spPr>
          <a:xfrm>
            <a:off x="7197595" y="1674495"/>
            <a:ext cx="1167765" cy="12020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xmlns="" id="{08784BF5-EA72-456C-8502-70FD6EEF8768}"/>
              </a:ext>
            </a:extLst>
          </p:cNvPr>
          <p:cNvGrpSpPr/>
          <p:nvPr/>
        </p:nvGrpSpPr>
        <p:grpSpPr>
          <a:xfrm>
            <a:off x="5834276" y="1674495"/>
            <a:ext cx="1167765" cy="1872560"/>
            <a:chOff x="1682115" y="2116455"/>
            <a:chExt cx="1167765" cy="1872560"/>
          </a:xfrm>
        </p:grpSpPr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xmlns="" id="{43048976-61E8-4F26-A6D0-24E019514B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5997" y="3322647"/>
              <a:ext cx="0" cy="33147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xmlns="" id="{71725A55-78E9-447D-B526-02F55E85AB37}"/>
                </a:ext>
              </a:extLst>
            </p:cNvPr>
            <p:cNvSpPr/>
            <p:nvPr/>
          </p:nvSpPr>
          <p:spPr>
            <a:xfrm>
              <a:off x="1977997" y="3668975"/>
              <a:ext cx="576000" cy="32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IE" sz="1600" b="1" dirty="0">
                  <a:solidFill>
                    <a:schemeClr val="tx1"/>
                  </a:solidFill>
                </a:rPr>
                <a:t>1996</a:t>
              </a:r>
            </a:p>
          </p:txBody>
        </p: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xmlns="" id="{95DE8FFD-C950-4205-944E-88C26B84CAE7}"/>
                </a:ext>
              </a:extLst>
            </p:cNvPr>
            <p:cNvCxnSpPr/>
            <p:nvPr/>
          </p:nvCxnSpPr>
          <p:spPr>
            <a:xfrm>
              <a:off x="1976437" y="3660458"/>
              <a:ext cx="57912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xmlns="" id="{D716B299-F609-4479-922E-9D0A74F7E9C8}"/>
                </a:ext>
              </a:extLst>
            </p:cNvPr>
            <p:cNvSpPr/>
            <p:nvPr/>
          </p:nvSpPr>
          <p:spPr>
            <a:xfrm>
              <a:off x="1682115" y="2116455"/>
              <a:ext cx="1167765" cy="1202055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</p:grp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xmlns="" id="{B648118E-5C04-4E36-80D1-8F4CDD5C1DC7}"/>
              </a:ext>
            </a:extLst>
          </p:cNvPr>
          <p:cNvCxnSpPr>
            <a:cxnSpLocks/>
          </p:cNvCxnSpPr>
          <p:nvPr/>
        </p:nvCxnSpPr>
        <p:spPr>
          <a:xfrm flipV="1">
            <a:off x="10508113" y="2880687"/>
            <a:ext cx="0" cy="331470"/>
          </a:xfrm>
          <a:prstGeom prst="straightConnector1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Rectangle 224">
            <a:extLst>
              <a:ext uri="{FF2B5EF4-FFF2-40B4-BE49-F238E27FC236}">
                <a16:creationId xmlns:a16="http://schemas.microsoft.com/office/drawing/2014/main" xmlns="" id="{C94D473A-62AD-44C5-840C-6844A0589A7E}"/>
              </a:ext>
            </a:extLst>
          </p:cNvPr>
          <p:cNvSpPr/>
          <p:nvPr/>
        </p:nvSpPr>
        <p:spPr>
          <a:xfrm>
            <a:off x="10220113" y="3227015"/>
            <a:ext cx="576000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>
                <a:solidFill>
                  <a:schemeClr val="tx1"/>
                </a:solidFill>
              </a:rPr>
              <a:t>2016</a:t>
            </a:r>
          </a:p>
        </p:txBody>
      </p: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xmlns="" id="{9B76E671-B001-4122-B664-6B650E74A0EF}"/>
              </a:ext>
            </a:extLst>
          </p:cNvPr>
          <p:cNvCxnSpPr/>
          <p:nvPr/>
        </p:nvCxnSpPr>
        <p:spPr>
          <a:xfrm>
            <a:off x="10218553" y="3218498"/>
            <a:ext cx="5791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Rectangle 226">
            <a:extLst>
              <a:ext uri="{FF2B5EF4-FFF2-40B4-BE49-F238E27FC236}">
                <a16:creationId xmlns:a16="http://schemas.microsoft.com/office/drawing/2014/main" xmlns="" id="{1B4B0586-D94E-4E5E-91DB-FB6F61303A1F}"/>
              </a:ext>
            </a:extLst>
          </p:cNvPr>
          <p:cNvSpPr/>
          <p:nvPr/>
        </p:nvSpPr>
        <p:spPr>
          <a:xfrm>
            <a:off x="9924231" y="1674495"/>
            <a:ext cx="1167765" cy="12020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xmlns="" id="{2B9F3FE7-6AA8-4225-873D-39284BA51E6C}"/>
              </a:ext>
            </a:extLst>
          </p:cNvPr>
          <p:cNvCxnSpPr>
            <a:cxnSpLocks/>
          </p:cNvCxnSpPr>
          <p:nvPr/>
        </p:nvCxnSpPr>
        <p:spPr>
          <a:xfrm flipV="1">
            <a:off x="9144796" y="2880687"/>
            <a:ext cx="0" cy="331470"/>
          </a:xfrm>
          <a:prstGeom prst="straightConnector1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Rectangle 229">
            <a:extLst>
              <a:ext uri="{FF2B5EF4-FFF2-40B4-BE49-F238E27FC236}">
                <a16:creationId xmlns:a16="http://schemas.microsoft.com/office/drawing/2014/main" xmlns="" id="{7A3BD67A-C1A3-408F-BFE7-305D894E7C13}"/>
              </a:ext>
            </a:extLst>
          </p:cNvPr>
          <p:cNvSpPr/>
          <p:nvPr/>
        </p:nvSpPr>
        <p:spPr>
          <a:xfrm>
            <a:off x="8856796" y="3227015"/>
            <a:ext cx="576000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>
                <a:solidFill>
                  <a:schemeClr val="tx1"/>
                </a:solidFill>
              </a:rPr>
              <a:t>2013</a:t>
            </a:r>
          </a:p>
        </p:txBody>
      </p: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xmlns="" id="{26635F13-5F73-4B70-875C-810B3691E00E}"/>
              </a:ext>
            </a:extLst>
          </p:cNvPr>
          <p:cNvCxnSpPr/>
          <p:nvPr/>
        </p:nvCxnSpPr>
        <p:spPr>
          <a:xfrm>
            <a:off x="8855236" y="3218498"/>
            <a:ext cx="5791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Rectangle 231">
            <a:extLst>
              <a:ext uri="{FF2B5EF4-FFF2-40B4-BE49-F238E27FC236}">
                <a16:creationId xmlns:a16="http://schemas.microsoft.com/office/drawing/2014/main" xmlns="" id="{C78BAEDA-7D2D-4082-A88E-801DEF25E8B2}"/>
              </a:ext>
            </a:extLst>
          </p:cNvPr>
          <p:cNvSpPr/>
          <p:nvPr/>
        </p:nvSpPr>
        <p:spPr>
          <a:xfrm>
            <a:off x="8560914" y="1674495"/>
            <a:ext cx="1167765" cy="12020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xmlns="" id="{C3C03D98-E5B7-4A85-B191-4BA8CA4884FA}"/>
              </a:ext>
            </a:extLst>
          </p:cNvPr>
          <p:cNvCxnSpPr>
            <a:cxnSpLocks/>
          </p:cNvCxnSpPr>
          <p:nvPr/>
        </p:nvCxnSpPr>
        <p:spPr>
          <a:xfrm rot="10800000" flipV="1">
            <a:off x="9863799" y="4087113"/>
            <a:ext cx="0" cy="331470"/>
          </a:xfrm>
          <a:prstGeom prst="straightConnector1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ectangle 234">
            <a:extLst>
              <a:ext uri="{FF2B5EF4-FFF2-40B4-BE49-F238E27FC236}">
                <a16:creationId xmlns:a16="http://schemas.microsoft.com/office/drawing/2014/main" xmlns="" id="{EF32134C-245F-4DCC-8162-A61A70EB0A5A}"/>
              </a:ext>
            </a:extLst>
          </p:cNvPr>
          <p:cNvSpPr/>
          <p:nvPr/>
        </p:nvSpPr>
        <p:spPr>
          <a:xfrm rot="10800000" flipV="1">
            <a:off x="9575799" y="3752215"/>
            <a:ext cx="576000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>
                <a:solidFill>
                  <a:schemeClr val="tx1"/>
                </a:solidFill>
              </a:rPr>
              <a:t>2014</a:t>
            </a:r>
          </a:p>
        </p:txBody>
      </p: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xmlns="" id="{20FEE785-773B-48D2-8131-FBE9BA88481C}"/>
              </a:ext>
            </a:extLst>
          </p:cNvPr>
          <p:cNvCxnSpPr/>
          <p:nvPr/>
        </p:nvCxnSpPr>
        <p:spPr>
          <a:xfrm rot="10800000">
            <a:off x="9574239" y="4080772"/>
            <a:ext cx="5791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Rectangle 236">
            <a:extLst>
              <a:ext uri="{FF2B5EF4-FFF2-40B4-BE49-F238E27FC236}">
                <a16:creationId xmlns:a16="http://schemas.microsoft.com/office/drawing/2014/main" xmlns="" id="{CAAC005F-14D4-4256-AB9F-A539EED2788A}"/>
              </a:ext>
            </a:extLst>
          </p:cNvPr>
          <p:cNvSpPr/>
          <p:nvPr/>
        </p:nvSpPr>
        <p:spPr>
          <a:xfrm rot="10800000">
            <a:off x="9279916" y="4422720"/>
            <a:ext cx="1167765" cy="12020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xmlns="" id="{3E9D047A-5A87-4347-9788-115768352416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227118" y="4087113"/>
            <a:ext cx="0" cy="331470"/>
          </a:xfrm>
          <a:prstGeom prst="straightConnector1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>
            <a:extLst>
              <a:ext uri="{FF2B5EF4-FFF2-40B4-BE49-F238E27FC236}">
                <a16:creationId xmlns:a16="http://schemas.microsoft.com/office/drawing/2014/main" xmlns="" id="{1ADCBBFF-E218-4E29-8BB3-26CCC8FA0E3F}"/>
              </a:ext>
            </a:extLst>
          </p:cNvPr>
          <p:cNvSpPr/>
          <p:nvPr/>
        </p:nvSpPr>
        <p:spPr>
          <a:xfrm rot="10800000" flipV="1">
            <a:off x="10939118" y="3752215"/>
            <a:ext cx="576000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>
                <a:solidFill>
                  <a:schemeClr val="tx1"/>
                </a:solidFill>
              </a:rPr>
              <a:t>2017</a:t>
            </a:r>
          </a:p>
        </p:txBody>
      </p: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xmlns="" id="{C421C669-759D-4A6E-92A3-511B3A08F20A}"/>
              </a:ext>
            </a:extLst>
          </p:cNvPr>
          <p:cNvCxnSpPr/>
          <p:nvPr/>
        </p:nvCxnSpPr>
        <p:spPr>
          <a:xfrm rot="10800000">
            <a:off x="10937558" y="4080772"/>
            <a:ext cx="5791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Rectangle 241">
            <a:extLst>
              <a:ext uri="{FF2B5EF4-FFF2-40B4-BE49-F238E27FC236}">
                <a16:creationId xmlns:a16="http://schemas.microsoft.com/office/drawing/2014/main" xmlns="" id="{59312E0E-50C2-4E80-B0A9-802997271E07}"/>
              </a:ext>
            </a:extLst>
          </p:cNvPr>
          <p:cNvSpPr/>
          <p:nvPr/>
        </p:nvSpPr>
        <p:spPr>
          <a:xfrm rot="10800000">
            <a:off x="10643235" y="4422720"/>
            <a:ext cx="1167765" cy="12020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xmlns="" id="{4C9794DE-7CA9-4B2F-ADAF-4EDA23AAB220}"/>
              </a:ext>
            </a:extLst>
          </p:cNvPr>
          <p:cNvCxnSpPr>
            <a:cxnSpLocks/>
          </p:cNvCxnSpPr>
          <p:nvPr/>
        </p:nvCxnSpPr>
        <p:spPr>
          <a:xfrm rot="10800000" flipV="1">
            <a:off x="7137161" y="4087113"/>
            <a:ext cx="0" cy="331470"/>
          </a:xfrm>
          <a:prstGeom prst="straightConnector1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Rectangle 244">
            <a:extLst>
              <a:ext uri="{FF2B5EF4-FFF2-40B4-BE49-F238E27FC236}">
                <a16:creationId xmlns:a16="http://schemas.microsoft.com/office/drawing/2014/main" xmlns="" id="{030966B8-3777-4F94-B5CC-AA1AF55862D0}"/>
              </a:ext>
            </a:extLst>
          </p:cNvPr>
          <p:cNvSpPr/>
          <p:nvPr/>
        </p:nvSpPr>
        <p:spPr>
          <a:xfrm rot="10800000" flipV="1">
            <a:off x="6849161" y="3752215"/>
            <a:ext cx="576000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>
                <a:solidFill>
                  <a:schemeClr val="tx1"/>
                </a:solidFill>
              </a:rPr>
              <a:t>2007</a:t>
            </a:r>
          </a:p>
        </p:txBody>
      </p: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xmlns="" id="{8BF78062-04F3-4809-B6F7-514EB1852B40}"/>
              </a:ext>
            </a:extLst>
          </p:cNvPr>
          <p:cNvCxnSpPr/>
          <p:nvPr/>
        </p:nvCxnSpPr>
        <p:spPr>
          <a:xfrm rot="10800000">
            <a:off x="6847601" y="4080772"/>
            <a:ext cx="5791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Rectangle 246">
            <a:extLst>
              <a:ext uri="{FF2B5EF4-FFF2-40B4-BE49-F238E27FC236}">
                <a16:creationId xmlns:a16="http://schemas.microsoft.com/office/drawing/2014/main" xmlns="" id="{D2AC26E4-536F-47C1-B871-FEC923030E9A}"/>
              </a:ext>
            </a:extLst>
          </p:cNvPr>
          <p:cNvSpPr/>
          <p:nvPr/>
        </p:nvSpPr>
        <p:spPr>
          <a:xfrm rot="10800000">
            <a:off x="6553278" y="4422720"/>
            <a:ext cx="1167765" cy="12020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cxnSp>
        <p:nvCxnSpPr>
          <p:cNvPr id="249" name="Straight Arrow Connector 248">
            <a:extLst>
              <a:ext uri="{FF2B5EF4-FFF2-40B4-BE49-F238E27FC236}">
                <a16:creationId xmlns:a16="http://schemas.microsoft.com/office/drawing/2014/main" xmlns="" id="{B954774D-ADF0-48BD-A8D1-1990909B45ED}"/>
              </a:ext>
            </a:extLst>
          </p:cNvPr>
          <p:cNvCxnSpPr>
            <a:cxnSpLocks/>
          </p:cNvCxnSpPr>
          <p:nvPr/>
        </p:nvCxnSpPr>
        <p:spPr>
          <a:xfrm rot="10800000" flipV="1">
            <a:off x="8500480" y="4087113"/>
            <a:ext cx="0" cy="331470"/>
          </a:xfrm>
          <a:prstGeom prst="straightConnector1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Rectangle 249">
            <a:extLst>
              <a:ext uri="{FF2B5EF4-FFF2-40B4-BE49-F238E27FC236}">
                <a16:creationId xmlns:a16="http://schemas.microsoft.com/office/drawing/2014/main" xmlns="" id="{EE6FC76F-3C1D-426E-B761-FD998277C63B}"/>
              </a:ext>
            </a:extLst>
          </p:cNvPr>
          <p:cNvSpPr/>
          <p:nvPr/>
        </p:nvSpPr>
        <p:spPr>
          <a:xfrm rot="10800000" flipV="1">
            <a:off x="8212480" y="3752215"/>
            <a:ext cx="576000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>
                <a:solidFill>
                  <a:schemeClr val="tx1"/>
                </a:solidFill>
              </a:rPr>
              <a:t>2012</a:t>
            </a:r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xmlns="" id="{B22AAB86-8382-4A52-ACE8-7B54473F11CE}"/>
              </a:ext>
            </a:extLst>
          </p:cNvPr>
          <p:cNvCxnSpPr/>
          <p:nvPr/>
        </p:nvCxnSpPr>
        <p:spPr>
          <a:xfrm rot="10800000">
            <a:off x="8210920" y="4080772"/>
            <a:ext cx="57912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Rectangle 251">
            <a:extLst>
              <a:ext uri="{FF2B5EF4-FFF2-40B4-BE49-F238E27FC236}">
                <a16:creationId xmlns:a16="http://schemas.microsoft.com/office/drawing/2014/main" xmlns="" id="{22BC051F-7C61-4349-9688-499AF43EEF84}"/>
              </a:ext>
            </a:extLst>
          </p:cNvPr>
          <p:cNvSpPr/>
          <p:nvPr/>
        </p:nvSpPr>
        <p:spPr>
          <a:xfrm rot="10800000">
            <a:off x="7916597" y="4422720"/>
            <a:ext cx="1167765" cy="12020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xmlns="" id="{D3897A1F-F1B1-4F40-B2B7-D2103BAC0A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10523" y="4087113"/>
            <a:ext cx="0" cy="331470"/>
          </a:xfrm>
          <a:prstGeom prst="straightConnector1">
            <a:avLst/>
          </a:prstGeom>
          <a:ln w="127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Rectangle 254">
            <a:extLst>
              <a:ext uri="{FF2B5EF4-FFF2-40B4-BE49-F238E27FC236}">
                <a16:creationId xmlns:a16="http://schemas.microsoft.com/office/drawing/2014/main" xmlns="" id="{71D8D6CE-AE77-4D70-8AAF-58B4D20C8272}"/>
              </a:ext>
            </a:extLst>
          </p:cNvPr>
          <p:cNvSpPr/>
          <p:nvPr/>
        </p:nvSpPr>
        <p:spPr>
          <a:xfrm rot="10800000" flipV="1">
            <a:off x="4122523" y="3752215"/>
            <a:ext cx="576000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>
                <a:solidFill>
                  <a:schemeClr val="tx1"/>
                </a:solidFill>
              </a:rPr>
              <a:t>1975</a:t>
            </a:r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xmlns="" id="{2A9D67D5-A9DB-4349-AD53-2391FFF340FB}"/>
              </a:ext>
            </a:extLst>
          </p:cNvPr>
          <p:cNvCxnSpPr/>
          <p:nvPr/>
        </p:nvCxnSpPr>
        <p:spPr>
          <a:xfrm rot="10800000">
            <a:off x="4120963" y="4080772"/>
            <a:ext cx="57912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Rectangle 256">
            <a:extLst>
              <a:ext uri="{FF2B5EF4-FFF2-40B4-BE49-F238E27FC236}">
                <a16:creationId xmlns:a16="http://schemas.microsoft.com/office/drawing/2014/main" xmlns="" id="{CFC52961-FFCE-4D35-9556-D5B80C1FF206}"/>
              </a:ext>
            </a:extLst>
          </p:cNvPr>
          <p:cNvSpPr/>
          <p:nvPr/>
        </p:nvSpPr>
        <p:spPr>
          <a:xfrm rot="10800000">
            <a:off x="3826640" y="4422720"/>
            <a:ext cx="1167765" cy="120205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xmlns="" id="{018FD039-4F58-44B7-98D7-3B9C4A0A7CFA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73842" y="4087113"/>
            <a:ext cx="0" cy="331470"/>
          </a:xfrm>
          <a:prstGeom prst="straightConnector1">
            <a:avLst/>
          </a:prstGeom>
          <a:ln w="127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Rectangle 259">
            <a:extLst>
              <a:ext uri="{FF2B5EF4-FFF2-40B4-BE49-F238E27FC236}">
                <a16:creationId xmlns:a16="http://schemas.microsoft.com/office/drawing/2014/main" xmlns="" id="{AD83ED9A-46EC-41CC-8B65-D1E346D6C3F3}"/>
              </a:ext>
            </a:extLst>
          </p:cNvPr>
          <p:cNvSpPr/>
          <p:nvPr/>
        </p:nvSpPr>
        <p:spPr>
          <a:xfrm rot="10800000" flipV="1">
            <a:off x="5485842" y="3752215"/>
            <a:ext cx="576000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>
                <a:solidFill>
                  <a:schemeClr val="tx1"/>
                </a:solidFill>
              </a:rPr>
              <a:t>1983</a:t>
            </a:r>
          </a:p>
        </p:txBody>
      </p: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xmlns="" id="{CA158F2D-0BB8-4287-9DAE-EDB9A468E826}"/>
              </a:ext>
            </a:extLst>
          </p:cNvPr>
          <p:cNvCxnSpPr/>
          <p:nvPr/>
        </p:nvCxnSpPr>
        <p:spPr>
          <a:xfrm rot="10800000">
            <a:off x="5484282" y="4080772"/>
            <a:ext cx="57912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Rectangle 261">
            <a:extLst>
              <a:ext uri="{FF2B5EF4-FFF2-40B4-BE49-F238E27FC236}">
                <a16:creationId xmlns:a16="http://schemas.microsoft.com/office/drawing/2014/main" xmlns="" id="{C348906D-0749-45A3-8D4A-A6A59DA72B03}"/>
              </a:ext>
            </a:extLst>
          </p:cNvPr>
          <p:cNvSpPr/>
          <p:nvPr/>
        </p:nvSpPr>
        <p:spPr>
          <a:xfrm rot="10800000">
            <a:off x="5189959" y="4422720"/>
            <a:ext cx="1167765" cy="120205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69" name="TextBox 68"/>
          <p:cNvSpPr txBox="1"/>
          <p:nvPr/>
        </p:nvSpPr>
        <p:spPr>
          <a:xfrm>
            <a:off x="1110651" y="4466194"/>
            <a:ext cx="1044000" cy="3539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IE" sz="1000" dirty="0">
                <a:cs typeface="Arial" panose="020B0604020202020204" pitchFamily="34" charset="0"/>
              </a:rPr>
              <a:t>QWERTY Keyboard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950" y="5035195"/>
            <a:ext cx="693091" cy="443578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xmlns="" id="{F6527EB0-A717-44FA-AAC2-259F5201572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26737" y="4087113"/>
            <a:ext cx="0" cy="33147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Rectangle 264">
            <a:extLst>
              <a:ext uri="{FF2B5EF4-FFF2-40B4-BE49-F238E27FC236}">
                <a16:creationId xmlns:a16="http://schemas.microsoft.com/office/drawing/2014/main" xmlns="" id="{F0567116-676A-450E-A2A9-E8EB189EAA3C}"/>
              </a:ext>
            </a:extLst>
          </p:cNvPr>
          <p:cNvSpPr/>
          <p:nvPr/>
        </p:nvSpPr>
        <p:spPr>
          <a:xfrm rot="10800000" flipV="1">
            <a:off x="1338737" y="3752215"/>
            <a:ext cx="576000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>
                <a:solidFill>
                  <a:schemeClr val="tx1"/>
                </a:solidFill>
              </a:rPr>
              <a:t>1872</a:t>
            </a:r>
          </a:p>
        </p:txBody>
      </p: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xmlns="" id="{FACB9BD7-AA59-4BD4-9E92-30A42841DD60}"/>
              </a:ext>
            </a:extLst>
          </p:cNvPr>
          <p:cNvCxnSpPr/>
          <p:nvPr/>
        </p:nvCxnSpPr>
        <p:spPr>
          <a:xfrm rot="10800000">
            <a:off x="1337177" y="4080772"/>
            <a:ext cx="579120" cy="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Rectangle 266">
            <a:extLst>
              <a:ext uri="{FF2B5EF4-FFF2-40B4-BE49-F238E27FC236}">
                <a16:creationId xmlns:a16="http://schemas.microsoft.com/office/drawing/2014/main" xmlns="" id="{2D76B0DB-66EF-48D3-9797-715697A28FC4}"/>
              </a:ext>
            </a:extLst>
          </p:cNvPr>
          <p:cNvSpPr/>
          <p:nvPr/>
        </p:nvSpPr>
        <p:spPr>
          <a:xfrm rot="10800000">
            <a:off x="1042854" y="4422720"/>
            <a:ext cx="1167765" cy="1202055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xmlns="" id="{512AE84B-3D2B-4F20-9095-C8C94743E8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47204" y="4087113"/>
            <a:ext cx="0" cy="331470"/>
          </a:xfrm>
          <a:prstGeom prst="straightConnector1">
            <a:avLst/>
          </a:prstGeom>
          <a:ln w="127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Rectangle 269">
            <a:extLst>
              <a:ext uri="{FF2B5EF4-FFF2-40B4-BE49-F238E27FC236}">
                <a16:creationId xmlns:a16="http://schemas.microsoft.com/office/drawing/2014/main" xmlns="" id="{E59741FA-E77B-45CA-AC2C-D9F3DCF6776A}"/>
              </a:ext>
            </a:extLst>
          </p:cNvPr>
          <p:cNvSpPr/>
          <p:nvPr/>
        </p:nvSpPr>
        <p:spPr>
          <a:xfrm rot="10800000" flipV="1">
            <a:off x="2759204" y="3752215"/>
            <a:ext cx="576000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>
                <a:solidFill>
                  <a:schemeClr val="tx1"/>
                </a:solidFill>
              </a:rPr>
              <a:t>1948</a:t>
            </a:r>
          </a:p>
        </p:txBody>
      </p: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xmlns="" id="{CAA98ADC-4273-4E25-98BD-634D6384469D}"/>
              </a:ext>
            </a:extLst>
          </p:cNvPr>
          <p:cNvCxnSpPr/>
          <p:nvPr/>
        </p:nvCxnSpPr>
        <p:spPr>
          <a:xfrm rot="10800000">
            <a:off x="2757644" y="4080772"/>
            <a:ext cx="57912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Rectangle 271">
            <a:extLst>
              <a:ext uri="{FF2B5EF4-FFF2-40B4-BE49-F238E27FC236}">
                <a16:creationId xmlns:a16="http://schemas.microsoft.com/office/drawing/2014/main" xmlns="" id="{F7BD6789-EE89-4B51-8516-436D80353F93}"/>
              </a:ext>
            </a:extLst>
          </p:cNvPr>
          <p:cNvSpPr/>
          <p:nvPr/>
        </p:nvSpPr>
        <p:spPr>
          <a:xfrm rot="10800000">
            <a:off x="2463321" y="4422720"/>
            <a:ext cx="1167765" cy="120205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96544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F1A1691-322A-419F-B669-CEAEEF72998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Copyright © 2017 Accenture. All rights reserved.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9A9C13A-94F3-4452-AD83-670030EA9E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Amazon Echo Show- Piece of Cake  (Echo Show Commercial)">
            <a:hlinkClick r:id="" action="ppaction://media"/>
            <a:extLst>
              <a:ext uri="{FF2B5EF4-FFF2-40B4-BE49-F238E27FC236}">
                <a16:creationId xmlns:a16="http://schemas.microsoft.com/office/drawing/2014/main" xmlns="" id="{381E3393-2B87-4DF9-8767-0FD2F3CF3F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20574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7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381000" y="6519009"/>
            <a:ext cx="5714999" cy="206375"/>
          </a:xfrm>
        </p:spPr>
        <p:txBody>
          <a:bodyPr/>
          <a:lstStyle/>
          <a:p>
            <a:r>
              <a:rPr lang="en-US"/>
              <a:t>Copyright © 2017 Accenture. All rights reserved.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AF1B8C4-EE95-4D5A-985F-3463A8F5A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What’s all the noise about?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11734" r="605" b="17867"/>
          <a:stretch/>
        </p:blipFill>
        <p:spPr>
          <a:xfrm>
            <a:off x="2523783" y="1447751"/>
            <a:ext cx="7144435" cy="44120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34D3777-7A1F-4611-A5C0-AB28DE9E81C7}"/>
              </a:ext>
            </a:extLst>
          </p:cNvPr>
          <p:cNvSpPr/>
          <p:nvPr/>
        </p:nvSpPr>
        <p:spPr>
          <a:xfrm>
            <a:off x="304800" y="6318954"/>
            <a:ext cx="299148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00" dirty="0">
                <a:solidFill>
                  <a:schemeClr val="tx2"/>
                </a:solidFill>
              </a:rPr>
              <a:t>Source: Gartner: </a:t>
            </a:r>
            <a:r>
              <a:rPr lang="en-GB" sz="700" dirty="0">
                <a:solidFill>
                  <a:schemeClr val="tx2"/>
                </a:solidFill>
                <a:hlinkClick r:id="rId3"/>
              </a:rPr>
              <a:t>http://www.gartner.com/newsroom/id/3784363</a:t>
            </a:r>
            <a:r>
              <a:rPr lang="en-GB" sz="7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F8E8E72-D6AE-4FF0-BEAC-18DE23049585}"/>
              </a:ext>
            </a:extLst>
          </p:cNvPr>
          <p:cNvSpPr/>
          <p:nvPr/>
        </p:nvSpPr>
        <p:spPr>
          <a:xfrm>
            <a:off x="4217670" y="2661285"/>
            <a:ext cx="498792" cy="210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1E9D22-A36E-4821-AF70-E3079649E035}"/>
              </a:ext>
            </a:extLst>
          </p:cNvPr>
          <p:cNvSpPr/>
          <p:nvPr/>
        </p:nvSpPr>
        <p:spPr>
          <a:xfrm>
            <a:off x="4202429" y="2680336"/>
            <a:ext cx="683577" cy="183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600" dirty="0">
                <a:solidFill>
                  <a:schemeClr val="accent1"/>
                </a:solidFill>
                <a:latin typeface="Arial Black" panose="020B0A04020102020204" pitchFamily="34" charset="0"/>
              </a:rPr>
              <a:t>Conversational User Interfaces</a:t>
            </a:r>
          </a:p>
        </p:txBody>
      </p:sp>
    </p:spTree>
    <p:extLst>
      <p:ext uri="{BB962C8B-B14F-4D97-AF65-F5344CB8AC3E}">
        <p14:creationId xmlns:p14="http://schemas.microsoft.com/office/powerpoint/2010/main" val="142675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321310" y="6519009"/>
            <a:ext cx="5714999" cy="206375"/>
          </a:xfrm>
        </p:spPr>
        <p:txBody>
          <a:bodyPr/>
          <a:lstStyle/>
          <a:p>
            <a:r>
              <a:rPr lang="en-US"/>
              <a:t>Copyright © 2017 Accenture. All rights reserved.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xmlns="" id="{892354E1-E6B5-4073-9375-36E7F812FB71}"/>
              </a:ext>
            </a:extLst>
          </p:cNvPr>
          <p:cNvSpPr txBox="1">
            <a:spLocks/>
          </p:cNvSpPr>
          <p:nvPr/>
        </p:nvSpPr>
        <p:spPr>
          <a:xfrm>
            <a:off x="380999" y="384909"/>
            <a:ext cx="11125203" cy="1007660"/>
          </a:xfrm>
          <a:prstGeom prst="rect">
            <a:avLst/>
          </a:prstGeom>
        </p:spPr>
        <p:txBody>
          <a:bodyPr vert="horz" lIns="0" tIns="45720" rIns="0" bIns="0" rtlCol="0" anchor="t" anchorCtr="0">
            <a:normAutofit fontScale="97500"/>
          </a:bodyPr>
          <a:lstStyle>
            <a:lvl1pPr marL="0" indent="0" algn="l" defTabSz="914377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1" kern="1200" cap="all" baseline="0">
                <a:solidFill>
                  <a:srgbClr val="7600FF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can you repeat that please?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F7FF4A1-B327-423E-9B14-4A3F7E2B0CA5}"/>
              </a:ext>
            </a:extLst>
          </p:cNvPr>
          <p:cNvCxnSpPr/>
          <p:nvPr/>
        </p:nvCxnSpPr>
        <p:spPr>
          <a:xfrm>
            <a:off x="4395281" y="4867561"/>
            <a:ext cx="398559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BA4C46C-5528-4792-9C13-02A1E33BFF45}"/>
              </a:ext>
            </a:extLst>
          </p:cNvPr>
          <p:cNvSpPr txBox="1"/>
          <p:nvPr/>
        </p:nvSpPr>
        <p:spPr>
          <a:xfrm>
            <a:off x="4522385" y="2971908"/>
            <a:ext cx="366784" cy="242021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r>
              <a:rPr lang="en-GB" sz="800" b="1" dirty="0">
                <a:solidFill>
                  <a:srgbClr val="00F3FF"/>
                </a:solidFill>
              </a:rPr>
              <a:t>95%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4B611F7-0C83-4C63-A109-18814F636CFB}"/>
              </a:ext>
            </a:extLst>
          </p:cNvPr>
          <p:cNvSpPr txBox="1"/>
          <p:nvPr/>
        </p:nvSpPr>
        <p:spPr>
          <a:xfrm>
            <a:off x="8789149" y="2994038"/>
            <a:ext cx="366784" cy="242021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r>
              <a:rPr lang="en-GB" sz="800" b="1" dirty="0">
                <a:solidFill>
                  <a:schemeClr val="tx2"/>
                </a:solidFill>
              </a:rPr>
              <a:t>95%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E7734FE-25AE-4611-9F14-5248C0DA1B3F}"/>
              </a:ext>
            </a:extLst>
          </p:cNvPr>
          <p:cNvSpPr txBox="1"/>
          <p:nvPr/>
        </p:nvSpPr>
        <p:spPr>
          <a:xfrm>
            <a:off x="2819767" y="1687973"/>
            <a:ext cx="4715167" cy="369332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r>
              <a:rPr lang="en-GB" sz="1050" dirty="0"/>
              <a:t>GOOGLE MACHINE LEARNING</a:t>
            </a:r>
          </a:p>
          <a:p>
            <a:r>
              <a:rPr lang="en-GB" sz="1050" dirty="0"/>
              <a:t>Achieving Higher Word Accuracy, 2013 - 2017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67CE4DB3-A9FC-4257-B796-BC80F35759A1}"/>
              </a:ext>
            </a:extLst>
          </p:cNvPr>
          <p:cNvSpPr/>
          <p:nvPr/>
        </p:nvSpPr>
        <p:spPr>
          <a:xfrm rot="16200000">
            <a:off x="2471836" y="4262275"/>
            <a:ext cx="1267860" cy="242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00" dirty="0"/>
              <a:t>Word Accuracy Rate (%)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87810515-E684-4CC0-8AEF-9ADC09AC3740}"/>
              </a:ext>
            </a:extLst>
          </p:cNvPr>
          <p:cNvCxnSpPr/>
          <p:nvPr/>
        </p:nvCxnSpPr>
        <p:spPr>
          <a:xfrm>
            <a:off x="4244631" y="2693171"/>
            <a:ext cx="4451748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3EAFCDD-8184-43CE-8E55-0157EF9D5A91}"/>
              </a:ext>
            </a:extLst>
          </p:cNvPr>
          <p:cNvCxnSpPr/>
          <p:nvPr/>
        </p:nvCxnSpPr>
        <p:spPr>
          <a:xfrm>
            <a:off x="4244631" y="3390423"/>
            <a:ext cx="4451748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E322C274-4B5E-4764-85C5-23420948A3E4}"/>
              </a:ext>
            </a:extLst>
          </p:cNvPr>
          <p:cNvCxnSpPr/>
          <p:nvPr/>
        </p:nvCxnSpPr>
        <p:spPr>
          <a:xfrm>
            <a:off x="4244631" y="4145780"/>
            <a:ext cx="4451748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6888CB7-9FD5-4191-8004-A33A9D53744D}"/>
              </a:ext>
            </a:extLst>
          </p:cNvPr>
          <p:cNvSpPr txBox="1"/>
          <p:nvPr/>
        </p:nvSpPr>
        <p:spPr>
          <a:xfrm>
            <a:off x="3402957" y="2535200"/>
            <a:ext cx="975531" cy="330028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r>
              <a:rPr lang="en-GB" sz="1200" b="1" dirty="0">
                <a:latin typeface="Arial Black" panose="020B0A04020102020204" pitchFamily="34" charset="0"/>
              </a:rPr>
              <a:t>100%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C580E6D-80E3-4E95-9547-20C27493FC59}"/>
              </a:ext>
            </a:extLst>
          </p:cNvPr>
          <p:cNvSpPr txBox="1"/>
          <p:nvPr/>
        </p:nvSpPr>
        <p:spPr>
          <a:xfrm>
            <a:off x="3402957" y="3276030"/>
            <a:ext cx="975531" cy="330028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r>
              <a:rPr lang="en-GB" sz="1200" b="1" dirty="0">
                <a:latin typeface="Arial Black" panose="020B0A04020102020204" pitchFamily="34" charset="0"/>
              </a:rPr>
              <a:t>90%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BE0F6E9-D3A7-473B-9228-5DB14E7EA166}"/>
              </a:ext>
            </a:extLst>
          </p:cNvPr>
          <p:cNvSpPr txBox="1"/>
          <p:nvPr/>
        </p:nvSpPr>
        <p:spPr>
          <a:xfrm>
            <a:off x="3402957" y="4016861"/>
            <a:ext cx="975531" cy="330028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r>
              <a:rPr lang="en-GB" sz="1200" b="1" dirty="0">
                <a:latin typeface="Arial Black" panose="020B0A04020102020204" pitchFamily="34" charset="0"/>
              </a:rPr>
              <a:t>80%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75564F-9EBC-4F07-921F-1F581A8D9322}"/>
              </a:ext>
            </a:extLst>
          </p:cNvPr>
          <p:cNvSpPr txBox="1"/>
          <p:nvPr/>
        </p:nvSpPr>
        <p:spPr>
          <a:xfrm>
            <a:off x="3402957" y="4726823"/>
            <a:ext cx="975531" cy="330028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r>
              <a:rPr lang="en-GB" sz="1200" b="1" dirty="0">
                <a:latin typeface="Arial Black" panose="020B0A04020102020204" pitchFamily="34" charset="0"/>
              </a:rPr>
              <a:t>70%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5590FE1-F159-4539-9D3B-8087382FE6A4}"/>
              </a:ext>
            </a:extLst>
          </p:cNvPr>
          <p:cNvSpPr txBox="1"/>
          <p:nvPr/>
        </p:nvSpPr>
        <p:spPr>
          <a:xfrm>
            <a:off x="4242603" y="4921111"/>
            <a:ext cx="409682" cy="242021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r>
              <a:rPr lang="en-GB" sz="800" b="1" dirty="0"/>
              <a:t>2013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0EEC1C9-8005-4A8B-BF8B-F77342B771AC}"/>
              </a:ext>
            </a:extLst>
          </p:cNvPr>
          <p:cNvSpPr txBox="1"/>
          <p:nvPr/>
        </p:nvSpPr>
        <p:spPr>
          <a:xfrm>
            <a:off x="5258697" y="4921111"/>
            <a:ext cx="409682" cy="242021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r>
              <a:rPr lang="en-GB" sz="800" b="1" dirty="0"/>
              <a:t>2014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E28E131-E4F3-4D3B-B309-7D82879E93D9}"/>
              </a:ext>
            </a:extLst>
          </p:cNvPr>
          <p:cNvSpPr txBox="1"/>
          <p:nvPr/>
        </p:nvSpPr>
        <p:spPr>
          <a:xfrm>
            <a:off x="6274790" y="4921111"/>
            <a:ext cx="409682" cy="242021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r>
              <a:rPr lang="en-GB" sz="800" b="1" dirty="0"/>
              <a:t>2015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F7C184C-C778-4BFD-8BAF-E7F10F43E3D2}"/>
              </a:ext>
            </a:extLst>
          </p:cNvPr>
          <p:cNvSpPr txBox="1"/>
          <p:nvPr/>
        </p:nvSpPr>
        <p:spPr>
          <a:xfrm>
            <a:off x="7290884" y="4921111"/>
            <a:ext cx="409682" cy="242021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r>
              <a:rPr lang="en-GB" sz="800" b="1" dirty="0"/>
              <a:t>2016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64CCAD-9A55-4146-B9D3-7660DC2AA32E}"/>
              </a:ext>
            </a:extLst>
          </p:cNvPr>
          <p:cNvSpPr txBox="1"/>
          <p:nvPr/>
        </p:nvSpPr>
        <p:spPr>
          <a:xfrm>
            <a:off x="8335372" y="4921111"/>
            <a:ext cx="409682" cy="242021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r>
              <a:rPr lang="en-GB" sz="800" b="1" dirty="0"/>
              <a:t>2017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DF8FF418-755E-4FAE-B796-663303153579}"/>
              </a:ext>
            </a:extLst>
          </p:cNvPr>
          <p:cNvCxnSpPr>
            <a:cxnSpLocks/>
          </p:cNvCxnSpPr>
          <p:nvPr/>
        </p:nvCxnSpPr>
        <p:spPr>
          <a:xfrm>
            <a:off x="4824677" y="3025455"/>
            <a:ext cx="3906180" cy="0"/>
          </a:xfrm>
          <a:prstGeom prst="line">
            <a:avLst/>
          </a:prstGeom>
          <a:ln w="28575">
            <a:solidFill>
              <a:srgbClr val="00F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9D8D114B-822A-4FBC-9485-32EC8851DBE0}"/>
              </a:ext>
            </a:extLst>
          </p:cNvPr>
          <p:cNvSpPr/>
          <p:nvPr/>
        </p:nvSpPr>
        <p:spPr>
          <a:xfrm>
            <a:off x="7024149" y="5419871"/>
            <a:ext cx="500948" cy="6536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73665ED-EC25-434A-AE07-3B5591C51B83}"/>
              </a:ext>
            </a:extLst>
          </p:cNvPr>
          <p:cNvSpPr/>
          <p:nvPr/>
        </p:nvSpPr>
        <p:spPr>
          <a:xfrm>
            <a:off x="8295787" y="5414424"/>
            <a:ext cx="500948" cy="65366"/>
          </a:xfrm>
          <a:prstGeom prst="rect">
            <a:avLst/>
          </a:prstGeom>
          <a:solidFill>
            <a:srgbClr val="00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B92E58BD-1D41-4594-BCB5-2A3AF87FDDFF}"/>
              </a:ext>
            </a:extLst>
          </p:cNvPr>
          <p:cNvSpPr/>
          <p:nvPr/>
        </p:nvSpPr>
        <p:spPr>
          <a:xfrm>
            <a:off x="8802189" y="5321897"/>
            <a:ext cx="1098718" cy="352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00" dirty="0"/>
              <a:t>Threshold for </a:t>
            </a:r>
            <a:br>
              <a:rPr lang="en-GB" sz="500" dirty="0"/>
            </a:br>
            <a:r>
              <a:rPr lang="en-GB" sz="500" dirty="0"/>
              <a:t>Human Accuracy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834D3777-7A1F-4611-A5C0-AB28DE9E81C7}"/>
              </a:ext>
            </a:extLst>
          </p:cNvPr>
          <p:cNvSpPr/>
          <p:nvPr/>
        </p:nvSpPr>
        <p:spPr>
          <a:xfrm>
            <a:off x="233680" y="6323814"/>
            <a:ext cx="773388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00" dirty="0">
                <a:solidFill>
                  <a:schemeClr val="tx2"/>
                </a:solidFill>
              </a:rPr>
              <a:t>Source: </a:t>
            </a:r>
            <a:r>
              <a:rPr lang="en-GB" sz="700" dirty="0">
                <a:solidFill>
                  <a:schemeClr val="tx2"/>
                </a:solidFill>
                <a:hlinkClick r:id="rId2"/>
              </a:rPr>
              <a:t>https://9to5google.files.wordpress.com/2017/06/mary-meeker-google-voice-recognition.jpg?quality=82&amp;strip=all&amp;w=411&amp;h=307</a:t>
            </a:r>
            <a:r>
              <a:rPr lang="en-GB" sz="7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C4B39A-603E-4E7F-8D49-D487428F7891}"/>
              </a:ext>
            </a:extLst>
          </p:cNvPr>
          <p:cNvSpPr/>
          <p:nvPr/>
        </p:nvSpPr>
        <p:spPr>
          <a:xfrm>
            <a:off x="2580190" y="1388961"/>
            <a:ext cx="7031620" cy="4324169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0B3C4AF-AF0D-4FD1-B411-F1E6DA161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438" y="5316973"/>
            <a:ext cx="457823" cy="305215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5B301648-F8BB-4D86-A253-850E9E3C9656}"/>
              </a:ext>
            </a:extLst>
          </p:cNvPr>
          <p:cNvSpPr/>
          <p:nvPr/>
        </p:nvSpPr>
        <p:spPr>
          <a:xfrm>
            <a:off x="4382544" y="3053335"/>
            <a:ext cx="4346285" cy="1377884"/>
          </a:xfrm>
          <a:custGeom>
            <a:avLst/>
            <a:gdLst>
              <a:gd name="connsiteX0" fmla="*/ 0 w 3152141"/>
              <a:gd name="connsiteY0" fmla="*/ 971550 h 971550"/>
              <a:gd name="connsiteX1" fmla="*/ 0 w 3152141"/>
              <a:gd name="connsiteY1" fmla="*/ 971550 h 971550"/>
              <a:gd name="connsiteX2" fmla="*/ 2701290 w 3152141"/>
              <a:gd name="connsiteY2" fmla="*/ 0 h 971550"/>
              <a:gd name="connsiteX3" fmla="*/ 2782570 w 3152141"/>
              <a:gd name="connsiteY3" fmla="*/ 41910 h 971550"/>
              <a:gd name="connsiteX4" fmla="*/ 3002280 w 3152141"/>
              <a:gd name="connsiteY4" fmla="*/ 185420 h 971550"/>
              <a:gd name="connsiteX5" fmla="*/ 3016250 w 3152141"/>
              <a:gd name="connsiteY5" fmla="*/ 196850 h 971550"/>
              <a:gd name="connsiteX6" fmla="*/ 3152140 w 3152141"/>
              <a:gd name="connsiteY6" fmla="*/ 302260 h 971550"/>
              <a:gd name="connsiteX7" fmla="*/ 3152140 w 3152141"/>
              <a:gd name="connsiteY7" fmla="*/ 302260 h 971550"/>
              <a:gd name="connsiteX0" fmla="*/ 0 w 3152141"/>
              <a:gd name="connsiteY0" fmla="*/ 929655 h 929655"/>
              <a:gd name="connsiteX1" fmla="*/ 0 w 3152141"/>
              <a:gd name="connsiteY1" fmla="*/ 929655 h 929655"/>
              <a:gd name="connsiteX2" fmla="*/ 1314450 w 3152141"/>
              <a:gd name="connsiteY2" fmla="*/ 133365 h 929655"/>
              <a:gd name="connsiteX3" fmla="*/ 2782570 w 3152141"/>
              <a:gd name="connsiteY3" fmla="*/ 15 h 929655"/>
              <a:gd name="connsiteX4" fmla="*/ 3002280 w 3152141"/>
              <a:gd name="connsiteY4" fmla="*/ 143525 h 929655"/>
              <a:gd name="connsiteX5" fmla="*/ 3016250 w 3152141"/>
              <a:gd name="connsiteY5" fmla="*/ 154955 h 929655"/>
              <a:gd name="connsiteX6" fmla="*/ 3152140 w 3152141"/>
              <a:gd name="connsiteY6" fmla="*/ 260365 h 929655"/>
              <a:gd name="connsiteX7" fmla="*/ 3152140 w 3152141"/>
              <a:gd name="connsiteY7" fmla="*/ 260365 h 929655"/>
              <a:gd name="connsiteX0" fmla="*/ 0 w 3152141"/>
              <a:gd name="connsiteY0" fmla="*/ 964565 h 964565"/>
              <a:gd name="connsiteX1" fmla="*/ 0 w 3152141"/>
              <a:gd name="connsiteY1" fmla="*/ 964565 h 964565"/>
              <a:gd name="connsiteX2" fmla="*/ 1314450 w 3152141"/>
              <a:gd name="connsiteY2" fmla="*/ 168275 h 964565"/>
              <a:gd name="connsiteX3" fmla="*/ 2782570 w 3152141"/>
              <a:gd name="connsiteY3" fmla="*/ 34925 h 964565"/>
              <a:gd name="connsiteX4" fmla="*/ 3002280 w 3152141"/>
              <a:gd name="connsiteY4" fmla="*/ 178435 h 964565"/>
              <a:gd name="connsiteX5" fmla="*/ 3016250 w 3152141"/>
              <a:gd name="connsiteY5" fmla="*/ 189865 h 964565"/>
              <a:gd name="connsiteX6" fmla="*/ 3152140 w 3152141"/>
              <a:gd name="connsiteY6" fmla="*/ 295275 h 964565"/>
              <a:gd name="connsiteX7" fmla="*/ 3152140 w 3152141"/>
              <a:gd name="connsiteY7" fmla="*/ 295275 h 964565"/>
              <a:gd name="connsiteX0" fmla="*/ 0 w 3152141"/>
              <a:gd name="connsiteY0" fmla="*/ 964565 h 964565"/>
              <a:gd name="connsiteX1" fmla="*/ 0 w 3152141"/>
              <a:gd name="connsiteY1" fmla="*/ 964565 h 964565"/>
              <a:gd name="connsiteX2" fmla="*/ 1314450 w 3152141"/>
              <a:gd name="connsiteY2" fmla="*/ 168275 h 964565"/>
              <a:gd name="connsiteX3" fmla="*/ 2782570 w 3152141"/>
              <a:gd name="connsiteY3" fmla="*/ 34925 h 964565"/>
              <a:gd name="connsiteX4" fmla="*/ 3002280 w 3152141"/>
              <a:gd name="connsiteY4" fmla="*/ 178435 h 964565"/>
              <a:gd name="connsiteX5" fmla="*/ 3016250 w 3152141"/>
              <a:gd name="connsiteY5" fmla="*/ 189865 h 964565"/>
              <a:gd name="connsiteX6" fmla="*/ 3152140 w 3152141"/>
              <a:gd name="connsiteY6" fmla="*/ 295275 h 964565"/>
              <a:gd name="connsiteX7" fmla="*/ 3152140 w 3152141"/>
              <a:gd name="connsiteY7" fmla="*/ 295275 h 964565"/>
              <a:gd name="connsiteX0" fmla="*/ 0 w 3152141"/>
              <a:gd name="connsiteY0" fmla="*/ 964565 h 964565"/>
              <a:gd name="connsiteX1" fmla="*/ 0 w 3152141"/>
              <a:gd name="connsiteY1" fmla="*/ 964565 h 964565"/>
              <a:gd name="connsiteX2" fmla="*/ 1314450 w 3152141"/>
              <a:gd name="connsiteY2" fmla="*/ 168275 h 964565"/>
              <a:gd name="connsiteX3" fmla="*/ 2782570 w 3152141"/>
              <a:gd name="connsiteY3" fmla="*/ 34925 h 964565"/>
              <a:gd name="connsiteX4" fmla="*/ 3002280 w 3152141"/>
              <a:gd name="connsiteY4" fmla="*/ 178435 h 964565"/>
              <a:gd name="connsiteX5" fmla="*/ 3016250 w 3152141"/>
              <a:gd name="connsiteY5" fmla="*/ 189865 h 964565"/>
              <a:gd name="connsiteX6" fmla="*/ 3152140 w 3152141"/>
              <a:gd name="connsiteY6" fmla="*/ 295275 h 964565"/>
              <a:gd name="connsiteX0" fmla="*/ 0 w 3152140"/>
              <a:gd name="connsiteY0" fmla="*/ 964565 h 964565"/>
              <a:gd name="connsiteX1" fmla="*/ 0 w 3152140"/>
              <a:gd name="connsiteY1" fmla="*/ 964565 h 964565"/>
              <a:gd name="connsiteX2" fmla="*/ 1314450 w 3152140"/>
              <a:gd name="connsiteY2" fmla="*/ 168275 h 964565"/>
              <a:gd name="connsiteX3" fmla="*/ 2782570 w 3152140"/>
              <a:gd name="connsiteY3" fmla="*/ 34925 h 964565"/>
              <a:gd name="connsiteX4" fmla="*/ 3002280 w 3152140"/>
              <a:gd name="connsiteY4" fmla="*/ 178435 h 964565"/>
              <a:gd name="connsiteX5" fmla="*/ 3152140 w 3152140"/>
              <a:gd name="connsiteY5" fmla="*/ 295275 h 964565"/>
              <a:gd name="connsiteX0" fmla="*/ 0 w 3152140"/>
              <a:gd name="connsiteY0" fmla="*/ 971981 h 971981"/>
              <a:gd name="connsiteX1" fmla="*/ 0 w 3152140"/>
              <a:gd name="connsiteY1" fmla="*/ 971981 h 971981"/>
              <a:gd name="connsiteX2" fmla="*/ 1314450 w 3152140"/>
              <a:gd name="connsiteY2" fmla="*/ 175691 h 971981"/>
              <a:gd name="connsiteX3" fmla="*/ 2782570 w 3152140"/>
              <a:gd name="connsiteY3" fmla="*/ 42341 h 971981"/>
              <a:gd name="connsiteX4" fmla="*/ 3152140 w 3152140"/>
              <a:gd name="connsiteY4" fmla="*/ 302691 h 971981"/>
              <a:gd name="connsiteX0" fmla="*/ 0 w 2782570"/>
              <a:gd name="connsiteY0" fmla="*/ 971981 h 971981"/>
              <a:gd name="connsiteX1" fmla="*/ 0 w 2782570"/>
              <a:gd name="connsiteY1" fmla="*/ 971981 h 971981"/>
              <a:gd name="connsiteX2" fmla="*/ 1314450 w 2782570"/>
              <a:gd name="connsiteY2" fmla="*/ 175691 h 971981"/>
              <a:gd name="connsiteX3" fmla="*/ 2782570 w 2782570"/>
              <a:gd name="connsiteY3" fmla="*/ 42341 h 971981"/>
              <a:gd name="connsiteX0" fmla="*/ 0 w 2721610"/>
              <a:gd name="connsiteY0" fmla="*/ 989311 h 989311"/>
              <a:gd name="connsiteX1" fmla="*/ 0 w 2721610"/>
              <a:gd name="connsiteY1" fmla="*/ 989311 h 989311"/>
              <a:gd name="connsiteX2" fmla="*/ 1314450 w 2721610"/>
              <a:gd name="connsiteY2" fmla="*/ 193021 h 989311"/>
              <a:gd name="connsiteX3" fmla="*/ 2721610 w 2721610"/>
              <a:gd name="connsiteY3" fmla="*/ 29191 h 989311"/>
              <a:gd name="connsiteX0" fmla="*/ 0 w 2721610"/>
              <a:gd name="connsiteY0" fmla="*/ 982913 h 982913"/>
              <a:gd name="connsiteX1" fmla="*/ 0 w 2721610"/>
              <a:gd name="connsiteY1" fmla="*/ 982913 h 982913"/>
              <a:gd name="connsiteX2" fmla="*/ 1314450 w 2721610"/>
              <a:gd name="connsiteY2" fmla="*/ 186623 h 982913"/>
              <a:gd name="connsiteX3" fmla="*/ 2721610 w 2721610"/>
              <a:gd name="connsiteY3" fmla="*/ 22793 h 982913"/>
              <a:gd name="connsiteX0" fmla="*/ 0 w 2721610"/>
              <a:gd name="connsiteY0" fmla="*/ 975892 h 975892"/>
              <a:gd name="connsiteX1" fmla="*/ 0 w 2721610"/>
              <a:gd name="connsiteY1" fmla="*/ 975892 h 975892"/>
              <a:gd name="connsiteX2" fmla="*/ 1314450 w 2721610"/>
              <a:gd name="connsiteY2" fmla="*/ 198652 h 975892"/>
              <a:gd name="connsiteX3" fmla="*/ 2721610 w 2721610"/>
              <a:gd name="connsiteY3" fmla="*/ 15772 h 975892"/>
              <a:gd name="connsiteX0" fmla="*/ 0 w 2721610"/>
              <a:gd name="connsiteY0" fmla="*/ 975892 h 975892"/>
              <a:gd name="connsiteX1" fmla="*/ 373380 w 2721610"/>
              <a:gd name="connsiteY1" fmla="*/ 658392 h 975892"/>
              <a:gd name="connsiteX2" fmla="*/ 1314450 w 2721610"/>
              <a:gd name="connsiteY2" fmla="*/ 198652 h 975892"/>
              <a:gd name="connsiteX3" fmla="*/ 2721610 w 2721610"/>
              <a:gd name="connsiteY3" fmla="*/ 15772 h 975892"/>
              <a:gd name="connsiteX0" fmla="*/ 0 w 2721610"/>
              <a:gd name="connsiteY0" fmla="*/ 975892 h 975892"/>
              <a:gd name="connsiteX1" fmla="*/ 1314450 w 2721610"/>
              <a:gd name="connsiteY1" fmla="*/ 198652 h 975892"/>
              <a:gd name="connsiteX2" fmla="*/ 2721610 w 2721610"/>
              <a:gd name="connsiteY2" fmla="*/ 15772 h 975892"/>
              <a:gd name="connsiteX0" fmla="*/ 0 w 2721610"/>
              <a:gd name="connsiteY0" fmla="*/ 975892 h 975892"/>
              <a:gd name="connsiteX1" fmla="*/ 1314450 w 2721610"/>
              <a:gd name="connsiteY1" fmla="*/ 198652 h 975892"/>
              <a:gd name="connsiteX2" fmla="*/ 2721610 w 2721610"/>
              <a:gd name="connsiteY2" fmla="*/ 15772 h 975892"/>
              <a:gd name="connsiteX0" fmla="*/ 0 w 2721610"/>
              <a:gd name="connsiteY0" fmla="*/ 975892 h 975892"/>
              <a:gd name="connsiteX1" fmla="*/ 1314450 w 2721610"/>
              <a:gd name="connsiteY1" fmla="*/ 198652 h 975892"/>
              <a:gd name="connsiteX2" fmla="*/ 2721610 w 2721610"/>
              <a:gd name="connsiteY2" fmla="*/ 15772 h 975892"/>
              <a:gd name="connsiteX0" fmla="*/ 0 w 2721610"/>
              <a:gd name="connsiteY0" fmla="*/ 975892 h 975892"/>
              <a:gd name="connsiteX1" fmla="*/ 1314450 w 2721610"/>
              <a:gd name="connsiteY1" fmla="*/ 198652 h 975892"/>
              <a:gd name="connsiteX2" fmla="*/ 2721610 w 2721610"/>
              <a:gd name="connsiteY2" fmla="*/ 15772 h 975892"/>
              <a:gd name="connsiteX0" fmla="*/ 0 w 2721610"/>
              <a:gd name="connsiteY0" fmla="*/ 963735 h 963735"/>
              <a:gd name="connsiteX1" fmla="*/ 1314450 w 2721610"/>
              <a:gd name="connsiteY1" fmla="*/ 186495 h 963735"/>
              <a:gd name="connsiteX2" fmla="*/ 2721610 w 2721610"/>
              <a:gd name="connsiteY2" fmla="*/ 3615 h 96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21610" h="963735">
                <a:moveTo>
                  <a:pt x="0" y="963735"/>
                </a:moveTo>
                <a:cubicBezTo>
                  <a:pt x="364490" y="582735"/>
                  <a:pt x="651510" y="403665"/>
                  <a:pt x="1314450" y="186495"/>
                </a:cubicBezTo>
                <a:cubicBezTo>
                  <a:pt x="2069253" y="-24325"/>
                  <a:pt x="2683298" y="-2312"/>
                  <a:pt x="2721610" y="361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34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3B37207D-8551-480D-97CD-D33D8BC302F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Copyright © 2017 Accenture. All rights reserved.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AD65258-48CB-4175-9D4F-D21C5BF7136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'Your voice is your stamp' - U.S. Postal Service - MRM--McCann New York">
            <a:hlinkClick r:id="" action="ppaction://media"/>
            <a:extLst>
              <a:ext uri="{FF2B5EF4-FFF2-40B4-BE49-F238E27FC236}">
                <a16:creationId xmlns:a16="http://schemas.microsoft.com/office/drawing/2014/main" xmlns="" id="{6A4ED2AC-3287-4276-B057-0160E5B885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2743200"/>
            <a:ext cx="2438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5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F98912E-C6D6-439F-B62F-E33435C449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Copyright © 2017 Accenture. All rights reserved.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616AAAD1-5270-4D71-BCC3-202103AE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Designing for voice</a:t>
            </a:r>
          </a:p>
        </p:txBody>
      </p:sp>
      <p:sp>
        <p:nvSpPr>
          <p:cNvPr id="70" name="Title 4">
            <a:extLst>
              <a:ext uri="{FF2B5EF4-FFF2-40B4-BE49-F238E27FC236}">
                <a16:creationId xmlns:a16="http://schemas.microsoft.com/office/drawing/2014/main" xmlns="" id="{C083DC1D-75A0-4F87-9B47-B3F93A7A1D5A}"/>
              </a:ext>
            </a:extLst>
          </p:cNvPr>
          <p:cNvSpPr txBox="1">
            <a:spLocks/>
          </p:cNvSpPr>
          <p:nvPr/>
        </p:nvSpPr>
        <p:spPr>
          <a:xfrm>
            <a:off x="381002" y="741040"/>
            <a:ext cx="3523735" cy="1332681"/>
          </a:xfrm>
          <a:prstGeom prst="rect">
            <a:avLst/>
          </a:prstGeom>
        </p:spPr>
        <p:txBody>
          <a:bodyPr vert="horz" lIns="0" tIns="45720" rIns="0" bIns="0" rtlCol="0" anchor="t" anchorCtr="0">
            <a:normAutofit fontScale="97500"/>
          </a:bodyPr>
          <a:lstStyle>
            <a:lvl1pPr marL="0" indent="0" algn="l" defTabSz="914377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1" kern="1200" cap="all" baseline="0">
                <a:solidFill>
                  <a:srgbClr val="7600FF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3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0C5E11B-9D99-41E2-A82A-1C3AE8B101F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Copyright © 2017 Accenture. All rights reserved.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0D4CAAB-98F0-4E9A-A53E-45D7186683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743197" y="0"/>
            <a:ext cx="6112936" cy="6858001"/>
            <a:chOff x="2489197" y="0"/>
            <a:chExt cx="6112936" cy="6858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C7EDDE8-5609-412D-A431-828542E65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349" b="1749"/>
            <a:stretch/>
          </p:blipFill>
          <p:spPr>
            <a:xfrm rot="5400000">
              <a:off x="2116665" y="372533"/>
              <a:ext cx="6858001" cy="611293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552267" y="0"/>
              <a:ext cx="1049866" cy="6858000"/>
            </a:xfrm>
            <a:prstGeom prst="rect">
              <a:avLst/>
            </a:prstGeom>
            <a:solidFill>
              <a:schemeClr val="tx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smtClean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89197" y="0"/>
              <a:ext cx="1371603" cy="6858000"/>
            </a:xfrm>
            <a:prstGeom prst="rect">
              <a:avLst/>
            </a:prstGeom>
            <a:solidFill>
              <a:schemeClr val="tx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73646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Copyright © 2017 Accenture. All rights reserved.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099BAE61-1B4C-4E26-A956-A8FDB1C1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DIMENSION, NEW ROLES</a:t>
            </a:r>
            <a:br>
              <a:rPr lang="en-GB" dirty="0"/>
            </a:b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373244" y="1705232"/>
            <a:ext cx="6265790" cy="3849407"/>
            <a:chOff x="735513" y="2309149"/>
            <a:chExt cx="4500614" cy="269111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D7ADEB2F-1364-4D23-85CD-9D0471EF5201}"/>
                </a:ext>
              </a:extLst>
            </p:cNvPr>
            <p:cNvSpPr/>
            <p:nvPr/>
          </p:nvSpPr>
          <p:spPr>
            <a:xfrm>
              <a:off x="754611" y="3619937"/>
              <a:ext cx="1380326" cy="138032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B42C1793-3035-4679-9D1E-4E94B114E3EF}"/>
                </a:ext>
              </a:extLst>
            </p:cNvPr>
            <p:cNvSpPr/>
            <p:nvPr/>
          </p:nvSpPr>
          <p:spPr>
            <a:xfrm>
              <a:off x="2295179" y="2309149"/>
              <a:ext cx="1380326" cy="138032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25BF4114-3FAF-4FFB-92BE-684E44178F04}"/>
                </a:ext>
              </a:extLst>
            </p:cNvPr>
            <p:cNvSpPr/>
            <p:nvPr/>
          </p:nvSpPr>
          <p:spPr>
            <a:xfrm>
              <a:off x="3835746" y="3619937"/>
              <a:ext cx="1380326" cy="1380326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6E454E9E-4966-47E6-A094-461B8E97746A}"/>
                </a:ext>
              </a:extLst>
            </p:cNvPr>
            <p:cNvCxnSpPr/>
            <p:nvPr/>
          </p:nvCxnSpPr>
          <p:spPr>
            <a:xfrm flipV="1">
              <a:off x="1664166" y="3005223"/>
              <a:ext cx="429744" cy="429744"/>
            </a:xfrm>
            <a:prstGeom prst="straightConnector1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CE69B7E9-DA80-46E3-B1C3-3C7628AD2924}"/>
                </a:ext>
              </a:extLst>
            </p:cNvPr>
            <p:cNvCxnSpPr>
              <a:cxnSpLocks/>
            </p:cNvCxnSpPr>
            <p:nvPr/>
          </p:nvCxnSpPr>
          <p:spPr>
            <a:xfrm>
              <a:off x="3867124" y="3034429"/>
              <a:ext cx="433916" cy="396366"/>
            </a:xfrm>
            <a:prstGeom prst="straightConnector1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D3CD6A88-04C2-49E3-B32A-89725FBF07BC}"/>
                </a:ext>
              </a:extLst>
            </p:cNvPr>
            <p:cNvCxnSpPr/>
            <p:nvPr/>
          </p:nvCxnSpPr>
          <p:spPr>
            <a:xfrm flipH="1">
              <a:off x="2269145" y="4586513"/>
              <a:ext cx="1433175" cy="0"/>
            </a:xfrm>
            <a:prstGeom prst="straightConnector1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108">
              <a:extLst>
                <a:ext uri="{FF2B5EF4-FFF2-40B4-BE49-F238E27FC236}">
                  <a16:creationId xmlns:a16="http://schemas.microsoft.com/office/drawing/2014/main" xmlns="" id="{679ED086-7E93-4170-BADC-C3156B16818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739178" y="2427014"/>
              <a:ext cx="540614" cy="596636"/>
              <a:chOff x="539" y="3225"/>
              <a:chExt cx="386" cy="426"/>
            </a:xfrm>
            <a:solidFill>
              <a:schemeClr val="accent1"/>
            </a:solidFill>
          </p:grpSpPr>
          <p:sp>
            <p:nvSpPr>
              <p:cNvPr id="37" name="Freeform 109">
                <a:extLst>
                  <a:ext uri="{FF2B5EF4-FFF2-40B4-BE49-F238E27FC236}">
                    <a16:creationId xmlns:a16="http://schemas.microsoft.com/office/drawing/2014/main" xmlns="" id="{17C7DB65-A0F1-4C4C-88F9-221DAAD50B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9" y="3225"/>
                <a:ext cx="386" cy="426"/>
              </a:xfrm>
              <a:custGeom>
                <a:avLst/>
                <a:gdLst>
                  <a:gd name="T0" fmla="*/ 174 w 261"/>
                  <a:gd name="T1" fmla="*/ 288 h 288"/>
                  <a:gd name="T2" fmla="*/ 54 w 261"/>
                  <a:gd name="T3" fmla="*/ 288 h 288"/>
                  <a:gd name="T4" fmla="*/ 48 w 261"/>
                  <a:gd name="T5" fmla="*/ 282 h 288"/>
                  <a:gd name="T6" fmla="*/ 48 w 261"/>
                  <a:gd name="T7" fmla="*/ 216 h 288"/>
                  <a:gd name="T8" fmla="*/ 0 w 261"/>
                  <a:gd name="T9" fmla="*/ 121 h 288"/>
                  <a:gd name="T10" fmla="*/ 120 w 261"/>
                  <a:gd name="T11" fmla="*/ 0 h 288"/>
                  <a:gd name="T12" fmla="*/ 234 w 261"/>
                  <a:gd name="T13" fmla="*/ 101 h 288"/>
                  <a:gd name="T14" fmla="*/ 243 w 261"/>
                  <a:gd name="T15" fmla="*/ 118 h 288"/>
                  <a:gd name="T16" fmla="*/ 260 w 261"/>
                  <a:gd name="T17" fmla="*/ 163 h 288"/>
                  <a:gd name="T18" fmla="*/ 260 w 261"/>
                  <a:gd name="T19" fmla="*/ 165 h 288"/>
                  <a:gd name="T20" fmla="*/ 258 w 261"/>
                  <a:gd name="T21" fmla="*/ 174 h 288"/>
                  <a:gd name="T22" fmla="*/ 246 w 261"/>
                  <a:gd name="T23" fmla="*/ 180 h 288"/>
                  <a:gd name="T24" fmla="*/ 234 w 261"/>
                  <a:gd name="T25" fmla="*/ 180 h 288"/>
                  <a:gd name="T26" fmla="*/ 222 w 261"/>
                  <a:gd name="T27" fmla="*/ 235 h 288"/>
                  <a:gd name="T28" fmla="*/ 180 w 261"/>
                  <a:gd name="T29" fmla="*/ 246 h 288"/>
                  <a:gd name="T30" fmla="*/ 180 w 261"/>
                  <a:gd name="T31" fmla="*/ 282 h 288"/>
                  <a:gd name="T32" fmla="*/ 174 w 261"/>
                  <a:gd name="T33" fmla="*/ 288 h 288"/>
                  <a:gd name="T34" fmla="*/ 60 w 261"/>
                  <a:gd name="T35" fmla="*/ 276 h 288"/>
                  <a:gd name="T36" fmla="*/ 168 w 261"/>
                  <a:gd name="T37" fmla="*/ 276 h 288"/>
                  <a:gd name="T38" fmla="*/ 168 w 261"/>
                  <a:gd name="T39" fmla="*/ 240 h 288"/>
                  <a:gd name="T40" fmla="*/ 169 w 261"/>
                  <a:gd name="T41" fmla="*/ 236 h 288"/>
                  <a:gd name="T42" fmla="*/ 174 w 261"/>
                  <a:gd name="T43" fmla="*/ 234 h 288"/>
                  <a:gd name="T44" fmla="*/ 214 w 261"/>
                  <a:gd name="T45" fmla="*/ 226 h 288"/>
                  <a:gd name="T46" fmla="*/ 222 w 261"/>
                  <a:gd name="T47" fmla="*/ 174 h 288"/>
                  <a:gd name="T48" fmla="*/ 224 w 261"/>
                  <a:gd name="T49" fmla="*/ 170 h 288"/>
                  <a:gd name="T50" fmla="*/ 228 w 261"/>
                  <a:gd name="T51" fmla="*/ 168 h 288"/>
                  <a:gd name="T52" fmla="*/ 246 w 261"/>
                  <a:gd name="T53" fmla="*/ 168 h 288"/>
                  <a:gd name="T54" fmla="*/ 248 w 261"/>
                  <a:gd name="T55" fmla="*/ 167 h 288"/>
                  <a:gd name="T56" fmla="*/ 248 w 261"/>
                  <a:gd name="T57" fmla="*/ 165 h 288"/>
                  <a:gd name="T58" fmla="*/ 248 w 261"/>
                  <a:gd name="T59" fmla="*/ 162 h 288"/>
                  <a:gd name="T60" fmla="*/ 233 w 261"/>
                  <a:gd name="T61" fmla="*/ 124 h 288"/>
                  <a:gd name="T62" fmla="*/ 222 w 261"/>
                  <a:gd name="T63" fmla="*/ 101 h 288"/>
                  <a:gd name="T64" fmla="*/ 120 w 261"/>
                  <a:gd name="T65" fmla="*/ 12 h 288"/>
                  <a:gd name="T66" fmla="*/ 12 w 261"/>
                  <a:gd name="T67" fmla="*/ 121 h 288"/>
                  <a:gd name="T68" fmla="*/ 57 w 261"/>
                  <a:gd name="T69" fmla="*/ 208 h 288"/>
                  <a:gd name="T70" fmla="*/ 60 w 261"/>
                  <a:gd name="T71" fmla="*/ 213 h 288"/>
                  <a:gd name="T72" fmla="*/ 60 w 261"/>
                  <a:gd name="T73" fmla="*/ 276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1" h="288">
                    <a:moveTo>
                      <a:pt x="174" y="288"/>
                    </a:moveTo>
                    <a:cubicBezTo>
                      <a:pt x="54" y="288"/>
                      <a:pt x="54" y="288"/>
                      <a:pt x="54" y="288"/>
                    </a:cubicBezTo>
                    <a:cubicBezTo>
                      <a:pt x="50" y="288"/>
                      <a:pt x="48" y="285"/>
                      <a:pt x="48" y="282"/>
                    </a:cubicBezTo>
                    <a:cubicBezTo>
                      <a:pt x="48" y="216"/>
                      <a:pt x="48" y="216"/>
                      <a:pt x="48" y="216"/>
                    </a:cubicBezTo>
                    <a:cubicBezTo>
                      <a:pt x="16" y="196"/>
                      <a:pt x="0" y="164"/>
                      <a:pt x="0" y="121"/>
                    </a:cubicBezTo>
                    <a:cubicBezTo>
                      <a:pt x="0" y="53"/>
                      <a:pt x="52" y="0"/>
                      <a:pt x="120" y="0"/>
                    </a:cubicBezTo>
                    <a:cubicBezTo>
                      <a:pt x="176" y="0"/>
                      <a:pt x="234" y="38"/>
                      <a:pt x="234" y="101"/>
                    </a:cubicBezTo>
                    <a:cubicBezTo>
                      <a:pt x="234" y="103"/>
                      <a:pt x="239" y="112"/>
                      <a:pt x="243" y="118"/>
                    </a:cubicBezTo>
                    <a:cubicBezTo>
                      <a:pt x="251" y="133"/>
                      <a:pt x="261" y="150"/>
                      <a:pt x="260" y="163"/>
                    </a:cubicBezTo>
                    <a:cubicBezTo>
                      <a:pt x="260" y="164"/>
                      <a:pt x="260" y="164"/>
                      <a:pt x="260" y="165"/>
                    </a:cubicBezTo>
                    <a:cubicBezTo>
                      <a:pt x="260" y="167"/>
                      <a:pt x="260" y="171"/>
                      <a:pt x="258" y="174"/>
                    </a:cubicBezTo>
                    <a:cubicBezTo>
                      <a:pt x="255" y="178"/>
                      <a:pt x="251" y="180"/>
                      <a:pt x="246" y="180"/>
                    </a:cubicBezTo>
                    <a:cubicBezTo>
                      <a:pt x="242" y="180"/>
                      <a:pt x="238" y="180"/>
                      <a:pt x="234" y="180"/>
                    </a:cubicBezTo>
                    <a:cubicBezTo>
                      <a:pt x="234" y="194"/>
                      <a:pt x="232" y="225"/>
                      <a:pt x="222" y="235"/>
                    </a:cubicBezTo>
                    <a:cubicBezTo>
                      <a:pt x="213" y="244"/>
                      <a:pt x="200" y="246"/>
                      <a:pt x="180" y="246"/>
                    </a:cubicBezTo>
                    <a:cubicBezTo>
                      <a:pt x="180" y="282"/>
                      <a:pt x="180" y="282"/>
                      <a:pt x="180" y="282"/>
                    </a:cubicBezTo>
                    <a:cubicBezTo>
                      <a:pt x="180" y="285"/>
                      <a:pt x="177" y="288"/>
                      <a:pt x="174" y="288"/>
                    </a:cubicBezTo>
                    <a:close/>
                    <a:moveTo>
                      <a:pt x="60" y="276"/>
                    </a:moveTo>
                    <a:cubicBezTo>
                      <a:pt x="168" y="276"/>
                      <a:pt x="168" y="276"/>
                      <a:pt x="168" y="276"/>
                    </a:cubicBezTo>
                    <a:cubicBezTo>
                      <a:pt x="168" y="240"/>
                      <a:pt x="168" y="240"/>
                      <a:pt x="168" y="240"/>
                    </a:cubicBezTo>
                    <a:cubicBezTo>
                      <a:pt x="168" y="239"/>
                      <a:pt x="168" y="237"/>
                      <a:pt x="169" y="236"/>
                    </a:cubicBezTo>
                    <a:cubicBezTo>
                      <a:pt x="170" y="235"/>
                      <a:pt x="172" y="234"/>
                      <a:pt x="174" y="234"/>
                    </a:cubicBezTo>
                    <a:cubicBezTo>
                      <a:pt x="198" y="234"/>
                      <a:pt x="208" y="233"/>
                      <a:pt x="214" y="226"/>
                    </a:cubicBezTo>
                    <a:cubicBezTo>
                      <a:pt x="220" y="220"/>
                      <a:pt x="222" y="192"/>
                      <a:pt x="222" y="174"/>
                    </a:cubicBezTo>
                    <a:cubicBezTo>
                      <a:pt x="222" y="173"/>
                      <a:pt x="223" y="171"/>
                      <a:pt x="224" y="170"/>
                    </a:cubicBezTo>
                    <a:cubicBezTo>
                      <a:pt x="225" y="169"/>
                      <a:pt x="226" y="168"/>
                      <a:pt x="228" y="168"/>
                    </a:cubicBezTo>
                    <a:cubicBezTo>
                      <a:pt x="228" y="168"/>
                      <a:pt x="238" y="168"/>
                      <a:pt x="246" y="168"/>
                    </a:cubicBezTo>
                    <a:cubicBezTo>
                      <a:pt x="247" y="168"/>
                      <a:pt x="247" y="168"/>
                      <a:pt x="248" y="167"/>
                    </a:cubicBezTo>
                    <a:cubicBezTo>
                      <a:pt x="248" y="167"/>
                      <a:pt x="248" y="166"/>
                      <a:pt x="248" y="165"/>
                    </a:cubicBezTo>
                    <a:cubicBezTo>
                      <a:pt x="248" y="164"/>
                      <a:pt x="248" y="163"/>
                      <a:pt x="248" y="162"/>
                    </a:cubicBezTo>
                    <a:cubicBezTo>
                      <a:pt x="249" y="153"/>
                      <a:pt x="239" y="136"/>
                      <a:pt x="233" y="124"/>
                    </a:cubicBezTo>
                    <a:cubicBezTo>
                      <a:pt x="226" y="113"/>
                      <a:pt x="222" y="106"/>
                      <a:pt x="222" y="101"/>
                    </a:cubicBezTo>
                    <a:cubicBezTo>
                      <a:pt x="222" y="45"/>
                      <a:pt x="170" y="12"/>
                      <a:pt x="120" y="12"/>
                    </a:cubicBezTo>
                    <a:cubicBezTo>
                      <a:pt x="59" y="12"/>
                      <a:pt x="12" y="60"/>
                      <a:pt x="12" y="121"/>
                    </a:cubicBezTo>
                    <a:cubicBezTo>
                      <a:pt x="12" y="161"/>
                      <a:pt x="27" y="190"/>
                      <a:pt x="57" y="208"/>
                    </a:cubicBezTo>
                    <a:cubicBezTo>
                      <a:pt x="58" y="209"/>
                      <a:pt x="60" y="211"/>
                      <a:pt x="60" y="213"/>
                    </a:cubicBezTo>
                    <a:lnTo>
                      <a:pt x="60" y="2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Freeform 110">
                <a:extLst>
                  <a:ext uri="{FF2B5EF4-FFF2-40B4-BE49-F238E27FC236}">
                    <a16:creationId xmlns:a16="http://schemas.microsoft.com/office/drawing/2014/main" xmlns="" id="{56FC683F-B35E-4578-A1CF-52FFCD334C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8" y="3332"/>
                <a:ext cx="53" cy="71"/>
              </a:xfrm>
              <a:custGeom>
                <a:avLst/>
                <a:gdLst>
                  <a:gd name="T0" fmla="*/ 30 w 36"/>
                  <a:gd name="T1" fmla="*/ 48 h 48"/>
                  <a:gd name="T2" fmla="*/ 6 w 36"/>
                  <a:gd name="T3" fmla="*/ 48 h 48"/>
                  <a:gd name="T4" fmla="*/ 0 w 36"/>
                  <a:gd name="T5" fmla="*/ 42 h 48"/>
                  <a:gd name="T6" fmla="*/ 0 w 36"/>
                  <a:gd name="T7" fmla="*/ 6 h 48"/>
                  <a:gd name="T8" fmla="*/ 6 w 36"/>
                  <a:gd name="T9" fmla="*/ 0 h 48"/>
                  <a:gd name="T10" fmla="*/ 30 w 36"/>
                  <a:gd name="T11" fmla="*/ 0 h 48"/>
                  <a:gd name="T12" fmla="*/ 36 w 36"/>
                  <a:gd name="T13" fmla="*/ 6 h 48"/>
                  <a:gd name="T14" fmla="*/ 36 w 36"/>
                  <a:gd name="T15" fmla="*/ 42 h 48"/>
                  <a:gd name="T16" fmla="*/ 30 w 36"/>
                  <a:gd name="T17" fmla="*/ 48 h 48"/>
                  <a:gd name="T18" fmla="*/ 12 w 36"/>
                  <a:gd name="T19" fmla="*/ 36 h 48"/>
                  <a:gd name="T20" fmla="*/ 24 w 36"/>
                  <a:gd name="T21" fmla="*/ 36 h 48"/>
                  <a:gd name="T22" fmla="*/ 24 w 36"/>
                  <a:gd name="T23" fmla="*/ 12 h 48"/>
                  <a:gd name="T24" fmla="*/ 12 w 36"/>
                  <a:gd name="T25" fmla="*/ 12 h 48"/>
                  <a:gd name="T26" fmla="*/ 12 w 36"/>
                  <a:gd name="T27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48">
                    <a:moveTo>
                      <a:pt x="30" y="48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2" y="48"/>
                      <a:pt x="0" y="45"/>
                      <a:pt x="0" y="4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3" y="0"/>
                      <a:pt x="36" y="3"/>
                      <a:pt x="36" y="6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5"/>
                      <a:pt x="33" y="48"/>
                      <a:pt x="30" y="48"/>
                    </a:cubicBezTo>
                    <a:close/>
                    <a:moveTo>
                      <a:pt x="12" y="36"/>
                    </a:move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Freeform 111">
                <a:extLst>
                  <a:ext uri="{FF2B5EF4-FFF2-40B4-BE49-F238E27FC236}">
                    <a16:creationId xmlns:a16="http://schemas.microsoft.com/office/drawing/2014/main" xmlns="" id="{BC812CEE-00B4-4EC2-A552-C91A4F5DA8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3" y="3420"/>
                <a:ext cx="54" cy="71"/>
              </a:xfrm>
              <a:custGeom>
                <a:avLst/>
                <a:gdLst>
                  <a:gd name="T0" fmla="*/ 30 w 36"/>
                  <a:gd name="T1" fmla="*/ 48 h 48"/>
                  <a:gd name="T2" fmla="*/ 6 w 36"/>
                  <a:gd name="T3" fmla="*/ 48 h 48"/>
                  <a:gd name="T4" fmla="*/ 0 w 36"/>
                  <a:gd name="T5" fmla="*/ 42 h 48"/>
                  <a:gd name="T6" fmla="*/ 0 w 36"/>
                  <a:gd name="T7" fmla="*/ 6 h 48"/>
                  <a:gd name="T8" fmla="*/ 6 w 36"/>
                  <a:gd name="T9" fmla="*/ 0 h 48"/>
                  <a:gd name="T10" fmla="*/ 30 w 36"/>
                  <a:gd name="T11" fmla="*/ 0 h 48"/>
                  <a:gd name="T12" fmla="*/ 36 w 36"/>
                  <a:gd name="T13" fmla="*/ 6 h 48"/>
                  <a:gd name="T14" fmla="*/ 36 w 36"/>
                  <a:gd name="T15" fmla="*/ 42 h 48"/>
                  <a:gd name="T16" fmla="*/ 30 w 36"/>
                  <a:gd name="T17" fmla="*/ 48 h 48"/>
                  <a:gd name="T18" fmla="*/ 12 w 36"/>
                  <a:gd name="T19" fmla="*/ 36 h 48"/>
                  <a:gd name="T20" fmla="*/ 24 w 36"/>
                  <a:gd name="T21" fmla="*/ 36 h 48"/>
                  <a:gd name="T22" fmla="*/ 24 w 36"/>
                  <a:gd name="T23" fmla="*/ 12 h 48"/>
                  <a:gd name="T24" fmla="*/ 12 w 36"/>
                  <a:gd name="T25" fmla="*/ 12 h 48"/>
                  <a:gd name="T26" fmla="*/ 12 w 36"/>
                  <a:gd name="T27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48">
                    <a:moveTo>
                      <a:pt x="30" y="48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2" y="48"/>
                      <a:pt x="0" y="45"/>
                      <a:pt x="0" y="4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3" y="0"/>
                      <a:pt x="36" y="3"/>
                      <a:pt x="36" y="6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5"/>
                      <a:pt x="33" y="48"/>
                      <a:pt x="30" y="48"/>
                    </a:cubicBezTo>
                    <a:close/>
                    <a:moveTo>
                      <a:pt x="12" y="36"/>
                    </a:move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" name="Freeform 112">
                <a:extLst>
                  <a:ext uri="{FF2B5EF4-FFF2-40B4-BE49-F238E27FC236}">
                    <a16:creationId xmlns:a16="http://schemas.microsoft.com/office/drawing/2014/main" xmlns="" id="{357C4DB6-BE3B-419B-B737-AFB3D1C1A6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0" y="3332"/>
                <a:ext cx="53" cy="71"/>
              </a:xfrm>
              <a:custGeom>
                <a:avLst/>
                <a:gdLst>
                  <a:gd name="T0" fmla="*/ 30 w 36"/>
                  <a:gd name="T1" fmla="*/ 48 h 48"/>
                  <a:gd name="T2" fmla="*/ 6 w 36"/>
                  <a:gd name="T3" fmla="*/ 48 h 48"/>
                  <a:gd name="T4" fmla="*/ 0 w 36"/>
                  <a:gd name="T5" fmla="*/ 42 h 48"/>
                  <a:gd name="T6" fmla="*/ 0 w 36"/>
                  <a:gd name="T7" fmla="*/ 6 h 48"/>
                  <a:gd name="T8" fmla="*/ 6 w 36"/>
                  <a:gd name="T9" fmla="*/ 0 h 48"/>
                  <a:gd name="T10" fmla="*/ 30 w 36"/>
                  <a:gd name="T11" fmla="*/ 0 h 48"/>
                  <a:gd name="T12" fmla="*/ 36 w 36"/>
                  <a:gd name="T13" fmla="*/ 6 h 48"/>
                  <a:gd name="T14" fmla="*/ 36 w 36"/>
                  <a:gd name="T15" fmla="*/ 42 h 48"/>
                  <a:gd name="T16" fmla="*/ 30 w 36"/>
                  <a:gd name="T17" fmla="*/ 48 h 48"/>
                  <a:gd name="T18" fmla="*/ 12 w 36"/>
                  <a:gd name="T19" fmla="*/ 36 h 48"/>
                  <a:gd name="T20" fmla="*/ 24 w 36"/>
                  <a:gd name="T21" fmla="*/ 36 h 48"/>
                  <a:gd name="T22" fmla="*/ 24 w 36"/>
                  <a:gd name="T23" fmla="*/ 12 h 48"/>
                  <a:gd name="T24" fmla="*/ 12 w 36"/>
                  <a:gd name="T25" fmla="*/ 12 h 48"/>
                  <a:gd name="T26" fmla="*/ 12 w 36"/>
                  <a:gd name="T27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48">
                    <a:moveTo>
                      <a:pt x="30" y="48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2" y="48"/>
                      <a:pt x="0" y="45"/>
                      <a:pt x="0" y="4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3" y="0"/>
                      <a:pt x="36" y="3"/>
                      <a:pt x="36" y="6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5"/>
                      <a:pt x="33" y="48"/>
                      <a:pt x="30" y="48"/>
                    </a:cubicBezTo>
                    <a:close/>
                    <a:moveTo>
                      <a:pt x="12" y="36"/>
                    </a:move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Rectangle 113">
                <a:extLst>
                  <a:ext uri="{FF2B5EF4-FFF2-40B4-BE49-F238E27FC236}">
                    <a16:creationId xmlns:a16="http://schemas.microsoft.com/office/drawing/2014/main" xmlns="" id="{5282CBFD-625D-47A3-89D2-3B833B027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9" y="3332"/>
                <a:ext cx="18" cy="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" name="Rectangle 114">
                <a:extLst>
                  <a:ext uri="{FF2B5EF4-FFF2-40B4-BE49-F238E27FC236}">
                    <a16:creationId xmlns:a16="http://schemas.microsoft.com/office/drawing/2014/main" xmlns="" id="{DB3C05FA-409E-4F60-A44D-3FC335AED0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" y="3332"/>
                <a:ext cx="18" cy="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Rectangle 115">
                <a:extLst>
                  <a:ext uri="{FF2B5EF4-FFF2-40B4-BE49-F238E27FC236}">
                    <a16:creationId xmlns:a16="http://schemas.microsoft.com/office/drawing/2014/main" xmlns="" id="{B025713F-6115-44EB-9193-5790C75A8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3420"/>
                <a:ext cx="18" cy="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Rectangle 116">
                <a:extLst>
                  <a:ext uri="{FF2B5EF4-FFF2-40B4-BE49-F238E27FC236}">
                    <a16:creationId xmlns:a16="http://schemas.microsoft.com/office/drawing/2014/main" xmlns="" id="{6B91319D-218C-4F53-9278-FB6D9C4C2A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" y="3420"/>
                <a:ext cx="18" cy="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5" name="Rectangle 117">
                <a:extLst>
                  <a:ext uri="{FF2B5EF4-FFF2-40B4-BE49-F238E27FC236}">
                    <a16:creationId xmlns:a16="http://schemas.microsoft.com/office/drawing/2014/main" xmlns="" id="{874D4118-F656-4B66-B16E-ED43A7FFE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" y="3420"/>
                <a:ext cx="18" cy="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Rectangle 118">
                <a:extLst>
                  <a:ext uri="{FF2B5EF4-FFF2-40B4-BE49-F238E27FC236}">
                    <a16:creationId xmlns:a16="http://schemas.microsoft.com/office/drawing/2014/main" xmlns="" id="{304BA9BE-0D74-4B2C-B239-559BA5BBD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5" y="3420"/>
                <a:ext cx="18" cy="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47" name="Group 83">
              <a:extLst>
                <a:ext uri="{FF2B5EF4-FFF2-40B4-BE49-F238E27FC236}">
                  <a16:creationId xmlns:a16="http://schemas.microsoft.com/office/drawing/2014/main" xmlns="" id="{8AE77E3B-1C44-45C6-9CE3-392F035654E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160084" y="3748838"/>
              <a:ext cx="731652" cy="748666"/>
              <a:chOff x="1580" y="1910"/>
              <a:chExt cx="387" cy="396"/>
            </a:xfrm>
            <a:solidFill>
              <a:schemeClr val="accent1"/>
            </a:solidFill>
          </p:grpSpPr>
          <p:sp>
            <p:nvSpPr>
              <p:cNvPr id="48" name="Freeform 84">
                <a:extLst>
                  <a:ext uri="{FF2B5EF4-FFF2-40B4-BE49-F238E27FC236}">
                    <a16:creationId xmlns:a16="http://schemas.microsoft.com/office/drawing/2014/main" xmlns="" id="{724812EA-011C-4D0E-89C1-1AFB490184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5" y="1982"/>
                <a:ext cx="238" cy="252"/>
              </a:xfrm>
              <a:custGeom>
                <a:avLst/>
                <a:gdLst>
                  <a:gd name="T0" fmla="*/ 0 w 156"/>
                  <a:gd name="T1" fmla="*/ 78 h 169"/>
                  <a:gd name="T2" fmla="*/ 54 w 156"/>
                  <a:gd name="T3" fmla="*/ 163 h 169"/>
                  <a:gd name="T4" fmla="*/ 96 w 156"/>
                  <a:gd name="T5" fmla="*/ 169 h 169"/>
                  <a:gd name="T6" fmla="*/ 102 w 156"/>
                  <a:gd name="T7" fmla="*/ 153 h 169"/>
                  <a:gd name="T8" fmla="*/ 78 w 156"/>
                  <a:gd name="T9" fmla="*/ 0 h 169"/>
                  <a:gd name="T10" fmla="*/ 90 w 156"/>
                  <a:gd name="T11" fmla="*/ 148 h 169"/>
                  <a:gd name="T12" fmla="*/ 66 w 156"/>
                  <a:gd name="T13" fmla="*/ 157 h 169"/>
                  <a:gd name="T14" fmla="*/ 61 w 156"/>
                  <a:gd name="T15" fmla="*/ 142 h 169"/>
                  <a:gd name="T16" fmla="*/ 63 w 156"/>
                  <a:gd name="T17" fmla="*/ 133 h 169"/>
                  <a:gd name="T18" fmla="*/ 67 w 156"/>
                  <a:gd name="T19" fmla="*/ 110 h 169"/>
                  <a:gd name="T20" fmla="*/ 58 w 156"/>
                  <a:gd name="T21" fmla="*/ 89 h 169"/>
                  <a:gd name="T22" fmla="*/ 53 w 156"/>
                  <a:gd name="T23" fmla="*/ 78 h 169"/>
                  <a:gd name="T24" fmla="*/ 56 w 156"/>
                  <a:gd name="T25" fmla="*/ 67 h 169"/>
                  <a:gd name="T26" fmla="*/ 55 w 156"/>
                  <a:gd name="T27" fmla="*/ 57 h 169"/>
                  <a:gd name="T28" fmla="*/ 82 w 156"/>
                  <a:gd name="T29" fmla="*/ 44 h 169"/>
                  <a:gd name="T30" fmla="*/ 99 w 156"/>
                  <a:gd name="T31" fmla="*/ 67 h 169"/>
                  <a:gd name="T32" fmla="*/ 102 w 156"/>
                  <a:gd name="T33" fmla="*/ 78 h 169"/>
                  <a:gd name="T34" fmla="*/ 102 w 156"/>
                  <a:gd name="T35" fmla="*/ 83 h 169"/>
                  <a:gd name="T36" fmla="*/ 92 w 156"/>
                  <a:gd name="T37" fmla="*/ 105 h 169"/>
                  <a:gd name="T38" fmla="*/ 89 w 156"/>
                  <a:gd name="T39" fmla="*/ 127 h 169"/>
                  <a:gd name="T40" fmla="*/ 105 w 156"/>
                  <a:gd name="T41" fmla="*/ 138 h 169"/>
                  <a:gd name="T42" fmla="*/ 118 w 156"/>
                  <a:gd name="T43" fmla="*/ 131 h 169"/>
                  <a:gd name="T44" fmla="*/ 100 w 156"/>
                  <a:gd name="T45" fmla="*/ 114 h 169"/>
                  <a:gd name="T46" fmla="*/ 114 w 156"/>
                  <a:gd name="T47" fmla="*/ 80 h 169"/>
                  <a:gd name="T48" fmla="*/ 111 w 156"/>
                  <a:gd name="T49" fmla="*/ 69 h 169"/>
                  <a:gd name="T50" fmla="*/ 82 w 156"/>
                  <a:gd name="T51" fmla="*/ 33 h 169"/>
                  <a:gd name="T52" fmla="*/ 44 w 156"/>
                  <a:gd name="T53" fmla="*/ 49 h 169"/>
                  <a:gd name="T54" fmla="*/ 43 w 156"/>
                  <a:gd name="T55" fmla="*/ 71 h 169"/>
                  <a:gd name="T56" fmla="*/ 46 w 156"/>
                  <a:gd name="T57" fmla="*/ 93 h 169"/>
                  <a:gd name="T58" fmla="*/ 55 w 156"/>
                  <a:gd name="T59" fmla="*/ 123 h 169"/>
                  <a:gd name="T60" fmla="*/ 12 w 156"/>
                  <a:gd name="T61" fmla="*/ 78 h 169"/>
                  <a:gd name="T62" fmla="*/ 144 w 156"/>
                  <a:gd name="T63" fmla="*/ 78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6" h="169">
                    <a:moveTo>
                      <a:pt x="78" y="0"/>
                    </a:moveTo>
                    <a:cubicBezTo>
                      <a:pt x="35" y="0"/>
                      <a:pt x="0" y="35"/>
                      <a:pt x="0" y="78"/>
                    </a:cubicBezTo>
                    <a:cubicBezTo>
                      <a:pt x="0" y="112"/>
                      <a:pt x="22" y="142"/>
                      <a:pt x="54" y="153"/>
                    </a:cubicBezTo>
                    <a:cubicBezTo>
                      <a:pt x="54" y="163"/>
                      <a:pt x="54" y="163"/>
                      <a:pt x="54" y="163"/>
                    </a:cubicBezTo>
                    <a:cubicBezTo>
                      <a:pt x="54" y="166"/>
                      <a:pt x="56" y="169"/>
                      <a:pt x="60" y="169"/>
                    </a:cubicBezTo>
                    <a:cubicBezTo>
                      <a:pt x="96" y="169"/>
                      <a:pt x="96" y="169"/>
                      <a:pt x="96" y="169"/>
                    </a:cubicBezTo>
                    <a:cubicBezTo>
                      <a:pt x="99" y="169"/>
                      <a:pt x="102" y="166"/>
                      <a:pt x="102" y="163"/>
                    </a:cubicBezTo>
                    <a:cubicBezTo>
                      <a:pt x="102" y="153"/>
                      <a:pt x="102" y="153"/>
                      <a:pt x="102" y="153"/>
                    </a:cubicBezTo>
                    <a:cubicBezTo>
                      <a:pt x="134" y="142"/>
                      <a:pt x="156" y="112"/>
                      <a:pt x="156" y="78"/>
                    </a:cubicBezTo>
                    <a:cubicBezTo>
                      <a:pt x="156" y="35"/>
                      <a:pt x="121" y="0"/>
                      <a:pt x="78" y="0"/>
                    </a:cubicBezTo>
                    <a:close/>
                    <a:moveTo>
                      <a:pt x="94" y="142"/>
                    </a:moveTo>
                    <a:cubicBezTo>
                      <a:pt x="92" y="143"/>
                      <a:pt x="90" y="145"/>
                      <a:pt x="90" y="148"/>
                    </a:cubicBezTo>
                    <a:cubicBezTo>
                      <a:pt x="90" y="157"/>
                      <a:pt x="90" y="157"/>
                      <a:pt x="90" y="157"/>
                    </a:cubicBezTo>
                    <a:cubicBezTo>
                      <a:pt x="66" y="157"/>
                      <a:pt x="66" y="157"/>
                      <a:pt x="66" y="157"/>
                    </a:cubicBezTo>
                    <a:cubicBezTo>
                      <a:pt x="66" y="148"/>
                      <a:pt x="66" y="148"/>
                      <a:pt x="66" y="148"/>
                    </a:cubicBezTo>
                    <a:cubicBezTo>
                      <a:pt x="66" y="145"/>
                      <a:pt x="64" y="143"/>
                      <a:pt x="61" y="142"/>
                    </a:cubicBezTo>
                    <a:cubicBezTo>
                      <a:pt x="57" y="141"/>
                      <a:pt x="54" y="140"/>
                      <a:pt x="50" y="138"/>
                    </a:cubicBezTo>
                    <a:cubicBezTo>
                      <a:pt x="54" y="136"/>
                      <a:pt x="59" y="135"/>
                      <a:pt x="63" y="133"/>
                    </a:cubicBezTo>
                    <a:cubicBezTo>
                      <a:pt x="65" y="132"/>
                      <a:pt x="67" y="130"/>
                      <a:pt x="67" y="127"/>
                    </a:cubicBezTo>
                    <a:cubicBezTo>
                      <a:pt x="67" y="110"/>
                      <a:pt x="67" y="110"/>
                      <a:pt x="67" y="110"/>
                    </a:cubicBezTo>
                    <a:cubicBezTo>
                      <a:pt x="67" y="108"/>
                      <a:pt x="65" y="106"/>
                      <a:pt x="63" y="105"/>
                    </a:cubicBezTo>
                    <a:cubicBezTo>
                      <a:pt x="63" y="105"/>
                      <a:pt x="58" y="102"/>
                      <a:pt x="58" y="89"/>
                    </a:cubicBezTo>
                    <a:cubicBezTo>
                      <a:pt x="58" y="86"/>
                      <a:pt x="56" y="84"/>
                      <a:pt x="54" y="84"/>
                    </a:cubicBezTo>
                    <a:cubicBezTo>
                      <a:pt x="53" y="83"/>
                      <a:pt x="52" y="80"/>
                      <a:pt x="53" y="78"/>
                    </a:cubicBezTo>
                    <a:cubicBezTo>
                      <a:pt x="56" y="78"/>
                      <a:pt x="58" y="75"/>
                      <a:pt x="58" y="72"/>
                    </a:cubicBezTo>
                    <a:cubicBezTo>
                      <a:pt x="58" y="71"/>
                      <a:pt x="58" y="69"/>
                      <a:pt x="56" y="67"/>
                    </a:cubicBezTo>
                    <a:cubicBezTo>
                      <a:pt x="54" y="60"/>
                      <a:pt x="53" y="58"/>
                      <a:pt x="53" y="57"/>
                    </a:cubicBezTo>
                    <a:cubicBezTo>
                      <a:pt x="54" y="57"/>
                      <a:pt x="54" y="57"/>
                      <a:pt x="55" y="57"/>
                    </a:cubicBezTo>
                    <a:cubicBezTo>
                      <a:pt x="58" y="58"/>
                      <a:pt x="61" y="56"/>
                      <a:pt x="62" y="53"/>
                    </a:cubicBezTo>
                    <a:cubicBezTo>
                      <a:pt x="63" y="48"/>
                      <a:pt x="72" y="44"/>
                      <a:pt x="82" y="44"/>
                    </a:cubicBezTo>
                    <a:cubicBezTo>
                      <a:pt x="92" y="44"/>
                      <a:pt x="100" y="48"/>
                      <a:pt x="102" y="53"/>
                    </a:cubicBezTo>
                    <a:cubicBezTo>
                      <a:pt x="103" y="58"/>
                      <a:pt x="100" y="64"/>
                      <a:pt x="99" y="67"/>
                    </a:cubicBezTo>
                    <a:cubicBezTo>
                      <a:pt x="98" y="69"/>
                      <a:pt x="97" y="71"/>
                      <a:pt x="97" y="72"/>
                    </a:cubicBezTo>
                    <a:cubicBezTo>
                      <a:pt x="97" y="75"/>
                      <a:pt x="100" y="78"/>
                      <a:pt x="102" y="78"/>
                    </a:cubicBezTo>
                    <a:cubicBezTo>
                      <a:pt x="103" y="78"/>
                      <a:pt x="103" y="79"/>
                      <a:pt x="103" y="79"/>
                    </a:cubicBezTo>
                    <a:cubicBezTo>
                      <a:pt x="103" y="81"/>
                      <a:pt x="102" y="82"/>
                      <a:pt x="102" y="83"/>
                    </a:cubicBezTo>
                    <a:cubicBezTo>
                      <a:pt x="99" y="84"/>
                      <a:pt x="97" y="86"/>
                      <a:pt x="97" y="89"/>
                    </a:cubicBezTo>
                    <a:cubicBezTo>
                      <a:pt x="97" y="101"/>
                      <a:pt x="93" y="104"/>
                      <a:pt x="92" y="105"/>
                    </a:cubicBezTo>
                    <a:cubicBezTo>
                      <a:pt x="90" y="106"/>
                      <a:pt x="89" y="108"/>
                      <a:pt x="89" y="110"/>
                    </a:cubicBezTo>
                    <a:cubicBezTo>
                      <a:pt x="89" y="127"/>
                      <a:pt x="89" y="127"/>
                      <a:pt x="89" y="127"/>
                    </a:cubicBezTo>
                    <a:cubicBezTo>
                      <a:pt x="89" y="130"/>
                      <a:pt x="90" y="132"/>
                      <a:pt x="92" y="133"/>
                    </a:cubicBezTo>
                    <a:cubicBezTo>
                      <a:pt x="97" y="135"/>
                      <a:pt x="101" y="136"/>
                      <a:pt x="105" y="138"/>
                    </a:cubicBezTo>
                    <a:cubicBezTo>
                      <a:pt x="102" y="140"/>
                      <a:pt x="98" y="141"/>
                      <a:pt x="94" y="142"/>
                    </a:cubicBezTo>
                    <a:close/>
                    <a:moveTo>
                      <a:pt x="118" y="131"/>
                    </a:moveTo>
                    <a:cubicBezTo>
                      <a:pt x="112" y="128"/>
                      <a:pt x="106" y="126"/>
                      <a:pt x="100" y="123"/>
                    </a:cubicBezTo>
                    <a:cubicBezTo>
                      <a:pt x="100" y="114"/>
                      <a:pt x="100" y="114"/>
                      <a:pt x="100" y="114"/>
                    </a:cubicBezTo>
                    <a:cubicBezTo>
                      <a:pt x="104" y="111"/>
                      <a:pt x="108" y="105"/>
                      <a:pt x="109" y="93"/>
                    </a:cubicBezTo>
                    <a:cubicBezTo>
                      <a:pt x="112" y="90"/>
                      <a:pt x="114" y="85"/>
                      <a:pt x="114" y="80"/>
                    </a:cubicBezTo>
                    <a:cubicBezTo>
                      <a:pt x="114" y="76"/>
                      <a:pt x="114" y="74"/>
                      <a:pt x="112" y="71"/>
                    </a:cubicBezTo>
                    <a:cubicBezTo>
                      <a:pt x="112" y="71"/>
                      <a:pt x="111" y="70"/>
                      <a:pt x="111" y="69"/>
                    </a:cubicBezTo>
                    <a:cubicBezTo>
                      <a:pt x="113" y="65"/>
                      <a:pt x="115" y="57"/>
                      <a:pt x="113" y="50"/>
                    </a:cubicBezTo>
                    <a:cubicBezTo>
                      <a:pt x="110" y="37"/>
                      <a:pt x="94" y="33"/>
                      <a:pt x="82" y="33"/>
                    </a:cubicBezTo>
                    <a:cubicBezTo>
                      <a:pt x="71" y="33"/>
                      <a:pt x="58" y="36"/>
                      <a:pt x="53" y="45"/>
                    </a:cubicBezTo>
                    <a:cubicBezTo>
                      <a:pt x="49" y="45"/>
                      <a:pt x="46" y="46"/>
                      <a:pt x="44" y="49"/>
                    </a:cubicBezTo>
                    <a:cubicBezTo>
                      <a:pt x="39" y="55"/>
                      <a:pt x="42" y="64"/>
                      <a:pt x="45" y="69"/>
                    </a:cubicBezTo>
                    <a:cubicBezTo>
                      <a:pt x="44" y="70"/>
                      <a:pt x="44" y="71"/>
                      <a:pt x="43" y="71"/>
                    </a:cubicBezTo>
                    <a:cubicBezTo>
                      <a:pt x="42" y="74"/>
                      <a:pt x="41" y="77"/>
                      <a:pt x="41" y="80"/>
                    </a:cubicBezTo>
                    <a:cubicBezTo>
                      <a:pt x="41" y="85"/>
                      <a:pt x="43" y="90"/>
                      <a:pt x="46" y="93"/>
                    </a:cubicBezTo>
                    <a:cubicBezTo>
                      <a:pt x="47" y="105"/>
                      <a:pt x="51" y="111"/>
                      <a:pt x="55" y="114"/>
                    </a:cubicBezTo>
                    <a:cubicBezTo>
                      <a:pt x="55" y="123"/>
                      <a:pt x="55" y="123"/>
                      <a:pt x="55" y="123"/>
                    </a:cubicBezTo>
                    <a:cubicBezTo>
                      <a:pt x="49" y="126"/>
                      <a:pt x="43" y="128"/>
                      <a:pt x="38" y="131"/>
                    </a:cubicBezTo>
                    <a:cubicBezTo>
                      <a:pt x="22" y="119"/>
                      <a:pt x="12" y="100"/>
                      <a:pt x="12" y="78"/>
                    </a:cubicBezTo>
                    <a:cubicBezTo>
                      <a:pt x="12" y="42"/>
                      <a:pt x="41" y="12"/>
                      <a:pt x="78" y="12"/>
                    </a:cubicBezTo>
                    <a:cubicBezTo>
                      <a:pt x="114" y="12"/>
                      <a:pt x="144" y="42"/>
                      <a:pt x="144" y="78"/>
                    </a:cubicBezTo>
                    <a:cubicBezTo>
                      <a:pt x="144" y="100"/>
                      <a:pt x="134" y="119"/>
                      <a:pt x="118" y="1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Freeform 85">
                <a:extLst>
                  <a:ext uri="{FF2B5EF4-FFF2-40B4-BE49-F238E27FC236}">
                    <a16:creationId xmlns:a16="http://schemas.microsoft.com/office/drawing/2014/main" xmlns="" id="{D19E9A07-19DF-436A-9221-D21064BFA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2288"/>
                <a:ext cx="36" cy="18"/>
              </a:xfrm>
              <a:custGeom>
                <a:avLst/>
                <a:gdLst>
                  <a:gd name="T0" fmla="*/ 18 w 24"/>
                  <a:gd name="T1" fmla="*/ 0 h 12"/>
                  <a:gd name="T2" fmla="*/ 6 w 24"/>
                  <a:gd name="T3" fmla="*/ 0 h 12"/>
                  <a:gd name="T4" fmla="*/ 0 w 24"/>
                  <a:gd name="T5" fmla="*/ 6 h 12"/>
                  <a:gd name="T6" fmla="*/ 6 w 24"/>
                  <a:gd name="T7" fmla="*/ 12 h 12"/>
                  <a:gd name="T8" fmla="*/ 18 w 24"/>
                  <a:gd name="T9" fmla="*/ 12 h 12"/>
                  <a:gd name="T10" fmla="*/ 24 w 24"/>
                  <a:gd name="T11" fmla="*/ 6 h 12"/>
                  <a:gd name="T12" fmla="*/ 18 w 2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2">
                    <a:moveTo>
                      <a:pt x="18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2"/>
                      <a:pt x="6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1" y="12"/>
                      <a:pt x="24" y="9"/>
                      <a:pt x="24" y="6"/>
                    </a:cubicBezTo>
                    <a:cubicBezTo>
                      <a:pt x="24" y="2"/>
                      <a:pt x="21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" name="Freeform 86">
                <a:extLst>
                  <a:ext uri="{FF2B5EF4-FFF2-40B4-BE49-F238E27FC236}">
                    <a16:creationId xmlns:a16="http://schemas.microsoft.com/office/drawing/2014/main" xmlns="" id="{2E0AC916-F2C5-44AB-BE39-FDCC96545D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7" y="2252"/>
                <a:ext cx="74" cy="18"/>
              </a:xfrm>
              <a:custGeom>
                <a:avLst/>
                <a:gdLst>
                  <a:gd name="T0" fmla="*/ 42 w 48"/>
                  <a:gd name="T1" fmla="*/ 0 h 12"/>
                  <a:gd name="T2" fmla="*/ 6 w 48"/>
                  <a:gd name="T3" fmla="*/ 0 h 12"/>
                  <a:gd name="T4" fmla="*/ 0 w 48"/>
                  <a:gd name="T5" fmla="*/ 6 h 12"/>
                  <a:gd name="T6" fmla="*/ 6 w 48"/>
                  <a:gd name="T7" fmla="*/ 12 h 12"/>
                  <a:gd name="T8" fmla="*/ 42 w 48"/>
                  <a:gd name="T9" fmla="*/ 12 h 12"/>
                  <a:gd name="T10" fmla="*/ 48 w 48"/>
                  <a:gd name="T11" fmla="*/ 6 h 12"/>
                  <a:gd name="T12" fmla="*/ 42 w 48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2">
                    <a:moveTo>
                      <a:pt x="42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2"/>
                      <a:pt x="6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5" y="12"/>
                      <a:pt x="48" y="9"/>
                      <a:pt x="48" y="6"/>
                    </a:cubicBezTo>
                    <a:cubicBezTo>
                      <a:pt x="48" y="2"/>
                      <a:pt x="45" y="0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Freeform 87">
                <a:extLst>
                  <a:ext uri="{FF2B5EF4-FFF2-40B4-BE49-F238E27FC236}">
                    <a16:creationId xmlns:a16="http://schemas.microsoft.com/office/drawing/2014/main" xmlns="" id="{F3919557-48E0-463F-9020-5C3231915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5" y="1910"/>
                <a:ext cx="18" cy="54"/>
              </a:xfrm>
              <a:custGeom>
                <a:avLst/>
                <a:gdLst>
                  <a:gd name="T0" fmla="*/ 6 w 12"/>
                  <a:gd name="T1" fmla="*/ 36 h 36"/>
                  <a:gd name="T2" fmla="*/ 12 w 12"/>
                  <a:gd name="T3" fmla="*/ 30 h 36"/>
                  <a:gd name="T4" fmla="*/ 12 w 12"/>
                  <a:gd name="T5" fmla="*/ 6 h 36"/>
                  <a:gd name="T6" fmla="*/ 6 w 12"/>
                  <a:gd name="T7" fmla="*/ 0 h 36"/>
                  <a:gd name="T8" fmla="*/ 0 w 12"/>
                  <a:gd name="T9" fmla="*/ 6 h 36"/>
                  <a:gd name="T10" fmla="*/ 0 w 12"/>
                  <a:gd name="T11" fmla="*/ 30 h 36"/>
                  <a:gd name="T12" fmla="*/ 6 w 12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6">
                    <a:moveTo>
                      <a:pt x="6" y="36"/>
                    </a:moveTo>
                    <a:cubicBezTo>
                      <a:pt x="9" y="36"/>
                      <a:pt x="12" y="34"/>
                      <a:pt x="12" y="30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4"/>
                      <a:pt x="2" y="36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Freeform 88">
                <a:extLst>
                  <a:ext uri="{FF2B5EF4-FFF2-40B4-BE49-F238E27FC236}">
                    <a16:creationId xmlns:a16="http://schemas.microsoft.com/office/drawing/2014/main" xmlns="" id="{92319B8F-4296-45F2-B783-77566570A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" y="2089"/>
                <a:ext cx="55" cy="18"/>
              </a:xfrm>
              <a:custGeom>
                <a:avLst/>
                <a:gdLst>
                  <a:gd name="T0" fmla="*/ 30 w 36"/>
                  <a:gd name="T1" fmla="*/ 0 h 12"/>
                  <a:gd name="T2" fmla="*/ 6 w 36"/>
                  <a:gd name="T3" fmla="*/ 0 h 12"/>
                  <a:gd name="T4" fmla="*/ 0 w 36"/>
                  <a:gd name="T5" fmla="*/ 6 h 12"/>
                  <a:gd name="T6" fmla="*/ 6 w 36"/>
                  <a:gd name="T7" fmla="*/ 12 h 12"/>
                  <a:gd name="T8" fmla="*/ 30 w 36"/>
                  <a:gd name="T9" fmla="*/ 12 h 12"/>
                  <a:gd name="T10" fmla="*/ 36 w 36"/>
                  <a:gd name="T11" fmla="*/ 6 h 12"/>
                  <a:gd name="T12" fmla="*/ 30 w 3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2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10"/>
                      <a:pt x="2" y="12"/>
                      <a:pt x="6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3" y="12"/>
                      <a:pt x="36" y="10"/>
                      <a:pt x="36" y="6"/>
                    </a:cubicBezTo>
                    <a:cubicBezTo>
                      <a:pt x="36" y="3"/>
                      <a:pt x="33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Freeform 89">
                <a:extLst>
                  <a:ext uri="{FF2B5EF4-FFF2-40B4-BE49-F238E27FC236}">
                    <a16:creationId xmlns:a16="http://schemas.microsoft.com/office/drawing/2014/main" xmlns="" id="{C24C39B5-66EB-4035-BE70-29AD387D7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0" y="2089"/>
                <a:ext cx="55" cy="18"/>
              </a:xfrm>
              <a:custGeom>
                <a:avLst/>
                <a:gdLst>
                  <a:gd name="T0" fmla="*/ 30 w 36"/>
                  <a:gd name="T1" fmla="*/ 0 h 12"/>
                  <a:gd name="T2" fmla="*/ 6 w 36"/>
                  <a:gd name="T3" fmla="*/ 0 h 12"/>
                  <a:gd name="T4" fmla="*/ 0 w 36"/>
                  <a:gd name="T5" fmla="*/ 6 h 12"/>
                  <a:gd name="T6" fmla="*/ 6 w 36"/>
                  <a:gd name="T7" fmla="*/ 12 h 12"/>
                  <a:gd name="T8" fmla="*/ 30 w 36"/>
                  <a:gd name="T9" fmla="*/ 12 h 12"/>
                  <a:gd name="T10" fmla="*/ 36 w 36"/>
                  <a:gd name="T11" fmla="*/ 6 h 12"/>
                  <a:gd name="T12" fmla="*/ 30 w 3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2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4" y="12"/>
                      <a:pt x="36" y="10"/>
                      <a:pt x="36" y="6"/>
                    </a:cubicBezTo>
                    <a:cubicBezTo>
                      <a:pt x="36" y="3"/>
                      <a:pt x="34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" name="Freeform 90">
                <a:extLst>
                  <a:ext uri="{FF2B5EF4-FFF2-40B4-BE49-F238E27FC236}">
                    <a16:creationId xmlns:a16="http://schemas.microsoft.com/office/drawing/2014/main" xmlns="" id="{0F45CE71-CBA7-4069-9EEA-BA626A906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" y="1949"/>
                <a:ext cx="58" cy="57"/>
              </a:xfrm>
              <a:custGeom>
                <a:avLst/>
                <a:gdLst>
                  <a:gd name="T0" fmla="*/ 27 w 38"/>
                  <a:gd name="T1" fmla="*/ 37 h 38"/>
                  <a:gd name="T2" fmla="*/ 32 w 38"/>
                  <a:gd name="T3" fmla="*/ 38 h 38"/>
                  <a:gd name="T4" fmla="*/ 36 w 38"/>
                  <a:gd name="T5" fmla="*/ 37 h 38"/>
                  <a:gd name="T6" fmla="*/ 36 w 38"/>
                  <a:gd name="T7" fmla="*/ 28 h 38"/>
                  <a:gd name="T8" fmla="*/ 10 w 38"/>
                  <a:gd name="T9" fmla="*/ 3 h 38"/>
                  <a:gd name="T10" fmla="*/ 2 w 38"/>
                  <a:gd name="T11" fmla="*/ 3 h 38"/>
                  <a:gd name="T12" fmla="*/ 2 w 38"/>
                  <a:gd name="T13" fmla="*/ 11 h 38"/>
                  <a:gd name="T14" fmla="*/ 27 w 38"/>
                  <a:gd name="T15" fmla="*/ 3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38">
                    <a:moveTo>
                      <a:pt x="27" y="37"/>
                    </a:moveTo>
                    <a:cubicBezTo>
                      <a:pt x="29" y="38"/>
                      <a:pt x="30" y="38"/>
                      <a:pt x="32" y="38"/>
                    </a:cubicBezTo>
                    <a:cubicBezTo>
                      <a:pt x="33" y="38"/>
                      <a:pt x="35" y="38"/>
                      <a:pt x="36" y="37"/>
                    </a:cubicBezTo>
                    <a:cubicBezTo>
                      <a:pt x="38" y="34"/>
                      <a:pt x="38" y="31"/>
                      <a:pt x="36" y="28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0"/>
                      <a:pt x="4" y="0"/>
                      <a:pt x="2" y="3"/>
                    </a:cubicBezTo>
                    <a:cubicBezTo>
                      <a:pt x="0" y="5"/>
                      <a:pt x="0" y="9"/>
                      <a:pt x="2" y="11"/>
                    </a:cubicBezTo>
                    <a:lnTo>
                      <a:pt x="27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Freeform 91">
                <a:extLst>
                  <a:ext uri="{FF2B5EF4-FFF2-40B4-BE49-F238E27FC236}">
                    <a16:creationId xmlns:a16="http://schemas.microsoft.com/office/drawing/2014/main" xmlns="" id="{D0D87962-E4C5-4EB1-B598-B4FB1AC0E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7" y="1949"/>
                <a:ext cx="60" cy="57"/>
              </a:xfrm>
              <a:custGeom>
                <a:avLst/>
                <a:gdLst>
                  <a:gd name="T0" fmla="*/ 7 w 39"/>
                  <a:gd name="T1" fmla="*/ 38 h 38"/>
                  <a:gd name="T2" fmla="*/ 11 w 39"/>
                  <a:gd name="T3" fmla="*/ 37 h 38"/>
                  <a:gd name="T4" fmla="*/ 36 w 39"/>
                  <a:gd name="T5" fmla="*/ 11 h 38"/>
                  <a:gd name="T6" fmla="*/ 36 w 39"/>
                  <a:gd name="T7" fmla="*/ 3 h 38"/>
                  <a:gd name="T8" fmla="*/ 28 w 39"/>
                  <a:gd name="T9" fmla="*/ 3 h 38"/>
                  <a:gd name="T10" fmla="*/ 2 w 39"/>
                  <a:gd name="T11" fmla="*/ 28 h 38"/>
                  <a:gd name="T12" fmla="*/ 2 w 39"/>
                  <a:gd name="T13" fmla="*/ 37 h 38"/>
                  <a:gd name="T14" fmla="*/ 7 w 39"/>
                  <a:gd name="T1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8">
                    <a:moveTo>
                      <a:pt x="7" y="38"/>
                    </a:moveTo>
                    <a:cubicBezTo>
                      <a:pt x="8" y="38"/>
                      <a:pt x="10" y="38"/>
                      <a:pt x="11" y="37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9" y="9"/>
                      <a:pt x="39" y="5"/>
                      <a:pt x="36" y="3"/>
                    </a:cubicBezTo>
                    <a:cubicBezTo>
                      <a:pt x="34" y="0"/>
                      <a:pt x="30" y="0"/>
                      <a:pt x="28" y="3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0" y="31"/>
                      <a:pt x="0" y="34"/>
                      <a:pt x="2" y="37"/>
                    </a:cubicBezTo>
                    <a:cubicBezTo>
                      <a:pt x="4" y="38"/>
                      <a:pt x="5" y="38"/>
                      <a:pt x="7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/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56" name="Group 12">
              <a:extLst>
                <a:ext uri="{FF2B5EF4-FFF2-40B4-BE49-F238E27FC236}">
                  <a16:creationId xmlns:a16="http://schemas.microsoft.com/office/drawing/2014/main" xmlns="" id="{58D9F3B9-5833-4A6F-AA16-6449A63D3A2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18154" y="3862328"/>
              <a:ext cx="655153" cy="600021"/>
              <a:chOff x="2098" y="1519"/>
              <a:chExt cx="511" cy="468"/>
            </a:xfrm>
            <a:solidFill>
              <a:schemeClr val="accent1"/>
            </a:solidFill>
          </p:grpSpPr>
          <p:sp>
            <p:nvSpPr>
              <p:cNvPr id="57" name="Freeform 13">
                <a:extLst>
                  <a:ext uri="{FF2B5EF4-FFF2-40B4-BE49-F238E27FC236}">
                    <a16:creationId xmlns:a16="http://schemas.microsoft.com/office/drawing/2014/main" xmlns="" id="{C078FB4D-4909-4107-9BAA-7E638E941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8" y="1519"/>
                <a:ext cx="426" cy="362"/>
              </a:xfrm>
              <a:custGeom>
                <a:avLst/>
                <a:gdLst>
                  <a:gd name="T0" fmla="*/ 121 w 285"/>
                  <a:gd name="T1" fmla="*/ 171 h 243"/>
                  <a:gd name="T2" fmla="*/ 107 w 285"/>
                  <a:gd name="T3" fmla="*/ 171 h 243"/>
                  <a:gd name="T4" fmla="*/ 102 w 285"/>
                  <a:gd name="T5" fmla="*/ 174 h 243"/>
                  <a:gd name="T6" fmla="*/ 57 w 285"/>
                  <a:gd name="T7" fmla="*/ 218 h 243"/>
                  <a:gd name="T8" fmla="*/ 57 w 285"/>
                  <a:gd name="T9" fmla="*/ 179 h 243"/>
                  <a:gd name="T10" fmla="*/ 50 w 285"/>
                  <a:gd name="T11" fmla="*/ 171 h 243"/>
                  <a:gd name="T12" fmla="*/ 14 w 285"/>
                  <a:gd name="T13" fmla="*/ 171 h 243"/>
                  <a:gd name="T14" fmla="*/ 14 w 285"/>
                  <a:gd name="T15" fmla="*/ 15 h 243"/>
                  <a:gd name="T16" fmla="*/ 271 w 285"/>
                  <a:gd name="T17" fmla="*/ 15 h 243"/>
                  <a:gd name="T18" fmla="*/ 271 w 285"/>
                  <a:gd name="T19" fmla="*/ 100 h 243"/>
                  <a:gd name="T20" fmla="*/ 278 w 285"/>
                  <a:gd name="T21" fmla="*/ 107 h 243"/>
                  <a:gd name="T22" fmla="*/ 285 w 285"/>
                  <a:gd name="T23" fmla="*/ 100 h 243"/>
                  <a:gd name="T24" fmla="*/ 285 w 285"/>
                  <a:gd name="T25" fmla="*/ 8 h 243"/>
                  <a:gd name="T26" fmla="*/ 278 w 285"/>
                  <a:gd name="T27" fmla="*/ 0 h 243"/>
                  <a:gd name="T28" fmla="*/ 7 w 285"/>
                  <a:gd name="T29" fmla="*/ 0 h 243"/>
                  <a:gd name="T30" fmla="*/ 0 w 285"/>
                  <a:gd name="T31" fmla="*/ 8 h 243"/>
                  <a:gd name="T32" fmla="*/ 0 w 285"/>
                  <a:gd name="T33" fmla="*/ 179 h 243"/>
                  <a:gd name="T34" fmla="*/ 7 w 285"/>
                  <a:gd name="T35" fmla="*/ 186 h 243"/>
                  <a:gd name="T36" fmla="*/ 43 w 285"/>
                  <a:gd name="T37" fmla="*/ 186 h 243"/>
                  <a:gd name="T38" fmla="*/ 43 w 285"/>
                  <a:gd name="T39" fmla="*/ 236 h 243"/>
                  <a:gd name="T40" fmla="*/ 47 w 285"/>
                  <a:gd name="T41" fmla="*/ 242 h 243"/>
                  <a:gd name="T42" fmla="*/ 50 w 285"/>
                  <a:gd name="T43" fmla="*/ 243 h 243"/>
                  <a:gd name="T44" fmla="*/ 55 w 285"/>
                  <a:gd name="T45" fmla="*/ 241 h 243"/>
                  <a:gd name="T46" fmla="*/ 110 w 285"/>
                  <a:gd name="T47" fmla="*/ 186 h 243"/>
                  <a:gd name="T48" fmla="*/ 121 w 285"/>
                  <a:gd name="T49" fmla="*/ 186 h 243"/>
                  <a:gd name="T50" fmla="*/ 128 w 285"/>
                  <a:gd name="T51" fmla="*/ 179 h 243"/>
                  <a:gd name="T52" fmla="*/ 121 w 285"/>
                  <a:gd name="T53" fmla="*/ 171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85" h="243">
                    <a:moveTo>
                      <a:pt x="121" y="171"/>
                    </a:move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5" y="171"/>
                      <a:pt x="103" y="172"/>
                      <a:pt x="102" y="174"/>
                    </a:cubicBezTo>
                    <a:cubicBezTo>
                      <a:pt x="57" y="218"/>
                      <a:pt x="57" y="218"/>
                      <a:pt x="57" y="218"/>
                    </a:cubicBezTo>
                    <a:cubicBezTo>
                      <a:pt x="57" y="179"/>
                      <a:pt x="57" y="179"/>
                      <a:pt x="57" y="179"/>
                    </a:cubicBezTo>
                    <a:cubicBezTo>
                      <a:pt x="57" y="175"/>
                      <a:pt x="54" y="171"/>
                      <a:pt x="50" y="171"/>
                    </a:cubicBezTo>
                    <a:cubicBezTo>
                      <a:pt x="14" y="171"/>
                      <a:pt x="14" y="171"/>
                      <a:pt x="14" y="171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271" y="15"/>
                      <a:pt x="271" y="15"/>
                      <a:pt x="271" y="15"/>
                    </a:cubicBezTo>
                    <a:cubicBezTo>
                      <a:pt x="271" y="100"/>
                      <a:pt x="271" y="100"/>
                      <a:pt x="271" y="100"/>
                    </a:cubicBezTo>
                    <a:cubicBezTo>
                      <a:pt x="271" y="104"/>
                      <a:pt x="274" y="107"/>
                      <a:pt x="278" y="107"/>
                    </a:cubicBezTo>
                    <a:cubicBezTo>
                      <a:pt x="282" y="107"/>
                      <a:pt x="285" y="104"/>
                      <a:pt x="285" y="100"/>
                    </a:cubicBezTo>
                    <a:cubicBezTo>
                      <a:pt x="285" y="8"/>
                      <a:pt x="285" y="8"/>
                      <a:pt x="285" y="8"/>
                    </a:cubicBezTo>
                    <a:cubicBezTo>
                      <a:pt x="285" y="4"/>
                      <a:pt x="282" y="0"/>
                      <a:pt x="27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0" y="183"/>
                      <a:pt x="3" y="186"/>
                      <a:pt x="7" y="186"/>
                    </a:cubicBezTo>
                    <a:cubicBezTo>
                      <a:pt x="43" y="186"/>
                      <a:pt x="43" y="186"/>
                      <a:pt x="43" y="186"/>
                    </a:cubicBezTo>
                    <a:cubicBezTo>
                      <a:pt x="43" y="236"/>
                      <a:pt x="43" y="236"/>
                      <a:pt x="43" y="236"/>
                    </a:cubicBezTo>
                    <a:cubicBezTo>
                      <a:pt x="43" y="239"/>
                      <a:pt x="44" y="241"/>
                      <a:pt x="47" y="242"/>
                    </a:cubicBezTo>
                    <a:cubicBezTo>
                      <a:pt x="48" y="243"/>
                      <a:pt x="49" y="243"/>
                      <a:pt x="50" y="243"/>
                    </a:cubicBezTo>
                    <a:cubicBezTo>
                      <a:pt x="52" y="243"/>
                      <a:pt x="53" y="242"/>
                      <a:pt x="55" y="241"/>
                    </a:cubicBezTo>
                    <a:cubicBezTo>
                      <a:pt x="110" y="186"/>
                      <a:pt x="110" y="186"/>
                      <a:pt x="110" y="186"/>
                    </a:cubicBezTo>
                    <a:cubicBezTo>
                      <a:pt x="121" y="186"/>
                      <a:pt x="121" y="186"/>
                      <a:pt x="121" y="186"/>
                    </a:cubicBezTo>
                    <a:cubicBezTo>
                      <a:pt x="125" y="186"/>
                      <a:pt x="128" y="183"/>
                      <a:pt x="128" y="179"/>
                    </a:cubicBezTo>
                    <a:cubicBezTo>
                      <a:pt x="128" y="175"/>
                      <a:pt x="125" y="171"/>
                      <a:pt x="121" y="1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>
                  <a:lnSpc>
                    <a:spcPct val="90000"/>
                  </a:lnSpc>
                </a:pPr>
                <a:endParaRPr lang="en-AU" sz="1400" kern="0" dirty="0"/>
              </a:p>
            </p:txBody>
          </p:sp>
          <p:sp>
            <p:nvSpPr>
              <p:cNvPr id="58" name="Freeform 14">
                <a:extLst>
                  <a:ext uri="{FF2B5EF4-FFF2-40B4-BE49-F238E27FC236}">
                    <a16:creationId xmlns:a16="http://schemas.microsoft.com/office/drawing/2014/main" xmlns="" id="{0123226E-49F1-49B3-913E-6C03DA830A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33" y="1711"/>
                <a:ext cx="276" cy="276"/>
              </a:xfrm>
              <a:custGeom>
                <a:avLst/>
                <a:gdLst>
                  <a:gd name="T0" fmla="*/ 178 w 185"/>
                  <a:gd name="T1" fmla="*/ 0 h 185"/>
                  <a:gd name="T2" fmla="*/ 7 w 185"/>
                  <a:gd name="T3" fmla="*/ 0 h 185"/>
                  <a:gd name="T4" fmla="*/ 0 w 185"/>
                  <a:gd name="T5" fmla="*/ 7 h 185"/>
                  <a:gd name="T6" fmla="*/ 0 w 185"/>
                  <a:gd name="T7" fmla="*/ 121 h 185"/>
                  <a:gd name="T8" fmla="*/ 7 w 185"/>
                  <a:gd name="T9" fmla="*/ 128 h 185"/>
                  <a:gd name="T10" fmla="*/ 83 w 185"/>
                  <a:gd name="T11" fmla="*/ 128 h 185"/>
                  <a:gd name="T12" fmla="*/ 145 w 185"/>
                  <a:gd name="T13" fmla="*/ 183 h 185"/>
                  <a:gd name="T14" fmla="*/ 149 w 185"/>
                  <a:gd name="T15" fmla="*/ 185 h 185"/>
                  <a:gd name="T16" fmla="*/ 152 w 185"/>
                  <a:gd name="T17" fmla="*/ 184 h 185"/>
                  <a:gd name="T18" fmla="*/ 157 w 185"/>
                  <a:gd name="T19" fmla="*/ 178 h 185"/>
                  <a:gd name="T20" fmla="*/ 157 w 185"/>
                  <a:gd name="T21" fmla="*/ 128 h 185"/>
                  <a:gd name="T22" fmla="*/ 178 w 185"/>
                  <a:gd name="T23" fmla="*/ 128 h 185"/>
                  <a:gd name="T24" fmla="*/ 185 w 185"/>
                  <a:gd name="T25" fmla="*/ 121 h 185"/>
                  <a:gd name="T26" fmla="*/ 185 w 185"/>
                  <a:gd name="T27" fmla="*/ 7 h 185"/>
                  <a:gd name="T28" fmla="*/ 178 w 185"/>
                  <a:gd name="T29" fmla="*/ 0 h 185"/>
                  <a:gd name="T30" fmla="*/ 171 w 185"/>
                  <a:gd name="T31" fmla="*/ 114 h 185"/>
                  <a:gd name="T32" fmla="*/ 149 w 185"/>
                  <a:gd name="T33" fmla="*/ 114 h 185"/>
                  <a:gd name="T34" fmla="*/ 142 w 185"/>
                  <a:gd name="T35" fmla="*/ 121 h 185"/>
                  <a:gd name="T36" fmla="*/ 142 w 185"/>
                  <a:gd name="T37" fmla="*/ 162 h 185"/>
                  <a:gd name="T38" fmla="*/ 90 w 185"/>
                  <a:gd name="T39" fmla="*/ 116 h 185"/>
                  <a:gd name="T40" fmla="*/ 85 w 185"/>
                  <a:gd name="T41" fmla="*/ 114 h 185"/>
                  <a:gd name="T42" fmla="*/ 14 w 185"/>
                  <a:gd name="T43" fmla="*/ 114 h 185"/>
                  <a:gd name="T44" fmla="*/ 14 w 185"/>
                  <a:gd name="T45" fmla="*/ 14 h 185"/>
                  <a:gd name="T46" fmla="*/ 171 w 185"/>
                  <a:gd name="T47" fmla="*/ 14 h 185"/>
                  <a:gd name="T48" fmla="*/ 171 w 185"/>
                  <a:gd name="T49" fmla="*/ 114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5" h="185">
                    <a:moveTo>
                      <a:pt x="178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5"/>
                      <a:pt x="3" y="128"/>
                      <a:pt x="7" y="128"/>
                    </a:cubicBezTo>
                    <a:cubicBezTo>
                      <a:pt x="83" y="128"/>
                      <a:pt x="83" y="128"/>
                      <a:pt x="83" y="128"/>
                    </a:cubicBezTo>
                    <a:cubicBezTo>
                      <a:pt x="145" y="183"/>
                      <a:pt x="145" y="183"/>
                      <a:pt x="145" y="183"/>
                    </a:cubicBezTo>
                    <a:cubicBezTo>
                      <a:pt x="146" y="184"/>
                      <a:pt x="148" y="185"/>
                      <a:pt x="149" y="185"/>
                    </a:cubicBezTo>
                    <a:cubicBezTo>
                      <a:pt x="150" y="185"/>
                      <a:pt x="151" y="185"/>
                      <a:pt x="152" y="184"/>
                    </a:cubicBezTo>
                    <a:cubicBezTo>
                      <a:pt x="155" y="183"/>
                      <a:pt x="157" y="181"/>
                      <a:pt x="157" y="178"/>
                    </a:cubicBezTo>
                    <a:cubicBezTo>
                      <a:pt x="157" y="128"/>
                      <a:pt x="157" y="128"/>
                      <a:pt x="157" y="128"/>
                    </a:cubicBezTo>
                    <a:cubicBezTo>
                      <a:pt x="178" y="128"/>
                      <a:pt x="178" y="128"/>
                      <a:pt x="178" y="128"/>
                    </a:cubicBezTo>
                    <a:cubicBezTo>
                      <a:pt x="182" y="128"/>
                      <a:pt x="185" y="125"/>
                      <a:pt x="185" y="121"/>
                    </a:cubicBezTo>
                    <a:cubicBezTo>
                      <a:pt x="185" y="7"/>
                      <a:pt x="185" y="7"/>
                      <a:pt x="185" y="7"/>
                    </a:cubicBezTo>
                    <a:cubicBezTo>
                      <a:pt x="185" y="3"/>
                      <a:pt x="182" y="0"/>
                      <a:pt x="178" y="0"/>
                    </a:cubicBezTo>
                    <a:close/>
                    <a:moveTo>
                      <a:pt x="171" y="114"/>
                    </a:move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46" y="114"/>
                      <a:pt x="142" y="117"/>
                      <a:pt x="142" y="121"/>
                    </a:cubicBezTo>
                    <a:cubicBezTo>
                      <a:pt x="142" y="162"/>
                      <a:pt x="142" y="162"/>
                      <a:pt x="142" y="162"/>
                    </a:cubicBezTo>
                    <a:cubicBezTo>
                      <a:pt x="90" y="116"/>
                      <a:pt x="90" y="116"/>
                      <a:pt x="90" y="116"/>
                    </a:cubicBezTo>
                    <a:cubicBezTo>
                      <a:pt x="89" y="114"/>
                      <a:pt x="87" y="114"/>
                      <a:pt x="85" y="114"/>
                    </a:cubicBezTo>
                    <a:cubicBezTo>
                      <a:pt x="14" y="114"/>
                      <a:pt x="14" y="114"/>
                      <a:pt x="14" y="1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71" y="14"/>
                      <a:pt x="171" y="14"/>
                      <a:pt x="171" y="14"/>
                    </a:cubicBezTo>
                    <a:lnTo>
                      <a:pt x="171" y="1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>
                  <a:lnSpc>
                    <a:spcPct val="90000"/>
                  </a:lnSpc>
                </a:pPr>
                <a:endParaRPr lang="en-AU" sz="1400" kern="0" dirty="0"/>
              </a:p>
            </p:txBody>
          </p:sp>
          <p:sp>
            <p:nvSpPr>
              <p:cNvPr id="59" name="Oval 15">
                <a:extLst>
                  <a:ext uri="{FF2B5EF4-FFF2-40B4-BE49-F238E27FC236}">
                    <a16:creationId xmlns:a16="http://schemas.microsoft.com/office/drawing/2014/main" xmlns="" id="{06023B93-A08B-477C-9424-DA9247034F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7" y="1645"/>
                <a:ext cx="34" cy="3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>
                  <a:lnSpc>
                    <a:spcPct val="90000"/>
                  </a:lnSpc>
                </a:pPr>
                <a:endParaRPr lang="en-AU" sz="1400" kern="0" dirty="0"/>
              </a:p>
            </p:txBody>
          </p:sp>
          <p:sp>
            <p:nvSpPr>
              <p:cNvPr id="60" name="Oval 16">
                <a:extLst>
                  <a:ext uri="{FF2B5EF4-FFF2-40B4-BE49-F238E27FC236}">
                    <a16:creationId xmlns:a16="http://schemas.microsoft.com/office/drawing/2014/main" xmlns="" id="{8C195CD4-619F-4414-B6D7-A47E5C36F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7" y="1645"/>
                <a:ext cx="36" cy="3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>
                  <a:lnSpc>
                    <a:spcPct val="90000"/>
                  </a:lnSpc>
                </a:pPr>
                <a:endParaRPr lang="en-AU" sz="1400" kern="0" dirty="0"/>
              </a:p>
            </p:txBody>
          </p:sp>
          <p:sp>
            <p:nvSpPr>
              <p:cNvPr id="61" name="Oval 17">
                <a:extLst>
                  <a:ext uri="{FF2B5EF4-FFF2-40B4-BE49-F238E27FC236}">
                    <a16:creationId xmlns:a16="http://schemas.microsoft.com/office/drawing/2014/main" xmlns="" id="{8220ECEC-468C-4024-B84B-5A4963CED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7" y="1645"/>
                <a:ext cx="36" cy="3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>
                  <a:lnSpc>
                    <a:spcPct val="90000"/>
                  </a:lnSpc>
                </a:pPr>
                <a:endParaRPr lang="en-AU" sz="1400" kern="0" dirty="0"/>
              </a:p>
            </p:txBody>
          </p:sp>
          <p:sp>
            <p:nvSpPr>
              <p:cNvPr id="62" name="Oval 18">
                <a:extLst>
                  <a:ext uri="{FF2B5EF4-FFF2-40B4-BE49-F238E27FC236}">
                    <a16:creationId xmlns:a16="http://schemas.microsoft.com/office/drawing/2014/main" xmlns="" id="{CDFE8551-3B7E-4D7A-A9FE-A6343FF67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1790"/>
                <a:ext cx="22" cy="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>
                  <a:lnSpc>
                    <a:spcPct val="90000"/>
                  </a:lnSpc>
                </a:pPr>
                <a:endParaRPr lang="en-AU" sz="1400" kern="0" dirty="0"/>
              </a:p>
            </p:txBody>
          </p:sp>
          <p:sp>
            <p:nvSpPr>
              <p:cNvPr id="63" name="Oval 19">
                <a:extLst>
                  <a:ext uri="{FF2B5EF4-FFF2-40B4-BE49-F238E27FC236}">
                    <a16:creationId xmlns:a16="http://schemas.microsoft.com/office/drawing/2014/main" xmlns="" id="{B5C3B80A-924E-41D9-AD0A-37B4E28F9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1790"/>
                <a:ext cx="22" cy="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>
                  <a:lnSpc>
                    <a:spcPct val="90000"/>
                  </a:lnSpc>
                </a:pPr>
                <a:endParaRPr lang="en-AU" sz="1400" kern="0" dirty="0"/>
              </a:p>
            </p:txBody>
          </p:sp>
          <p:sp>
            <p:nvSpPr>
              <p:cNvPr id="64" name="Oval 20">
                <a:extLst>
                  <a:ext uri="{FF2B5EF4-FFF2-40B4-BE49-F238E27FC236}">
                    <a16:creationId xmlns:a16="http://schemas.microsoft.com/office/drawing/2014/main" xmlns="" id="{66B7B766-740F-4F47-8871-A851869CA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0" y="1790"/>
                <a:ext cx="22" cy="2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defTabSz="914217">
                  <a:lnSpc>
                    <a:spcPct val="90000"/>
                  </a:lnSpc>
                </a:pPr>
                <a:endParaRPr lang="en-AU" sz="1400" kern="0" dirty="0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DBF52FEC-8D80-467F-818A-08995FF8C864}"/>
                </a:ext>
              </a:extLst>
            </p:cNvPr>
            <p:cNvSpPr txBox="1"/>
            <p:nvPr/>
          </p:nvSpPr>
          <p:spPr>
            <a:xfrm>
              <a:off x="735513" y="4566437"/>
              <a:ext cx="1420437" cy="167830"/>
            </a:xfrm>
            <a:prstGeom prst="rect">
              <a:avLst/>
            </a:prstGeom>
            <a:noFill/>
          </p:spPr>
          <p:txBody>
            <a:bodyPr wrap="square" lIns="0" tIns="0" rIns="0" bIns="45720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GB" sz="900" dirty="0"/>
                <a:t>The Conversation </a:t>
              </a:r>
              <a:br>
                <a:rPr lang="en-GB" sz="900" dirty="0"/>
              </a:br>
              <a:r>
                <a:rPr lang="en-GB" sz="900" dirty="0"/>
                <a:t>Strategist  </a:t>
              </a:r>
              <a:endParaRPr lang="en-US" sz="9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A5161A55-639C-40EA-9D4B-15B4C34E1B4F}"/>
                </a:ext>
              </a:extLst>
            </p:cNvPr>
            <p:cNvSpPr txBox="1"/>
            <p:nvPr/>
          </p:nvSpPr>
          <p:spPr>
            <a:xfrm>
              <a:off x="2420065" y="3184150"/>
              <a:ext cx="1155912" cy="337015"/>
            </a:xfrm>
            <a:prstGeom prst="rect">
              <a:avLst/>
            </a:prstGeom>
            <a:noFill/>
          </p:spPr>
          <p:txBody>
            <a:bodyPr wrap="square" lIns="0" tIns="0" rIns="0" bIns="45720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GB" sz="900" dirty="0"/>
                <a:t>The advanced </a:t>
              </a:r>
              <a:br>
                <a:rPr lang="en-GB" sz="900" dirty="0"/>
              </a:br>
              <a:r>
                <a:rPr lang="en-GB" sz="900" dirty="0"/>
                <a:t>analyst with NLP expertise</a:t>
              </a:r>
              <a:endParaRPr lang="en-US" sz="900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6FE2DDD6-18B5-4221-B3BC-C294E7E25281}"/>
                </a:ext>
              </a:extLst>
            </p:cNvPr>
            <p:cNvSpPr txBox="1"/>
            <p:nvPr/>
          </p:nvSpPr>
          <p:spPr>
            <a:xfrm>
              <a:off x="3815690" y="4618585"/>
              <a:ext cx="1420437" cy="240066"/>
            </a:xfrm>
            <a:prstGeom prst="rect">
              <a:avLst/>
            </a:prstGeom>
            <a:noFill/>
          </p:spPr>
          <p:txBody>
            <a:bodyPr wrap="square" lIns="0" tIns="0" rIns="0" bIns="45720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GB" sz="900" dirty="0"/>
                <a:t>The Creative </a:t>
              </a:r>
              <a:br>
                <a:rPr lang="en-GB" sz="900" dirty="0"/>
              </a:br>
              <a:r>
                <a:rPr lang="en-GB" sz="900" dirty="0"/>
                <a:t>Technologist</a:t>
              </a:r>
              <a:endParaRPr lang="en-US" sz="900" dirty="0"/>
            </a:p>
          </p:txBody>
        </p:sp>
      </p:grpSp>
      <p:sp>
        <p:nvSpPr>
          <p:cNvPr id="68" name="Title 4">
            <a:extLst>
              <a:ext uri="{FF2B5EF4-FFF2-40B4-BE49-F238E27FC236}">
                <a16:creationId xmlns:a16="http://schemas.microsoft.com/office/drawing/2014/main" xmlns="" id="{C083DC1D-75A0-4F87-9B47-B3F93A7A1D5A}"/>
              </a:ext>
            </a:extLst>
          </p:cNvPr>
          <p:cNvSpPr txBox="1">
            <a:spLocks/>
          </p:cNvSpPr>
          <p:nvPr/>
        </p:nvSpPr>
        <p:spPr>
          <a:xfrm>
            <a:off x="680925" y="444004"/>
            <a:ext cx="10468968" cy="835845"/>
          </a:xfrm>
          <a:prstGeom prst="rect">
            <a:avLst/>
          </a:prstGeom>
        </p:spPr>
        <p:txBody>
          <a:bodyPr vert="horz" lIns="0" tIns="45720" rIns="0" bIns="0" rtlCol="0" anchor="t" anchorCtr="0">
            <a:normAutofit fontScale="97500"/>
          </a:bodyPr>
          <a:lstStyle>
            <a:lvl1pPr marL="0" indent="0" algn="l" defTabSz="914377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000" b="1" kern="1200" cap="all" baseline="0">
                <a:solidFill>
                  <a:srgbClr val="7600FF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 Layouts">
  <a:themeElements>
    <a:clrScheme name="Custom 9">
      <a:dk1>
        <a:sysClr val="windowText" lastClr="000000"/>
      </a:dk1>
      <a:lt1>
        <a:srgbClr val="FFFFFF"/>
      </a:lt1>
      <a:dk2>
        <a:srgbClr val="595959"/>
      </a:dk2>
      <a:lt2>
        <a:srgbClr val="260C80"/>
      </a:lt2>
      <a:accent1>
        <a:srgbClr val="7600FF"/>
      </a:accent1>
      <a:accent2>
        <a:srgbClr val="260C80"/>
      </a:accent2>
      <a:accent3>
        <a:srgbClr val="00FFBC"/>
      </a:accent3>
      <a:accent4>
        <a:srgbClr val="EBEBEB"/>
      </a:accent4>
      <a:accent5>
        <a:srgbClr val="4601FF"/>
      </a:accent5>
      <a:accent6>
        <a:srgbClr val="000000"/>
      </a:accent6>
      <a:hlink>
        <a:srgbClr val="BFBFBF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45720" rtlCol="0">
        <a:spAutoFit/>
      </a:bodyPr>
      <a:lstStyle>
        <a:defPPr>
          <a:defRPr sz="1600" dirty="0" smtClean="0"/>
        </a:defPPr>
      </a:lstStyle>
    </a:txDef>
  </a:objectDefaults>
  <a:extraClrSchemeLst/>
  <a:custClrLst>
    <a:custClr name="Strategy-Orange">
      <a:srgbClr val="FF9128"/>
    </a:custClr>
    <a:custClr name="Strategy-Carmine">
      <a:srgbClr val="BD001D"/>
    </a:custClr>
    <a:custClr name="Consulting-Light Aqua">
      <a:srgbClr val="00F3FF"/>
    </a:custClr>
    <a:custClr name="Consulting-Dark Violet">
      <a:srgbClr val="7500C0"/>
    </a:custClr>
    <a:custClr name="Digital-Lime">
      <a:srgbClr val="00FF00"/>
    </a:custClr>
    <a:custClr name="Digital-Sunglow">
      <a:srgbClr val="FFD42E"/>
    </a:custClr>
    <a:custClr name="Technology-Aqua">
      <a:srgbClr val="00F3FF"/>
    </a:custClr>
    <a:custClr name="Technology-Lime">
      <a:srgbClr val="00FF00"/>
    </a:custClr>
    <a:custClr name="Operations-Aqua">
      <a:srgbClr val="00F3FF"/>
    </a:custClr>
    <a:custClr name="Operations-Navy Blue">
      <a:srgbClr val="004DFF"/>
    </a:custClr>
    <a:custClr name="Strategy-Orange Red">
      <a:srgbClr val="FF3C0F"/>
    </a:custClr>
    <a:custClr name="Strategy-Dark Carmine">
      <a:srgbClr val="920026"/>
    </a:custClr>
    <a:custClr name="Consulting-Electric Purple">
      <a:srgbClr val="A100FF"/>
    </a:custClr>
    <a:custClr name="Consulting-Indigo">
      <a:srgbClr val="5F0095"/>
    </a:custClr>
    <a:custClr name="Digital-Yellow">
      <a:srgbClr val="FFFF00"/>
    </a:custClr>
    <a:custClr name="Digital-Selective Yellow">
      <a:srgbClr val="FFB600"/>
    </a:custClr>
    <a:custClr name="Technology-Spring Green">
      <a:srgbClr val="00FF7D"/>
    </a:custClr>
    <a:custClr name="Technology-Dark Lime">
      <a:srgbClr val="00D700"/>
    </a:custClr>
    <a:custClr name="Operations-Deep Sky Blue">
      <a:srgbClr val="00BAFF"/>
    </a:custClr>
    <a:custClr name="Operations-Blue">
      <a:srgbClr val="2800FF"/>
    </a:custClr>
    <a:custClr name="Strategy-Red">
      <a:srgbClr val="FF0000"/>
    </a:custClr>
    <a:custClr name="Strategy-Burgundy">
      <a:srgbClr val="710012"/>
    </a:custClr>
    <a:custClr name="Consulting-Electric Indigo">
      <a:srgbClr val="7E00FF"/>
    </a:custClr>
    <a:custClr name="Consulting-Dark Indigo">
      <a:srgbClr val="380089"/>
    </a:custClr>
    <a:custClr name="Digital-Golden Yellow">
      <a:srgbClr val="FFEA00"/>
    </a:custClr>
    <a:custClr name="Digital-Dark Orange">
      <a:srgbClr val="FF9500"/>
    </a:custClr>
    <a:custClr name="Technology-Spring Bud">
      <a:srgbClr val="B9FF00"/>
    </a:custClr>
    <a:custClr name="Technology-British Racing Green">
      <a:srgbClr val="00530A"/>
    </a:custClr>
    <a:custClr name="Operations-Dodger Blue">
      <a:srgbClr val="008EFF"/>
    </a:custClr>
    <a:custClr name="Operations-Dark Blue">
      <a:srgbClr val="000088"/>
    </a:custClr>
  </a:custClrLst>
  <a:extLst>
    <a:ext uri="{05A4C25C-085E-4340-85A3-A5531E510DB2}">
      <thm15:themeFamily xmlns:thm15="http://schemas.microsoft.com/office/thememl/2012/main" name="The Dock samples ARIAL v2" id="{DFB34577-F703-43AC-A809-99654AA18A82}" vid="{E0A2CFA4-F96A-4CB0-98D6-C92D9C319349}"/>
    </a:ext>
  </a:extLst>
</a:theme>
</file>

<file path=ppt/theme/theme2.xml><?xml version="1.0" encoding="utf-8"?>
<a:theme xmlns:a="http://schemas.openxmlformats.org/drawingml/2006/main" name="Titles">
  <a:themeElements>
    <a:clrScheme name="Accenture MasterBrand">
      <a:dk1>
        <a:sysClr val="windowText" lastClr="000000"/>
      </a:dk1>
      <a:lt1>
        <a:sysClr val="window" lastClr="FFFFFF"/>
      </a:lt1>
      <a:dk2>
        <a:srgbClr val="595959"/>
      </a:dk2>
      <a:lt2>
        <a:srgbClr val="D8D8D8"/>
      </a:lt2>
      <a:accent1>
        <a:srgbClr val="7E00FF"/>
      </a:accent1>
      <a:accent2>
        <a:srgbClr val="FF0000"/>
      </a:accent2>
      <a:accent3>
        <a:srgbClr val="2800FF"/>
      </a:accent3>
      <a:accent4>
        <a:srgbClr val="00BAFF"/>
      </a:accent4>
      <a:accent5>
        <a:srgbClr val="00FF7D"/>
      </a:accent5>
      <a:accent6>
        <a:srgbClr val="FFEA00"/>
      </a:accent6>
      <a:hlink>
        <a:srgbClr val="2800FF"/>
      </a:hlink>
      <a:folHlink>
        <a:srgbClr val="7E00FF"/>
      </a:folHlink>
    </a:clrScheme>
    <a:fontScheme name="Accenture_Graphik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45720" rtlCol="0">
        <a:noAutofit/>
      </a:bodyPr>
      <a:lstStyle>
        <a:defPPr>
          <a:defRPr sz="1600" dirty="0" smtClean="0"/>
        </a:defPPr>
      </a:lstStyle>
    </a:txDef>
  </a:objectDefaults>
  <a:extraClrSchemeLst/>
  <a:custClrLst>
    <a:custClr name="Strategy-Orange">
      <a:srgbClr val="FF9128"/>
    </a:custClr>
    <a:custClr name="Strategy-Carmine">
      <a:srgbClr val="BD001D"/>
    </a:custClr>
    <a:custClr name="Consulting-Light Aqua">
      <a:srgbClr val="00F3FF"/>
    </a:custClr>
    <a:custClr name="Consulting-Dark Violet">
      <a:srgbClr val="7500C0"/>
    </a:custClr>
    <a:custClr name="Digital-Lime">
      <a:srgbClr val="00FF00"/>
    </a:custClr>
    <a:custClr name="Digital-Sunglow">
      <a:srgbClr val="FFD42E"/>
    </a:custClr>
    <a:custClr name="Technology-Aqua">
      <a:srgbClr val="00F3FF"/>
    </a:custClr>
    <a:custClr name="Technology-Lime">
      <a:srgbClr val="00FF00"/>
    </a:custClr>
    <a:custClr name="Operations-Aqua">
      <a:srgbClr val="00F3FF"/>
    </a:custClr>
    <a:custClr name="Operations-Navy Blue">
      <a:srgbClr val="004DFF"/>
    </a:custClr>
    <a:custClr name="Strategy-Orange Red">
      <a:srgbClr val="FF3C0F"/>
    </a:custClr>
    <a:custClr name="Strategy-Dark Carmine">
      <a:srgbClr val="920026"/>
    </a:custClr>
    <a:custClr name="Consulting-Electric Purple">
      <a:srgbClr val="A100FF"/>
    </a:custClr>
    <a:custClr name="Consulting-Indigo">
      <a:srgbClr val="5F0095"/>
    </a:custClr>
    <a:custClr name="Digital-Yellow">
      <a:srgbClr val="FFFF00"/>
    </a:custClr>
    <a:custClr name="Digital-Selective Yellow">
      <a:srgbClr val="FFB600"/>
    </a:custClr>
    <a:custClr name="Technology-Spring Green">
      <a:srgbClr val="00FF7D"/>
    </a:custClr>
    <a:custClr name="Technology-Dark Lime">
      <a:srgbClr val="00D700"/>
    </a:custClr>
    <a:custClr name="Operations-Deep Sky Blue">
      <a:srgbClr val="00BAFF"/>
    </a:custClr>
    <a:custClr name="Operations-Blue">
      <a:srgbClr val="2800FF"/>
    </a:custClr>
    <a:custClr name="Strategy-Red">
      <a:srgbClr val="FF0000"/>
    </a:custClr>
    <a:custClr name="Strategy-Burgundy">
      <a:srgbClr val="710012"/>
    </a:custClr>
    <a:custClr name="Consulting-Electric Indigo">
      <a:srgbClr val="7E00FF"/>
    </a:custClr>
    <a:custClr name="Consulting-Dark Indigo">
      <a:srgbClr val="380089"/>
    </a:custClr>
    <a:custClr name="Digital-Golden Yellow">
      <a:srgbClr val="FFEA00"/>
    </a:custClr>
    <a:custClr name="Digital-Dark Orange">
      <a:srgbClr val="FF9500"/>
    </a:custClr>
    <a:custClr name="Technology-Spring Bud">
      <a:srgbClr val="B9FF00"/>
    </a:custClr>
    <a:custClr name="Technology-British Racing Green">
      <a:srgbClr val="00530A"/>
    </a:custClr>
    <a:custClr name="Operations-Dodger Blue">
      <a:srgbClr val="008EFF"/>
    </a:custClr>
    <a:custClr name="Operations-Dark Blue">
      <a:srgbClr val="000088"/>
    </a:custClr>
  </a:custClrLst>
  <a:extLst>
    <a:ext uri="{05A4C25C-085E-4340-85A3-A5531E510DB2}">
      <thm15:themeFamily xmlns:thm15="http://schemas.microsoft.com/office/thememl/2012/main" name="The Dock samples ARIAL v2" id="{DFB34577-F703-43AC-A809-99654AA18A82}" vid="{70E38AD8-EED6-42D1-A168-9B47AD2A231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BE7F5317D217429D96B825D2B3576D" ma:contentTypeVersion="2" ma:contentTypeDescription="Create a new document." ma:contentTypeScope="" ma:versionID="16c9e8c6cf3158c04d485ba576f09754">
  <xsd:schema xmlns:xsd="http://www.w3.org/2001/XMLSchema" xmlns:xs="http://www.w3.org/2001/XMLSchema" xmlns:p="http://schemas.microsoft.com/office/2006/metadata/properties" xmlns:ns2="e9c8c0a3-a628-4827-b51f-644561ef28cf" targetNamespace="http://schemas.microsoft.com/office/2006/metadata/properties" ma:root="true" ma:fieldsID="7bcfb536aac539a522f133412a617ca3" ns2:_="">
    <xsd:import namespace="e9c8c0a3-a628-4827-b51f-644561ef28c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c8c0a3-a628-4827-b51f-644561ef28c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E68455-3E29-42EB-82FF-18670617EA92}">
  <ds:schemaRefs>
    <ds:schemaRef ds:uri="e9c8c0a3-a628-4827-b51f-644561ef28cf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43270CA-5404-4D84-800A-DC90A39689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BBB88C-1BA0-4EE1-9388-732C699E22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c8c0a3-a628-4827-b51f-644561ef28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9961</TotalTime>
  <Words>270</Words>
  <Application>Microsoft Office PowerPoint</Application>
  <PresentationFormat>Widescreen</PresentationFormat>
  <Paragraphs>89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Graphik</vt:lpstr>
      <vt:lpstr>Content Layouts</vt:lpstr>
      <vt:lpstr>Titles</vt:lpstr>
      <vt:lpstr>ROLE OF VOICE TECHNOLOGIES  IN BRAND MARKETING </vt:lpstr>
      <vt:lpstr>Interface adoption</vt:lpstr>
      <vt:lpstr>PowerPoint Presentation</vt:lpstr>
      <vt:lpstr>What’s all the noise about? </vt:lpstr>
      <vt:lpstr>PowerPoint Presentation</vt:lpstr>
      <vt:lpstr>PowerPoint Presentation</vt:lpstr>
      <vt:lpstr>Designing for voice</vt:lpstr>
      <vt:lpstr>PowerPoint Presentation</vt:lpstr>
      <vt:lpstr>NEW DIMENSION, NEW ROLES </vt:lpstr>
      <vt:lpstr>The opportunity 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Finnegan, Emer</dc:creator>
  <cp:lastModifiedBy>marketing society</cp:lastModifiedBy>
  <cp:revision>534</cp:revision>
  <dcterms:modified xsi:type="dcterms:W3CDTF">2017-10-16T09:49:44Z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0x010100D1BE7F5317D217429D96B825D2B3576D</vt:lpwstr>
  </property>
</Properties>
</file>