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panose="020B0604020202020204" charset="0"/>
      <p:regular r:id="rId13"/>
      <p:bold r:id="rId14"/>
      <p:italic r:id="rId15"/>
      <p:boldItalic r:id="rId16"/>
    </p:embeddedFont>
    <p:embeddedFont>
      <p:font typeface="Just Me Again Down Here"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1" d="100"/>
          <a:sy n="51" d="100"/>
        </p:scale>
        <p:origin x="96"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42429550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5476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5245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6454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071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3545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4428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8954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585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6470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0386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HPNnFiYApS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ulAKc2gezf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Shape 54"/>
          <p:cNvSpPr txBox="1"/>
          <p:nvPr/>
        </p:nvSpPr>
        <p:spPr>
          <a:xfrm>
            <a:off x="2330400" y="2657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a:solidFill>
                  <a:srgbClr val="FFFFFF"/>
                </a:solidFill>
                <a:latin typeface="Roboto"/>
                <a:ea typeface="Roboto"/>
                <a:cs typeface="Roboto"/>
                <a:sym typeface="Roboto"/>
              </a:rPr>
              <a:t>Today’s Marketing Obsession</a:t>
            </a:r>
          </a:p>
        </p:txBody>
      </p:sp>
      <p:pic>
        <p:nvPicPr>
          <p:cNvPr id="55" name="Shape 55"/>
          <p:cNvPicPr preferRelativeResize="0"/>
          <p:nvPr/>
        </p:nvPicPr>
        <p:blipFill rotWithShape="1">
          <a:blip r:embed="rId3">
            <a:alphaModFix/>
          </a:blip>
          <a:srcRect l="16652" r="16658"/>
          <a:stretch/>
        </p:blipFill>
        <p:spPr>
          <a:xfrm>
            <a:off x="404663" y="1311909"/>
            <a:ext cx="2510700" cy="2510700"/>
          </a:xfrm>
          <a:prstGeom prst="ellipse">
            <a:avLst/>
          </a:prstGeom>
          <a:noFill/>
          <a:ln>
            <a:noFill/>
          </a:ln>
        </p:spPr>
      </p:pic>
      <p:pic>
        <p:nvPicPr>
          <p:cNvPr id="56" name="Shape 56"/>
          <p:cNvPicPr preferRelativeResize="0"/>
          <p:nvPr/>
        </p:nvPicPr>
        <p:blipFill rotWithShape="1">
          <a:blip r:embed="rId4">
            <a:alphaModFix/>
          </a:blip>
          <a:srcRect l="12501" r="12501"/>
          <a:stretch/>
        </p:blipFill>
        <p:spPr>
          <a:xfrm>
            <a:off x="3230845" y="1311921"/>
            <a:ext cx="2510700" cy="2510700"/>
          </a:xfrm>
          <a:prstGeom prst="ellipse">
            <a:avLst/>
          </a:prstGeom>
          <a:noFill/>
          <a:ln>
            <a:noFill/>
          </a:ln>
        </p:spPr>
      </p:pic>
      <p:pic>
        <p:nvPicPr>
          <p:cNvPr id="57" name="Shape 57"/>
          <p:cNvPicPr preferRelativeResize="0"/>
          <p:nvPr/>
        </p:nvPicPr>
        <p:blipFill rotWithShape="1">
          <a:blip r:embed="rId5">
            <a:alphaModFix/>
          </a:blip>
          <a:srcRect l="8096" t="1983" r="8088" b="4880"/>
          <a:stretch/>
        </p:blipFill>
        <p:spPr>
          <a:xfrm>
            <a:off x="6057025" y="1315209"/>
            <a:ext cx="2510700" cy="2504100"/>
          </a:xfrm>
          <a:prstGeom prst="ellipse">
            <a:avLst/>
          </a:prstGeom>
          <a:noFill/>
          <a:ln>
            <a:noFill/>
          </a:ln>
        </p:spPr>
      </p:pic>
      <p:sp>
        <p:nvSpPr>
          <p:cNvPr id="58" name="Shape 58"/>
          <p:cNvSpPr/>
          <p:nvPr/>
        </p:nvSpPr>
        <p:spPr>
          <a:xfrm>
            <a:off x="2563100" y="3571350"/>
            <a:ext cx="981775" cy="225625"/>
          </a:xfrm>
          <a:custGeom>
            <a:avLst/>
            <a:gdLst/>
            <a:ahLst/>
            <a:cxnLst/>
            <a:rect l="0" t="0" r="0" b="0"/>
            <a:pathLst>
              <a:path w="39271" h="9025" extrusionOk="0">
                <a:moveTo>
                  <a:pt x="0" y="695"/>
                </a:moveTo>
                <a:cubicBezTo>
                  <a:pt x="4366" y="8334"/>
                  <a:pt x="16941" y="10522"/>
                  <a:pt x="25370" y="7993"/>
                </a:cubicBezTo>
                <a:cubicBezTo>
                  <a:pt x="30489" y="6456"/>
                  <a:pt x="34488" y="2387"/>
                  <a:pt x="39271" y="0"/>
                </a:cubicBezTo>
              </a:path>
            </a:pathLst>
          </a:custGeom>
          <a:noFill/>
          <a:ln w="9525" cap="flat" cmpd="sng">
            <a:solidFill>
              <a:srgbClr val="FFFF00"/>
            </a:solidFill>
            <a:prstDash val="dash"/>
            <a:round/>
            <a:headEnd type="none" w="lg" len="lg"/>
            <a:tailEnd type="triangle" w="lg" len="lg"/>
          </a:ln>
        </p:spPr>
      </p:sp>
      <p:sp>
        <p:nvSpPr>
          <p:cNvPr id="59" name="Shape 59"/>
          <p:cNvSpPr/>
          <p:nvPr/>
        </p:nvSpPr>
        <p:spPr>
          <a:xfrm rot="10800000" flipH="1">
            <a:off x="5417575" y="1311900"/>
            <a:ext cx="981775" cy="225625"/>
          </a:xfrm>
          <a:custGeom>
            <a:avLst/>
            <a:gdLst/>
            <a:ahLst/>
            <a:cxnLst/>
            <a:rect l="0" t="0" r="0" b="0"/>
            <a:pathLst>
              <a:path w="39271" h="9025" extrusionOk="0">
                <a:moveTo>
                  <a:pt x="0" y="695"/>
                </a:moveTo>
                <a:cubicBezTo>
                  <a:pt x="4366" y="8334"/>
                  <a:pt x="16941" y="10522"/>
                  <a:pt x="25370" y="7993"/>
                </a:cubicBezTo>
                <a:cubicBezTo>
                  <a:pt x="30489" y="6456"/>
                  <a:pt x="34488" y="2387"/>
                  <a:pt x="39271" y="0"/>
                </a:cubicBezTo>
              </a:path>
            </a:pathLst>
          </a:custGeom>
          <a:noFill/>
          <a:ln w="9525" cap="flat" cmpd="sng">
            <a:solidFill>
              <a:srgbClr val="FFFF00"/>
            </a:solidFill>
            <a:prstDash val="dash"/>
            <a:round/>
            <a:headEnd type="none" w="lg" len="lg"/>
            <a:tailEnd type="triangle" w="lg" len="lg"/>
          </a:ln>
        </p:spPr>
      </p:sp>
      <p:sp>
        <p:nvSpPr>
          <p:cNvPr id="60" name="Shape 60"/>
          <p:cNvSpPr txBox="1"/>
          <p:nvPr/>
        </p:nvSpPr>
        <p:spPr>
          <a:xfrm>
            <a:off x="404675"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Persuasion</a:t>
            </a:r>
          </a:p>
        </p:txBody>
      </p:sp>
      <p:sp>
        <p:nvSpPr>
          <p:cNvPr id="61" name="Shape 61"/>
          <p:cNvSpPr txBox="1"/>
          <p:nvPr/>
        </p:nvSpPr>
        <p:spPr>
          <a:xfrm>
            <a:off x="3230850"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Engagement</a:t>
            </a:r>
          </a:p>
        </p:txBody>
      </p:sp>
      <p:sp>
        <p:nvSpPr>
          <p:cNvPr id="62" name="Shape 62"/>
          <p:cNvSpPr txBox="1"/>
          <p:nvPr/>
        </p:nvSpPr>
        <p:spPr>
          <a:xfrm>
            <a:off x="6057025"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‘User’ Experience</a:t>
            </a:r>
          </a:p>
        </p:txBody>
      </p:sp>
      <p:pic>
        <p:nvPicPr>
          <p:cNvPr id="63" name="Shape 63"/>
          <p:cNvPicPr preferRelativeResize="0"/>
          <p:nvPr/>
        </p:nvPicPr>
        <p:blipFill>
          <a:blip r:embed="rId6">
            <a:alphaModFix/>
          </a:blip>
          <a:stretch>
            <a:fillRect/>
          </a:stretch>
        </p:blipFill>
        <p:spPr>
          <a:xfrm>
            <a:off x="8653625" y="4653125"/>
            <a:ext cx="337975" cy="337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8653625" y="4653125"/>
            <a:ext cx="337975" cy="337975"/>
          </a:xfrm>
          <a:prstGeom prst="rect">
            <a:avLst/>
          </a:prstGeom>
          <a:noFill/>
          <a:ln>
            <a:noFill/>
          </a:ln>
        </p:spPr>
      </p:pic>
      <p:sp>
        <p:nvSpPr>
          <p:cNvPr id="162" name="Shape 162"/>
          <p:cNvSpPr txBox="1"/>
          <p:nvPr/>
        </p:nvSpPr>
        <p:spPr>
          <a:xfrm>
            <a:off x="2330400" y="2657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a:solidFill>
                  <a:srgbClr val="FFFFFF"/>
                </a:solidFill>
                <a:latin typeface="Roboto"/>
                <a:ea typeface="Roboto"/>
                <a:cs typeface="Roboto"/>
                <a:sym typeface="Roboto"/>
              </a:rPr>
              <a:t>It costs as much to lead as to follow</a:t>
            </a:r>
          </a:p>
        </p:txBody>
      </p:sp>
      <p:pic>
        <p:nvPicPr>
          <p:cNvPr id="163" name="Shape 163"/>
          <p:cNvPicPr preferRelativeResize="0"/>
          <p:nvPr/>
        </p:nvPicPr>
        <p:blipFill>
          <a:blip r:embed="rId4">
            <a:alphaModFix/>
          </a:blip>
          <a:stretch>
            <a:fillRect/>
          </a:stretch>
        </p:blipFill>
        <p:spPr>
          <a:xfrm>
            <a:off x="3143250" y="1143000"/>
            <a:ext cx="285750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7"/>
        <p:cNvGrpSpPr/>
        <p:nvPr/>
      </p:nvGrpSpPr>
      <p:grpSpPr>
        <a:xfrm>
          <a:off x="0" y="0"/>
          <a:ext cx="0" cy="0"/>
          <a:chOff x="0" y="0"/>
          <a:chExt cx="0" cy="0"/>
        </a:xfrm>
      </p:grpSpPr>
      <p:sp>
        <p:nvSpPr>
          <p:cNvPr id="68" name="Shape 68"/>
          <p:cNvSpPr txBox="1"/>
          <p:nvPr/>
        </p:nvSpPr>
        <p:spPr>
          <a:xfrm>
            <a:off x="2330400" y="2657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a:solidFill>
                  <a:srgbClr val="FFFFFF"/>
                </a:solidFill>
                <a:latin typeface="Roboto"/>
                <a:ea typeface="Roboto"/>
                <a:cs typeface="Roboto"/>
                <a:sym typeface="Roboto"/>
              </a:rPr>
              <a:t>User Experience is becoming increasingly complex</a:t>
            </a:r>
          </a:p>
        </p:txBody>
      </p:sp>
      <p:pic>
        <p:nvPicPr>
          <p:cNvPr id="69" name="Shape 69"/>
          <p:cNvPicPr preferRelativeResize="0"/>
          <p:nvPr/>
        </p:nvPicPr>
        <p:blipFill>
          <a:blip r:embed="rId3">
            <a:alphaModFix/>
          </a:blip>
          <a:stretch>
            <a:fillRect/>
          </a:stretch>
        </p:blipFill>
        <p:spPr>
          <a:xfrm>
            <a:off x="8653625" y="4653125"/>
            <a:ext cx="337975" cy="337975"/>
          </a:xfrm>
          <a:prstGeom prst="rect">
            <a:avLst/>
          </a:prstGeom>
          <a:noFill/>
          <a:ln>
            <a:noFill/>
          </a:ln>
        </p:spPr>
      </p:pic>
      <p:pic>
        <p:nvPicPr>
          <p:cNvPr id="70" name="Shape 70"/>
          <p:cNvPicPr preferRelativeResize="0"/>
          <p:nvPr/>
        </p:nvPicPr>
        <p:blipFill>
          <a:blip r:embed="rId4">
            <a:alphaModFix/>
          </a:blip>
          <a:stretch>
            <a:fillRect/>
          </a:stretch>
        </p:blipFill>
        <p:spPr>
          <a:xfrm>
            <a:off x="352100" y="1485713"/>
            <a:ext cx="1867275" cy="1867275"/>
          </a:xfrm>
          <a:prstGeom prst="rect">
            <a:avLst/>
          </a:prstGeom>
          <a:noFill/>
          <a:ln>
            <a:noFill/>
          </a:ln>
        </p:spPr>
      </p:pic>
      <p:pic>
        <p:nvPicPr>
          <p:cNvPr id="71" name="Shape 71"/>
          <p:cNvPicPr preferRelativeResize="0"/>
          <p:nvPr/>
        </p:nvPicPr>
        <p:blipFill>
          <a:blip r:embed="rId5">
            <a:alphaModFix/>
          </a:blip>
          <a:stretch>
            <a:fillRect/>
          </a:stretch>
        </p:blipFill>
        <p:spPr>
          <a:xfrm>
            <a:off x="2569000" y="1485713"/>
            <a:ext cx="1867275" cy="1867275"/>
          </a:xfrm>
          <a:prstGeom prst="rect">
            <a:avLst/>
          </a:prstGeom>
          <a:noFill/>
          <a:ln>
            <a:noFill/>
          </a:ln>
        </p:spPr>
      </p:pic>
      <p:pic>
        <p:nvPicPr>
          <p:cNvPr id="72" name="Shape 72"/>
          <p:cNvPicPr preferRelativeResize="0"/>
          <p:nvPr/>
        </p:nvPicPr>
        <p:blipFill>
          <a:blip r:embed="rId6">
            <a:alphaModFix/>
          </a:blip>
          <a:stretch>
            <a:fillRect/>
          </a:stretch>
        </p:blipFill>
        <p:spPr>
          <a:xfrm>
            <a:off x="4785900" y="1485713"/>
            <a:ext cx="1867275" cy="1867275"/>
          </a:xfrm>
          <a:prstGeom prst="rect">
            <a:avLst/>
          </a:prstGeom>
          <a:noFill/>
          <a:ln>
            <a:noFill/>
          </a:ln>
        </p:spPr>
      </p:pic>
      <p:sp>
        <p:nvSpPr>
          <p:cNvPr id="73" name="Shape 73"/>
          <p:cNvSpPr/>
          <p:nvPr/>
        </p:nvSpPr>
        <p:spPr>
          <a:xfrm>
            <a:off x="1894075" y="3352975"/>
            <a:ext cx="981775" cy="225625"/>
          </a:xfrm>
          <a:custGeom>
            <a:avLst/>
            <a:gdLst/>
            <a:ahLst/>
            <a:cxnLst/>
            <a:rect l="0" t="0" r="0" b="0"/>
            <a:pathLst>
              <a:path w="39271" h="9025" extrusionOk="0">
                <a:moveTo>
                  <a:pt x="0" y="695"/>
                </a:moveTo>
                <a:cubicBezTo>
                  <a:pt x="4366" y="8334"/>
                  <a:pt x="16941" y="10522"/>
                  <a:pt x="25370" y="7993"/>
                </a:cubicBezTo>
                <a:cubicBezTo>
                  <a:pt x="30489" y="6456"/>
                  <a:pt x="34488" y="2387"/>
                  <a:pt x="39271" y="0"/>
                </a:cubicBezTo>
              </a:path>
            </a:pathLst>
          </a:custGeom>
          <a:noFill/>
          <a:ln w="9525" cap="flat" cmpd="sng">
            <a:solidFill>
              <a:srgbClr val="FFFF00"/>
            </a:solidFill>
            <a:prstDash val="solid"/>
            <a:round/>
            <a:headEnd type="none" w="lg" len="lg"/>
            <a:tailEnd type="triangle" w="lg" len="lg"/>
          </a:ln>
        </p:spPr>
      </p:sp>
      <p:sp>
        <p:nvSpPr>
          <p:cNvPr id="74" name="Shape 74"/>
          <p:cNvSpPr/>
          <p:nvPr/>
        </p:nvSpPr>
        <p:spPr>
          <a:xfrm rot="10800000" flipH="1">
            <a:off x="4288075" y="1260100"/>
            <a:ext cx="981775" cy="225625"/>
          </a:xfrm>
          <a:custGeom>
            <a:avLst/>
            <a:gdLst/>
            <a:ahLst/>
            <a:cxnLst/>
            <a:rect l="0" t="0" r="0" b="0"/>
            <a:pathLst>
              <a:path w="39271" h="9025" extrusionOk="0">
                <a:moveTo>
                  <a:pt x="0" y="695"/>
                </a:moveTo>
                <a:cubicBezTo>
                  <a:pt x="4366" y="8334"/>
                  <a:pt x="16941" y="10522"/>
                  <a:pt x="25370" y="7993"/>
                </a:cubicBezTo>
                <a:cubicBezTo>
                  <a:pt x="30489" y="6456"/>
                  <a:pt x="34488" y="2387"/>
                  <a:pt x="39271" y="0"/>
                </a:cubicBezTo>
              </a:path>
            </a:pathLst>
          </a:custGeom>
          <a:noFill/>
          <a:ln w="9525" cap="flat" cmpd="sng">
            <a:solidFill>
              <a:srgbClr val="FFFF00"/>
            </a:solidFill>
            <a:prstDash val="solid"/>
            <a:round/>
            <a:headEnd type="none" w="lg" len="lg"/>
            <a:tailEnd type="triangle" w="lg" len="lg"/>
          </a:ln>
        </p:spPr>
      </p:sp>
      <p:sp>
        <p:nvSpPr>
          <p:cNvPr id="75" name="Shape 75"/>
          <p:cNvSpPr txBox="1"/>
          <p:nvPr/>
        </p:nvSpPr>
        <p:spPr>
          <a:xfrm>
            <a:off x="352138" y="3768725"/>
            <a:ext cx="1867200" cy="5214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Branches</a:t>
            </a:r>
          </a:p>
        </p:txBody>
      </p:sp>
      <p:sp>
        <p:nvSpPr>
          <p:cNvPr id="76" name="Shape 76"/>
          <p:cNvSpPr txBox="1"/>
          <p:nvPr/>
        </p:nvSpPr>
        <p:spPr>
          <a:xfrm>
            <a:off x="2518688" y="3768725"/>
            <a:ext cx="1867200" cy="5214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Telephone</a:t>
            </a:r>
          </a:p>
        </p:txBody>
      </p:sp>
      <p:sp>
        <p:nvSpPr>
          <p:cNvPr id="77" name="Shape 77"/>
          <p:cNvSpPr txBox="1"/>
          <p:nvPr/>
        </p:nvSpPr>
        <p:spPr>
          <a:xfrm>
            <a:off x="4389638" y="3768725"/>
            <a:ext cx="2659800" cy="12225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Desktop Web – multiple browsers</a:t>
            </a:r>
          </a:p>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Mobile Web – multiple browsers </a:t>
            </a:r>
          </a:p>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Mobile App –  iOS, Android, Windows</a:t>
            </a:r>
          </a:p>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Tablet –  iOS, Android, Windows, Kindle</a:t>
            </a:r>
          </a:p>
          <a:p>
            <a:pPr lvl="0" algn="ctr" rtl="0">
              <a:spcBef>
                <a:spcPts val="0"/>
              </a:spcBef>
              <a:buNone/>
            </a:pPr>
            <a:endParaRPr sz="1100">
              <a:solidFill>
                <a:srgbClr val="FFFF00"/>
              </a:solidFill>
              <a:latin typeface="Just Me Again Down Here"/>
              <a:ea typeface="Just Me Again Down Here"/>
              <a:cs typeface="Just Me Again Down Here"/>
              <a:sym typeface="Just Me Again Down Here"/>
            </a:endParaRPr>
          </a:p>
        </p:txBody>
      </p:sp>
      <p:pic>
        <p:nvPicPr>
          <p:cNvPr id="78" name="Shape 78"/>
          <p:cNvPicPr preferRelativeResize="0"/>
          <p:nvPr/>
        </p:nvPicPr>
        <p:blipFill>
          <a:blip r:embed="rId7">
            <a:alphaModFix/>
          </a:blip>
          <a:stretch>
            <a:fillRect/>
          </a:stretch>
        </p:blipFill>
        <p:spPr>
          <a:xfrm>
            <a:off x="7002800" y="1485725"/>
            <a:ext cx="1867275" cy="1867275"/>
          </a:xfrm>
          <a:prstGeom prst="rect">
            <a:avLst/>
          </a:prstGeom>
          <a:noFill/>
          <a:ln>
            <a:noFill/>
          </a:ln>
        </p:spPr>
      </p:pic>
      <p:sp>
        <p:nvSpPr>
          <p:cNvPr id="79" name="Shape 79"/>
          <p:cNvSpPr/>
          <p:nvPr/>
        </p:nvSpPr>
        <p:spPr>
          <a:xfrm>
            <a:off x="6364600" y="3371850"/>
            <a:ext cx="981775" cy="225625"/>
          </a:xfrm>
          <a:custGeom>
            <a:avLst/>
            <a:gdLst/>
            <a:ahLst/>
            <a:cxnLst/>
            <a:rect l="0" t="0" r="0" b="0"/>
            <a:pathLst>
              <a:path w="39271" h="9025" extrusionOk="0">
                <a:moveTo>
                  <a:pt x="0" y="695"/>
                </a:moveTo>
                <a:cubicBezTo>
                  <a:pt x="4366" y="8334"/>
                  <a:pt x="16941" y="10522"/>
                  <a:pt x="25370" y="7993"/>
                </a:cubicBezTo>
                <a:cubicBezTo>
                  <a:pt x="30489" y="6456"/>
                  <a:pt x="34488" y="2387"/>
                  <a:pt x="39271" y="0"/>
                </a:cubicBezTo>
              </a:path>
            </a:pathLst>
          </a:custGeom>
          <a:noFill/>
          <a:ln w="9525" cap="flat" cmpd="sng">
            <a:solidFill>
              <a:srgbClr val="FFFF00"/>
            </a:solidFill>
            <a:prstDash val="solid"/>
            <a:round/>
            <a:headEnd type="none" w="lg" len="lg"/>
            <a:tailEnd type="triangle" w="lg" len="lg"/>
          </a:ln>
        </p:spPr>
      </p:sp>
      <p:sp>
        <p:nvSpPr>
          <p:cNvPr id="80" name="Shape 80"/>
          <p:cNvSpPr txBox="1"/>
          <p:nvPr/>
        </p:nvSpPr>
        <p:spPr>
          <a:xfrm>
            <a:off x="7002825" y="3768725"/>
            <a:ext cx="1867200" cy="5214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Wearables</a:t>
            </a:r>
          </a:p>
        </p:txBody>
      </p:sp>
      <p:cxnSp>
        <p:nvCxnSpPr>
          <p:cNvPr id="81" name="Shape 81"/>
          <p:cNvCxnSpPr/>
          <p:nvPr/>
        </p:nvCxnSpPr>
        <p:spPr>
          <a:xfrm>
            <a:off x="2403250" y="1188463"/>
            <a:ext cx="0" cy="2551200"/>
          </a:xfrm>
          <a:prstGeom prst="straightConnector1">
            <a:avLst/>
          </a:prstGeom>
          <a:noFill/>
          <a:ln w="9525" cap="flat" cmpd="sng">
            <a:solidFill>
              <a:srgbClr val="D9D9D9"/>
            </a:solidFill>
            <a:prstDash val="dash"/>
            <a:round/>
            <a:headEnd type="none" w="lg" len="lg"/>
            <a:tailEnd type="none" w="lg" len="lg"/>
          </a:ln>
        </p:spPr>
      </p:cxnSp>
      <p:cxnSp>
        <p:nvCxnSpPr>
          <p:cNvPr id="82" name="Shape 82"/>
          <p:cNvCxnSpPr/>
          <p:nvPr/>
        </p:nvCxnSpPr>
        <p:spPr>
          <a:xfrm>
            <a:off x="4620475" y="1188463"/>
            <a:ext cx="0" cy="2551200"/>
          </a:xfrm>
          <a:prstGeom prst="straightConnector1">
            <a:avLst/>
          </a:prstGeom>
          <a:noFill/>
          <a:ln w="9525" cap="flat" cmpd="sng">
            <a:solidFill>
              <a:srgbClr val="D9D9D9"/>
            </a:solidFill>
            <a:prstDash val="dash"/>
            <a:round/>
            <a:headEnd type="none" w="lg" len="lg"/>
            <a:tailEnd type="none" w="lg" len="lg"/>
          </a:ln>
        </p:spPr>
      </p:cxnSp>
      <p:cxnSp>
        <p:nvCxnSpPr>
          <p:cNvPr id="83" name="Shape 83"/>
          <p:cNvCxnSpPr/>
          <p:nvPr/>
        </p:nvCxnSpPr>
        <p:spPr>
          <a:xfrm>
            <a:off x="6855488" y="1188463"/>
            <a:ext cx="0" cy="2551200"/>
          </a:xfrm>
          <a:prstGeom prst="straightConnector1">
            <a:avLst/>
          </a:prstGeom>
          <a:noFill/>
          <a:ln w="9525" cap="flat" cmpd="sng">
            <a:solidFill>
              <a:srgbClr val="D9D9D9"/>
            </a:solidFill>
            <a:prstDash val="dash"/>
            <a:round/>
            <a:headEnd type="none" w="lg" len="lg"/>
            <a:tailEnd type="none" w="lg" len="lg"/>
          </a:ln>
        </p:spPr>
      </p:cxnSp>
      <p:sp>
        <p:nvSpPr>
          <p:cNvPr id="84" name="Shape 84"/>
          <p:cNvSpPr txBox="1"/>
          <p:nvPr/>
        </p:nvSpPr>
        <p:spPr>
          <a:xfrm>
            <a:off x="2330400" y="4943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900">
                <a:solidFill>
                  <a:srgbClr val="FFFFFF"/>
                </a:solidFill>
                <a:latin typeface="Roboto"/>
                <a:ea typeface="Roboto"/>
                <a:cs typeface="Roboto"/>
                <a:sym typeface="Roboto"/>
              </a:rPr>
              <a:t>INTEGRATION &amp; CONSISTENCY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8"/>
        <p:cNvGrpSpPr/>
        <p:nvPr/>
      </p:nvGrpSpPr>
      <p:grpSpPr>
        <a:xfrm>
          <a:off x="0" y="0"/>
          <a:ext cx="0" cy="0"/>
          <a:chOff x="0" y="0"/>
          <a:chExt cx="0" cy="0"/>
        </a:xfrm>
      </p:grpSpPr>
      <p:sp>
        <p:nvSpPr>
          <p:cNvPr id="89" name="Shape 89"/>
          <p:cNvSpPr txBox="1"/>
          <p:nvPr/>
        </p:nvSpPr>
        <p:spPr>
          <a:xfrm>
            <a:off x="2330400" y="2657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b="1">
                <a:solidFill>
                  <a:srgbClr val="FFFFFF"/>
                </a:solidFill>
                <a:latin typeface="Roboto"/>
                <a:ea typeface="Roboto"/>
                <a:cs typeface="Roboto"/>
                <a:sym typeface="Roboto"/>
              </a:rPr>
              <a:t>AND NOW: </a:t>
            </a:r>
            <a:r>
              <a:rPr lang="en">
                <a:solidFill>
                  <a:srgbClr val="FFFFFF"/>
                </a:solidFill>
                <a:latin typeface="Roboto"/>
                <a:ea typeface="Roboto"/>
                <a:cs typeface="Roboto"/>
                <a:sym typeface="Roboto"/>
              </a:rPr>
              <a:t>Voice Interfaces</a:t>
            </a:r>
          </a:p>
        </p:txBody>
      </p:sp>
      <p:pic>
        <p:nvPicPr>
          <p:cNvPr id="90" name="Shape 90"/>
          <p:cNvPicPr preferRelativeResize="0"/>
          <p:nvPr/>
        </p:nvPicPr>
        <p:blipFill>
          <a:blip r:embed="rId3">
            <a:alphaModFix/>
          </a:blip>
          <a:stretch>
            <a:fillRect/>
          </a:stretch>
        </p:blipFill>
        <p:spPr>
          <a:xfrm>
            <a:off x="8653625" y="4653125"/>
            <a:ext cx="337975" cy="337975"/>
          </a:xfrm>
          <a:prstGeom prst="rect">
            <a:avLst/>
          </a:prstGeom>
          <a:noFill/>
          <a:ln>
            <a:noFill/>
          </a:ln>
        </p:spPr>
      </p:pic>
      <p:pic>
        <p:nvPicPr>
          <p:cNvPr id="91" name="Shape 91"/>
          <p:cNvPicPr preferRelativeResize="0"/>
          <p:nvPr/>
        </p:nvPicPr>
        <p:blipFill>
          <a:blip r:embed="rId4">
            <a:alphaModFix/>
          </a:blip>
          <a:stretch>
            <a:fillRect/>
          </a:stretch>
        </p:blipFill>
        <p:spPr>
          <a:xfrm>
            <a:off x="3143250" y="1295400"/>
            <a:ext cx="2857500" cy="2857500"/>
          </a:xfrm>
          <a:prstGeom prst="rect">
            <a:avLst/>
          </a:prstGeom>
          <a:noFill/>
          <a:ln>
            <a:noFill/>
          </a:ln>
        </p:spPr>
      </p:pic>
      <p:sp>
        <p:nvSpPr>
          <p:cNvPr id="92" name="Shape 92"/>
          <p:cNvSpPr txBox="1"/>
          <p:nvPr/>
        </p:nvSpPr>
        <p:spPr>
          <a:xfrm>
            <a:off x="1744452" y="1295400"/>
            <a:ext cx="2087100" cy="5214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Alexa</a:t>
            </a:r>
          </a:p>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(Amazon Echo)</a:t>
            </a:r>
          </a:p>
        </p:txBody>
      </p:sp>
      <p:sp>
        <p:nvSpPr>
          <p:cNvPr id="93" name="Shape 93"/>
          <p:cNvSpPr txBox="1"/>
          <p:nvPr/>
        </p:nvSpPr>
        <p:spPr>
          <a:xfrm>
            <a:off x="1670952" y="3533000"/>
            <a:ext cx="2087100" cy="5214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Cortana</a:t>
            </a:r>
          </a:p>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(Windows 10)</a:t>
            </a:r>
          </a:p>
        </p:txBody>
      </p:sp>
      <p:sp>
        <p:nvSpPr>
          <p:cNvPr id="94" name="Shape 94"/>
          <p:cNvSpPr txBox="1"/>
          <p:nvPr/>
        </p:nvSpPr>
        <p:spPr>
          <a:xfrm>
            <a:off x="5396252" y="3164000"/>
            <a:ext cx="2087100" cy="5214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Siri</a:t>
            </a:r>
          </a:p>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(iPhone)</a:t>
            </a:r>
          </a:p>
        </p:txBody>
      </p:sp>
      <p:sp>
        <p:nvSpPr>
          <p:cNvPr id="95" name="Shape 95"/>
          <p:cNvSpPr txBox="1"/>
          <p:nvPr/>
        </p:nvSpPr>
        <p:spPr>
          <a:xfrm>
            <a:off x="5326727" y="1741100"/>
            <a:ext cx="2087100" cy="5214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Google Now</a:t>
            </a:r>
          </a:p>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(Android)</a:t>
            </a:r>
          </a:p>
        </p:txBody>
      </p:sp>
      <p:sp>
        <p:nvSpPr>
          <p:cNvPr id="96" name="Shape 96"/>
          <p:cNvSpPr/>
          <p:nvPr/>
        </p:nvSpPr>
        <p:spPr>
          <a:xfrm>
            <a:off x="2307373" y="1170176"/>
            <a:ext cx="1464150" cy="944825"/>
          </a:xfrm>
          <a:custGeom>
            <a:avLst/>
            <a:gdLst/>
            <a:ahLst/>
            <a:cxnLst/>
            <a:rect l="0" t="0" r="0" b="0"/>
            <a:pathLst>
              <a:path w="58566" h="37793" extrusionOk="0">
                <a:moveTo>
                  <a:pt x="25238" y="887"/>
                </a:moveTo>
                <a:cubicBezTo>
                  <a:pt x="19207" y="887"/>
                  <a:pt x="12670" y="-1206"/>
                  <a:pt x="7151" y="1222"/>
                </a:cubicBezTo>
                <a:cubicBezTo>
                  <a:pt x="553" y="4124"/>
                  <a:pt x="-1408" y="15238"/>
                  <a:pt x="1122" y="21988"/>
                </a:cubicBezTo>
                <a:cubicBezTo>
                  <a:pt x="5261" y="33028"/>
                  <a:pt x="21555" y="35451"/>
                  <a:pt x="33277" y="36726"/>
                </a:cubicBezTo>
                <a:cubicBezTo>
                  <a:pt x="41397" y="37608"/>
                  <a:pt x="53938" y="39774"/>
                  <a:pt x="57393" y="32372"/>
                </a:cubicBezTo>
                <a:cubicBezTo>
                  <a:pt x="65354" y="15311"/>
                  <a:pt x="29328" y="887"/>
                  <a:pt x="10501" y="887"/>
                </a:cubicBezTo>
              </a:path>
            </a:pathLst>
          </a:custGeom>
          <a:noFill/>
          <a:ln w="9525" cap="flat" cmpd="sng">
            <a:solidFill>
              <a:srgbClr val="FFFF00"/>
            </a:solidFill>
            <a:prstDash val="solid"/>
            <a:round/>
            <a:headEnd type="none" w="lg" len="lg"/>
            <a:tailEnd type="none" w="lg" len="lg"/>
          </a:ln>
        </p:spPr>
      </p:sp>
      <p:sp>
        <p:nvSpPr>
          <p:cNvPr id="97" name="Shape 97"/>
          <p:cNvSpPr/>
          <p:nvPr/>
        </p:nvSpPr>
        <p:spPr>
          <a:xfrm>
            <a:off x="2132179" y="3077335"/>
            <a:ext cx="1789050" cy="1218975"/>
          </a:xfrm>
          <a:custGeom>
            <a:avLst/>
            <a:gdLst/>
            <a:ahLst/>
            <a:cxnLst/>
            <a:rect l="0" t="0" r="0" b="0"/>
            <a:pathLst>
              <a:path w="71562" h="48759" extrusionOk="0">
                <a:moveTo>
                  <a:pt x="58037" y="2007"/>
                </a:moveTo>
                <a:cubicBezTo>
                  <a:pt x="48730" y="2007"/>
                  <a:pt x="39600" y="4773"/>
                  <a:pt x="30572" y="7031"/>
                </a:cubicBezTo>
                <a:cubicBezTo>
                  <a:pt x="23515" y="8795"/>
                  <a:pt x="15724" y="9503"/>
                  <a:pt x="9805" y="13730"/>
                </a:cubicBezTo>
                <a:cubicBezTo>
                  <a:pt x="2590" y="18881"/>
                  <a:pt x="-3219" y="32094"/>
                  <a:pt x="2101" y="39186"/>
                </a:cubicBezTo>
                <a:cubicBezTo>
                  <a:pt x="12433" y="52957"/>
                  <a:pt x="38524" y="50029"/>
                  <a:pt x="53683" y="41865"/>
                </a:cubicBezTo>
                <a:cubicBezTo>
                  <a:pt x="61436" y="37689"/>
                  <a:pt x="67644" y="29786"/>
                  <a:pt x="70430" y="21433"/>
                </a:cubicBezTo>
                <a:cubicBezTo>
                  <a:pt x="71631" y="17830"/>
                  <a:pt x="72302" y="13135"/>
                  <a:pt x="70095" y="10045"/>
                </a:cubicBezTo>
                <a:cubicBezTo>
                  <a:pt x="66544" y="5074"/>
                  <a:pt x="60225" y="2345"/>
                  <a:pt x="54353" y="667"/>
                </a:cubicBezTo>
                <a:cubicBezTo>
                  <a:pt x="45943" y="-1736"/>
                  <a:pt x="36720" y="3119"/>
                  <a:pt x="28897" y="7031"/>
                </a:cubicBezTo>
              </a:path>
            </a:pathLst>
          </a:custGeom>
          <a:noFill/>
          <a:ln w="9525" cap="flat" cmpd="sng">
            <a:solidFill>
              <a:srgbClr val="FFFF00"/>
            </a:solidFill>
            <a:prstDash val="solid"/>
            <a:round/>
            <a:headEnd type="none" w="lg" len="lg"/>
            <a:tailEnd type="none" w="lg" len="lg"/>
          </a:ln>
        </p:spPr>
      </p:sp>
      <p:sp>
        <p:nvSpPr>
          <p:cNvPr id="98" name="Shape 98"/>
          <p:cNvSpPr/>
          <p:nvPr/>
        </p:nvSpPr>
        <p:spPr>
          <a:xfrm>
            <a:off x="5477961" y="2997530"/>
            <a:ext cx="1606300" cy="934425"/>
          </a:xfrm>
          <a:custGeom>
            <a:avLst/>
            <a:gdLst/>
            <a:ahLst/>
            <a:cxnLst/>
            <a:rect l="0" t="0" r="0" b="0"/>
            <a:pathLst>
              <a:path w="64252" h="37377" extrusionOk="0">
                <a:moveTo>
                  <a:pt x="53930" y="4864"/>
                </a:moveTo>
                <a:cubicBezTo>
                  <a:pt x="39952" y="-513"/>
                  <a:pt x="23361" y="-1551"/>
                  <a:pt x="9048" y="2854"/>
                </a:cubicBezTo>
                <a:cubicBezTo>
                  <a:pt x="1319" y="5232"/>
                  <a:pt x="-2333" y="18944"/>
                  <a:pt x="1679" y="25965"/>
                </a:cubicBezTo>
                <a:cubicBezTo>
                  <a:pt x="7268" y="35743"/>
                  <a:pt x="22570" y="36349"/>
                  <a:pt x="33834" y="36349"/>
                </a:cubicBezTo>
                <a:cubicBezTo>
                  <a:pt x="40658" y="36349"/>
                  <a:pt x="48936" y="39273"/>
                  <a:pt x="54265" y="35009"/>
                </a:cubicBezTo>
                <a:cubicBezTo>
                  <a:pt x="60595" y="29943"/>
                  <a:pt x="66028" y="20315"/>
                  <a:pt x="63644" y="12567"/>
                </a:cubicBezTo>
                <a:cubicBezTo>
                  <a:pt x="61484" y="5549"/>
                  <a:pt x="51559" y="2184"/>
                  <a:pt x="44217" y="2184"/>
                </a:cubicBezTo>
              </a:path>
            </a:pathLst>
          </a:custGeom>
          <a:noFill/>
          <a:ln w="9525" cap="flat" cmpd="sng">
            <a:solidFill>
              <a:srgbClr val="FFFF00"/>
            </a:solidFill>
            <a:prstDash val="solid"/>
            <a:round/>
            <a:headEnd type="none" w="lg" len="lg"/>
            <a:tailEnd type="none" w="lg" len="lg"/>
          </a:ln>
        </p:spPr>
      </p:sp>
      <p:sp>
        <p:nvSpPr>
          <p:cNvPr id="99" name="Shape 99"/>
          <p:cNvSpPr/>
          <p:nvPr/>
        </p:nvSpPr>
        <p:spPr>
          <a:xfrm>
            <a:off x="5529075" y="1611875"/>
            <a:ext cx="1466450" cy="830000"/>
          </a:xfrm>
          <a:custGeom>
            <a:avLst/>
            <a:gdLst/>
            <a:ahLst/>
            <a:cxnLst/>
            <a:rect l="0" t="0" r="0" b="0"/>
            <a:pathLst>
              <a:path w="58658" h="33200" extrusionOk="0">
                <a:moveTo>
                  <a:pt x="45454" y="669"/>
                </a:moveTo>
                <a:cubicBezTo>
                  <a:pt x="38422" y="388"/>
                  <a:pt x="31098" y="-666"/>
                  <a:pt x="24353" y="1339"/>
                </a:cubicBezTo>
                <a:cubicBezTo>
                  <a:pt x="13446" y="4581"/>
                  <a:pt x="-4785" y="16809"/>
                  <a:pt x="1242" y="26460"/>
                </a:cubicBezTo>
                <a:cubicBezTo>
                  <a:pt x="5833" y="33810"/>
                  <a:pt x="17696" y="33159"/>
                  <a:pt x="26363" y="33159"/>
                </a:cubicBezTo>
                <a:cubicBezTo>
                  <a:pt x="36817" y="33159"/>
                  <a:pt x="50459" y="31405"/>
                  <a:pt x="55838" y="22441"/>
                </a:cubicBezTo>
                <a:cubicBezTo>
                  <a:pt x="57440" y="19770"/>
                  <a:pt x="59574" y="16182"/>
                  <a:pt x="58182" y="13397"/>
                </a:cubicBezTo>
                <a:cubicBezTo>
                  <a:pt x="54456" y="5944"/>
                  <a:pt x="45250" y="1633"/>
                  <a:pt x="37081" y="0"/>
                </a:cubicBezTo>
              </a:path>
            </a:pathLst>
          </a:custGeom>
          <a:noFill/>
          <a:ln w="9525" cap="flat" cmpd="sng">
            <a:solidFill>
              <a:srgbClr val="FFFF00"/>
            </a:solidFill>
            <a:prstDash val="solid"/>
            <a:round/>
            <a:headEnd type="none" w="lg" len="lg"/>
            <a:tailEnd type="none" w="lg" len="lg"/>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3"/>
        <p:cNvGrpSpPr/>
        <p:nvPr/>
      </p:nvGrpSpPr>
      <p:grpSpPr>
        <a:xfrm>
          <a:off x="0" y="0"/>
          <a:ext cx="0" cy="0"/>
          <a:chOff x="0" y="0"/>
          <a:chExt cx="0" cy="0"/>
        </a:xfrm>
      </p:grpSpPr>
      <p:sp>
        <p:nvSpPr>
          <p:cNvPr id="104" name="Shape 104" descr="Wild Hogs fragment" title="Alternative Sex">
            <a:hlinkClick r:id="rId3"/>
          </p:cNvPr>
          <p:cNvSpPr/>
          <p:nvPr/>
        </p:nvSpPr>
        <p:spPr>
          <a:xfrm>
            <a:off x="0" y="-857250"/>
            <a:ext cx="9144000" cy="6858000"/>
          </a:xfrm>
          <a:prstGeom prst="rect">
            <a:avLst/>
          </a:prstGeom>
          <a:blipFill>
            <a:blip r:embed="rId4">
              <a:alphaModFix/>
            </a:blip>
            <a:stretch>
              <a:fillRect/>
            </a:stretch>
          </a:blipFill>
          <a:ln>
            <a:noFill/>
          </a:ln>
        </p:spPr>
        <p:txBody>
          <a:bodyPr/>
          <a:lstStyle/>
          <a:p>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8653625" y="4653125"/>
            <a:ext cx="337975" cy="337975"/>
          </a:xfrm>
          <a:prstGeom prst="rect">
            <a:avLst/>
          </a:prstGeom>
          <a:noFill/>
          <a:ln>
            <a:noFill/>
          </a:ln>
        </p:spPr>
      </p:pic>
      <p:sp>
        <p:nvSpPr>
          <p:cNvPr id="110" name="Shape 110"/>
          <p:cNvSpPr txBox="1"/>
          <p:nvPr/>
        </p:nvSpPr>
        <p:spPr>
          <a:xfrm>
            <a:off x="2330400" y="2657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a:solidFill>
                  <a:srgbClr val="FFFFFF"/>
                </a:solidFill>
                <a:latin typeface="Roboto"/>
                <a:ea typeface="Roboto"/>
                <a:cs typeface="Roboto"/>
                <a:sym typeface="Roboto"/>
              </a:rPr>
              <a:t>Learning from the Wild Hogs</a:t>
            </a:r>
          </a:p>
        </p:txBody>
      </p:sp>
      <p:pic>
        <p:nvPicPr>
          <p:cNvPr id="111" name="Shape 111"/>
          <p:cNvPicPr preferRelativeResize="0"/>
          <p:nvPr/>
        </p:nvPicPr>
        <p:blipFill>
          <a:blip r:embed="rId4">
            <a:alphaModFix/>
          </a:blip>
          <a:stretch>
            <a:fillRect/>
          </a:stretch>
        </p:blipFill>
        <p:spPr>
          <a:xfrm>
            <a:off x="440825" y="1348050"/>
            <a:ext cx="2438400" cy="2438400"/>
          </a:xfrm>
          <a:prstGeom prst="rect">
            <a:avLst/>
          </a:prstGeom>
          <a:noFill/>
          <a:ln>
            <a:noFill/>
          </a:ln>
        </p:spPr>
      </p:pic>
      <p:sp>
        <p:nvSpPr>
          <p:cNvPr id="112" name="Shape 112"/>
          <p:cNvSpPr txBox="1"/>
          <p:nvPr/>
        </p:nvSpPr>
        <p:spPr>
          <a:xfrm>
            <a:off x="404675"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Technology embetterment</a:t>
            </a:r>
          </a:p>
        </p:txBody>
      </p:sp>
      <p:pic>
        <p:nvPicPr>
          <p:cNvPr id="113" name="Shape 113"/>
          <p:cNvPicPr preferRelativeResize="0"/>
          <p:nvPr/>
        </p:nvPicPr>
        <p:blipFill>
          <a:blip r:embed="rId5">
            <a:alphaModFix/>
          </a:blip>
          <a:stretch>
            <a:fillRect/>
          </a:stretch>
        </p:blipFill>
        <p:spPr>
          <a:xfrm>
            <a:off x="3352800" y="1348050"/>
            <a:ext cx="2438400" cy="2438400"/>
          </a:xfrm>
          <a:prstGeom prst="rect">
            <a:avLst/>
          </a:prstGeom>
          <a:noFill/>
          <a:ln>
            <a:noFill/>
          </a:ln>
        </p:spPr>
      </p:pic>
      <p:sp>
        <p:nvSpPr>
          <p:cNvPr id="114" name="Shape 114"/>
          <p:cNvSpPr txBox="1"/>
          <p:nvPr/>
        </p:nvSpPr>
        <p:spPr>
          <a:xfrm>
            <a:off x="3316650"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Context &amp; Use Cases relevance</a:t>
            </a:r>
          </a:p>
        </p:txBody>
      </p:sp>
      <p:pic>
        <p:nvPicPr>
          <p:cNvPr id="115" name="Shape 115"/>
          <p:cNvPicPr preferRelativeResize="0"/>
          <p:nvPr/>
        </p:nvPicPr>
        <p:blipFill>
          <a:blip r:embed="rId6">
            <a:alphaModFix/>
          </a:blip>
          <a:stretch>
            <a:fillRect/>
          </a:stretch>
        </p:blipFill>
        <p:spPr>
          <a:xfrm rot="-5400000">
            <a:off x="6264775" y="1354125"/>
            <a:ext cx="2435250" cy="2435250"/>
          </a:xfrm>
          <a:prstGeom prst="rect">
            <a:avLst/>
          </a:prstGeom>
          <a:noFill/>
          <a:ln>
            <a:noFill/>
          </a:ln>
        </p:spPr>
      </p:pic>
      <p:sp>
        <p:nvSpPr>
          <p:cNvPr id="116" name="Shape 116"/>
          <p:cNvSpPr txBox="1"/>
          <p:nvPr/>
        </p:nvSpPr>
        <p:spPr>
          <a:xfrm>
            <a:off x="6228625"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Command &amp; Control unnatural</a:t>
            </a:r>
          </a:p>
        </p:txBody>
      </p:sp>
      <p:sp>
        <p:nvSpPr>
          <p:cNvPr id="117" name="Shape 117"/>
          <p:cNvSpPr txBox="1"/>
          <p:nvPr/>
        </p:nvSpPr>
        <p:spPr>
          <a:xfrm>
            <a:off x="2330400" y="4943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900">
                <a:solidFill>
                  <a:srgbClr val="FFFFFF"/>
                </a:solidFill>
                <a:latin typeface="Roboto"/>
                <a:ea typeface="Roboto"/>
                <a:cs typeface="Roboto"/>
                <a:sym typeface="Roboto"/>
              </a:rPr>
              <a:t>2007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1"/>
        <p:cNvGrpSpPr/>
        <p:nvPr/>
      </p:nvGrpSpPr>
      <p:grpSpPr>
        <a:xfrm>
          <a:off x="0" y="0"/>
          <a:ext cx="0" cy="0"/>
          <a:chOff x="0" y="0"/>
          <a:chExt cx="0" cy="0"/>
        </a:xfrm>
      </p:grpSpPr>
      <p:sp>
        <p:nvSpPr>
          <p:cNvPr id="122" name="Shape 122"/>
          <p:cNvSpPr txBox="1"/>
          <p:nvPr/>
        </p:nvSpPr>
        <p:spPr>
          <a:xfrm>
            <a:off x="2330400" y="2657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a:solidFill>
                  <a:srgbClr val="FFFFFF"/>
                </a:solidFill>
                <a:latin typeface="Roboto"/>
                <a:ea typeface="Roboto"/>
                <a:cs typeface="Roboto"/>
                <a:sym typeface="Roboto"/>
              </a:rPr>
              <a:t>Chatbots</a:t>
            </a:r>
          </a:p>
        </p:txBody>
      </p:sp>
      <p:pic>
        <p:nvPicPr>
          <p:cNvPr id="123" name="Shape 123"/>
          <p:cNvPicPr preferRelativeResize="0"/>
          <p:nvPr/>
        </p:nvPicPr>
        <p:blipFill>
          <a:blip r:embed="rId3">
            <a:alphaModFix/>
          </a:blip>
          <a:stretch>
            <a:fillRect/>
          </a:stretch>
        </p:blipFill>
        <p:spPr>
          <a:xfrm>
            <a:off x="8653625" y="4653125"/>
            <a:ext cx="337975" cy="337975"/>
          </a:xfrm>
          <a:prstGeom prst="rect">
            <a:avLst/>
          </a:prstGeom>
          <a:noFill/>
          <a:ln>
            <a:noFill/>
          </a:ln>
        </p:spPr>
      </p:pic>
      <p:pic>
        <p:nvPicPr>
          <p:cNvPr id="124" name="Shape 124"/>
          <p:cNvPicPr preferRelativeResize="0"/>
          <p:nvPr/>
        </p:nvPicPr>
        <p:blipFill>
          <a:blip r:embed="rId4">
            <a:alphaModFix/>
          </a:blip>
          <a:stretch>
            <a:fillRect/>
          </a:stretch>
        </p:blipFill>
        <p:spPr>
          <a:xfrm>
            <a:off x="3143250" y="1143000"/>
            <a:ext cx="2857500" cy="2857500"/>
          </a:xfrm>
          <a:prstGeom prst="rect">
            <a:avLst/>
          </a:prstGeom>
          <a:noFill/>
          <a:ln>
            <a:noFill/>
          </a:ln>
        </p:spPr>
      </p:pic>
      <p:sp>
        <p:nvSpPr>
          <p:cNvPr id="125" name="Shape 125"/>
          <p:cNvSpPr txBox="1"/>
          <p:nvPr/>
        </p:nvSpPr>
        <p:spPr>
          <a:xfrm>
            <a:off x="3143257" y="4196450"/>
            <a:ext cx="2857500" cy="5214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Natural Language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9"/>
        <p:cNvGrpSpPr/>
        <p:nvPr/>
      </p:nvGrpSpPr>
      <p:grpSpPr>
        <a:xfrm>
          <a:off x="0" y="0"/>
          <a:ext cx="0" cy="0"/>
          <a:chOff x="0" y="0"/>
          <a:chExt cx="0" cy="0"/>
        </a:xfrm>
      </p:grpSpPr>
      <p:sp>
        <p:nvSpPr>
          <p:cNvPr id="130" name="Shape 130" descr="Learn more from the documentation at our developer site: https://developers.google.com/actions/ Google+ Actions on Google Developers Community: https://g.co/actionsdev  Watch the &quot;Actions on Google: Conversation Design Tips&quot; video: https://goo.gl/rBilJL  Thanks to Sci-Fi, many of us have pictured a future where we can carry on a full conversation with the objects around us. But will we ever be able to talk to things like we talk to people? Let's face it. Right now, most voice user interfaces fall a little short of being, well, conversational. In this video, we take a look at what happens when two humans have a conversation. Once we can understand that, let’s figure out how we can apply it to modern interfaces.   Want to learn more and be part of a conversational future? We can help you do that with Actions on Google. Visit our design resources page for lots of tips to get you started at: https://developers.google.com/actions/  Subscribe to the Google Developers Channel: https://goo.gl/mQyv5L" title="Actions on Google: Conversation: The New UI">
            <a:hlinkClick r:id="rId3"/>
          </p:cNvPr>
          <p:cNvSpPr/>
          <p:nvPr/>
        </p:nvSpPr>
        <p:spPr>
          <a:xfrm>
            <a:off x="0" y="-857250"/>
            <a:ext cx="9144000" cy="6858000"/>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8653625" y="4653125"/>
            <a:ext cx="337975" cy="337975"/>
          </a:xfrm>
          <a:prstGeom prst="rect">
            <a:avLst/>
          </a:prstGeom>
          <a:noFill/>
          <a:ln>
            <a:noFill/>
          </a:ln>
        </p:spPr>
      </p:pic>
      <p:sp>
        <p:nvSpPr>
          <p:cNvPr id="136" name="Shape 136"/>
          <p:cNvSpPr txBox="1"/>
          <p:nvPr/>
        </p:nvSpPr>
        <p:spPr>
          <a:xfrm>
            <a:off x="2330400" y="2657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a:solidFill>
                  <a:srgbClr val="FFFFFF"/>
                </a:solidFill>
                <a:latin typeface="Roboto"/>
                <a:ea typeface="Roboto"/>
                <a:cs typeface="Roboto"/>
                <a:sym typeface="Roboto"/>
              </a:rPr>
              <a:t>From VUIs to CUIs</a:t>
            </a:r>
          </a:p>
        </p:txBody>
      </p:sp>
      <p:sp>
        <p:nvSpPr>
          <p:cNvPr id="137" name="Shape 137"/>
          <p:cNvSpPr txBox="1"/>
          <p:nvPr/>
        </p:nvSpPr>
        <p:spPr>
          <a:xfrm>
            <a:off x="3316650"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Conversational Interfaces</a:t>
            </a:r>
          </a:p>
        </p:txBody>
      </p:sp>
      <p:pic>
        <p:nvPicPr>
          <p:cNvPr id="138" name="Shape 138"/>
          <p:cNvPicPr preferRelativeResize="0"/>
          <p:nvPr/>
        </p:nvPicPr>
        <p:blipFill>
          <a:blip r:embed="rId4">
            <a:alphaModFix/>
          </a:blip>
          <a:stretch>
            <a:fillRect/>
          </a:stretch>
        </p:blipFill>
        <p:spPr>
          <a:xfrm>
            <a:off x="3352800" y="1348050"/>
            <a:ext cx="2438400" cy="243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8653625" y="4653125"/>
            <a:ext cx="337975" cy="337975"/>
          </a:xfrm>
          <a:prstGeom prst="rect">
            <a:avLst/>
          </a:prstGeom>
          <a:noFill/>
          <a:ln>
            <a:noFill/>
          </a:ln>
        </p:spPr>
      </p:pic>
      <p:sp>
        <p:nvSpPr>
          <p:cNvPr id="144" name="Shape 144"/>
          <p:cNvSpPr txBox="1"/>
          <p:nvPr/>
        </p:nvSpPr>
        <p:spPr>
          <a:xfrm>
            <a:off x="2330400" y="265775"/>
            <a:ext cx="44832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a:solidFill>
                  <a:srgbClr val="FFFFFF"/>
                </a:solidFill>
                <a:latin typeface="Roboto"/>
                <a:ea typeface="Roboto"/>
                <a:cs typeface="Roboto"/>
                <a:sym typeface="Roboto"/>
              </a:rPr>
              <a:t>New skillset</a:t>
            </a:r>
          </a:p>
        </p:txBody>
      </p:sp>
      <p:sp>
        <p:nvSpPr>
          <p:cNvPr id="145" name="Shape 145"/>
          <p:cNvSpPr txBox="1"/>
          <p:nvPr/>
        </p:nvSpPr>
        <p:spPr>
          <a:xfrm>
            <a:off x="404675"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From ‘tone of voice’ to language systems</a:t>
            </a:r>
          </a:p>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(compare customer service script writing)</a:t>
            </a:r>
          </a:p>
        </p:txBody>
      </p:sp>
      <p:sp>
        <p:nvSpPr>
          <p:cNvPr id="146" name="Shape 146"/>
          <p:cNvSpPr txBox="1"/>
          <p:nvPr/>
        </p:nvSpPr>
        <p:spPr>
          <a:xfrm>
            <a:off x="3316650"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Sonic Branding increasingly important</a:t>
            </a:r>
          </a:p>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(think car industry)</a:t>
            </a:r>
          </a:p>
        </p:txBody>
      </p:sp>
      <p:sp>
        <p:nvSpPr>
          <p:cNvPr id="147" name="Shape 147"/>
          <p:cNvSpPr txBox="1"/>
          <p:nvPr/>
        </p:nvSpPr>
        <p:spPr>
          <a:xfrm>
            <a:off x="6228625" y="3908200"/>
            <a:ext cx="2510700" cy="521400"/>
          </a:xfrm>
          <a:prstGeom prst="rect">
            <a:avLst/>
          </a:prstGeom>
          <a:noFill/>
          <a:ln>
            <a:noFill/>
          </a:ln>
        </p:spPr>
        <p:txBody>
          <a:bodyPr wrap="square" lIns="91425" tIns="91425" rIns="91425" bIns="91425" anchor="ctr" anchorCtr="0">
            <a:noAutofit/>
          </a:bodyPr>
          <a:lstStyle/>
          <a:p>
            <a:pPr lvl="0" algn="ctr" rtl="0">
              <a:spcBef>
                <a:spcPts val="0"/>
              </a:spcBef>
              <a:buNone/>
            </a:pPr>
            <a:r>
              <a:rPr lang="en" sz="1100">
                <a:solidFill>
                  <a:srgbClr val="FFFF00"/>
                </a:solidFill>
                <a:latin typeface="Just Me Again Down Here"/>
                <a:ea typeface="Just Me Again Down Here"/>
                <a:cs typeface="Just Me Again Down Here"/>
                <a:sym typeface="Just Me Again Down Here"/>
              </a:rPr>
              <a:t>Merging Persuasion, Engagement &amp; Experience </a:t>
            </a:r>
            <a:br>
              <a:rPr lang="en" sz="1100">
                <a:solidFill>
                  <a:srgbClr val="FFFF00"/>
                </a:solidFill>
                <a:latin typeface="Just Me Again Down Here"/>
                <a:ea typeface="Just Me Again Down Here"/>
                <a:cs typeface="Just Me Again Down Here"/>
                <a:sym typeface="Just Me Again Down Here"/>
              </a:rPr>
            </a:br>
            <a:r>
              <a:rPr lang="en" sz="1100">
                <a:solidFill>
                  <a:srgbClr val="FFFF00"/>
                </a:solidFill>
                <a:latin typeface="Just Me Again Down Here"/>
                <a:ea typeface="Just Me Again Down Here"/>
                <a:cs typeface="Just Me Again Down Here"/>
                <a:sym typeface="Just Me Again Down Here"/>
              </a:rPr>
              <a:t>(think AI Sales Engine)</a:t>
            </a:r>
          </a:p>
        </p:txBody>
      </p:sp>
      <p:pic>
        <p:nvPicPr>
          <p:cNvPr id="148" name="Shape 148"/>
          <p:cNvPicPr preferRelativeResize="0"/>
          <p:nvPr/>
        </p:nvPicPr>
        <p:blipFill>
          <a:blip r:embed="rId4">
            <a:alphaModFix/>
          </a:blip>
          <a:stretch>
            <a:fillRect/>
          </a:stretch>
        </p:blipFill>
        <p:spPr>
          <a:xfrm>
            <a:off x="443975" y="1354125"/>
            <a:ext cx="2435250" cy="2435250"/>
          </a:xfrm>
          <a:prstGeom prst="rect">
            <a:avLst/>
          </a:prstGeom>
          <a:noFill/>
          <a:ln>
            <a:noFill/>
          </a:ln>
        </p:spPr>
      </p:pic>
      <p:pic>
        <p:nvPicPr>
          <p:cNvPr id="149" name="Shape 149"/>
          <p:cNvPicPr preferRelativeResize="0"/>
          <p:nvPr/>
        </p:nvPicPr>
        <p:blipFill>
          <a:blip r:embed="rId5">
            <a:alphaModFix/>
          </a:blip>
          <a:stretch>
            <a:fillRect/>
          </a:stretch>
        </p:blipFill>
        <p:spPr>
          <a:xfrm>
            <a:off x="3352800" y="1348050"/>
            <a:ext cx="2438400" cy="2438400"/>
          </a:xfrm>
          <a:prstGeom prst="rect">
            <a:avLst/>
          </a:prstGeom>
          <a:noFill/>
          <a:ln>
            <a:noFill/>
          </a:ln>
        </p:spPr>
      </p:pic>
      <p:pic>
        <p:nvPicPr>
          <p:cNvPr id="150" name="Shape 150"/>
          <p:cNvPicPr preferRelativeResize="0"/>
          <p:nvPr/>
        </p:nvPicPr>
        <p:blipFill>
          <a:blip r:embed="rId6">
            <a:alphaModFix/>
          </a:blip>
          <a:stretch>
            <a:fillRect/>
          </a:stretch>
        </p:blipFill>
        <p:spPr>
          <a:xfrm>
            <a:off x="6264775" y="1352550"/>
            <a:ext cx="2438400" cy="2438400"/>
          </a:xfrm>
          <a:prstGeom prst="rect">
            <a:avLst/>
          </a:prstGeom>
          <a:noFill/>
          <a:ln>
            <a:noFill/>
          </a:ln>
        </p:spPr>
      </p:pic>
      <p:pic>
        <p:nvPicPr>
          <p:cNvPr id="151" name="Shape 151"/>
          <p:cNvPicPr preferRelativeResize="0"/>
          <p:nvPr/>
        </p:nvPicPr>
        <p:blipFill rotWithShape="1">
          <a:blip r:embed="rId7">
            <a:alphaModFix/>
          </a:blip>
          <a:srcRect l="16652" r="16658"/>
          <a:stretch/>
        </p:blipFill>
        <p:spPr>
          <a:xfrm>
            <a:off x="7083316" y="1110931"/>
            <a:ext cx="801300" cy="801300"/>
          </a:xfrm>
          <a:prstGeom prst="ellipse">
            <a:avLst/>
          </a:prstGeom>
          <a:noFill/>
          <a:ln>
            <a:noFill/>
          </a:ln>
        </p:spPr>
      </p:pic>
      <p:pic>
        <p:nvPicPr>
          <p:cNvPr id="152" name="Shape 152"/>
          <p:cNvPicPr preferRelativeResize="0"/>
          <p:nvPr/>
        </p:nvPicPr>
        <p:blipFill rotWithShape="1">
          <a:blip r:embed="rId8">
            <a:alphaModFix/>
          </a:blip>
          <a:srcRect l="12501" r="12501"/>
          <a:stretch/>
        </p:blipFill>
        <p:spPr>
          <a:xfrm>
            <a:off x="6264772" y="2989647"/>
            <a:ext cx="801300" cy="801300"/>
          </a:xfrm>
          <a:prstGeom prst="ellipse">
            <a:avLst/>
          </a:prstGeom>
          <a:noFill/>
          <a:ln>
            <a:noFill/>
          </a:ln>
        </p:spPr>
      </p:pic>
      <p:pic>
        <p:nvPicPr>
          <p:cNvPr id="153" name="Shape 153"/>
          <p:cNvPicPr preferRelativeResize="0"/>
          <p:nvPr/>
        </p:nvPicPr>
        <p:blipFill rotWithShape="1">
          <a:blip r:embed="rId9">
            <a:alphaModFix/>
          </a:blip>
          <a:srcRect l="8096" t="1983" r="8088" b="4880"/>
          <a:stretch/>
        </p:blipFill>
        <p:spPr>
          <a:xfrm>
            <a:off x="7938025" y="2990706"/>
            <a:ext cx="801300" cy="799200"/>
          </a:xfrm>
          <a:prstGeom prst="ellipse">
            <a:avLst/>
          </a:prstGeom>
          <a:noFill/>
          <a:ln>
            <a:noFill/>
          </a:ln>
        </p:spPr>
      </p:pic>
      <p:sp>
        <p:nvSpPr>
          <p:cNvPr id="154" name="Shape 154"/>
          <p:cNvSpPr/>
          <p:nvPr/>
        </p:nvSpPr>
        <p:spPr>
          <a:xfrm>
            <a:off x="6472850" y="1812825"/>
            <a:ext cx="561025" cy="1074954"/>
          </a:xfrm>
          <a:custGeom>
            <a:avLst/>
            <a:gdLst/>
            <a:ahLst/>
            <a:cxnLst/>
            <a:rect l="0" t="0" r="0" b="0"/>
            <a:pathLst>
              <a:path w="22441" h="39189" extrusionOk="0">
                <a:moveTo>
                  <a:pt x="22441" y="0"/>
                </a:moveTo>
                <a:cubicBezTo>
                  <a:pt x="7562" y="2289"/>
                  <a:pt x="0" y="24135"/>
                  <a:pt x="0" y="39189"/>
                </a:cubicBezTo>
              </a:path>
            </a:pathLst>
          </a:custGeom>
          <a:noFill/>
          <a:ln w="9525" cap="flat" cmpd="sng">
            <a:solidFill>
              <a:srgbClr val="FFFF00"/>
            </a:solidFill>
            <a:prstDash val="dash"/>
            <a:round/>
            <a:headEnd type="none" w="lg" len="lg"/>
            <a:tailEnd type="triangle" w="lg" len="lg"/>
          </a:ln>
        </p:spPr>
      </p:sp>
      <p:sp>
        <p:nvSpPr>
          <p:cNvPr id="155" name="Shape 155"/>
          <p:cNvSpPr/>
          <p:nvPr/>
        </p:nvSpPr>
        <p:spPr>
          <a:xfrm>
            <a:off x="7151100" y="3546175"/>
            <a:ext cx="686650" cy="55725"/>
          </a:xfrm>
          <a:custGeom>
            <a:avLst/>
            <a:gdLst/>
            <a:ahLst/>
            <a:cxnLst/>
            <a:rect l="0" t="0" r="0" b="0"/>
            <a:pathLst>
              <a:path w="27466" h="2229" extrusionOk="0">
                <a:moveTo>
                  <a:pt x="0" y="0"/>
                </a:moveTo>
                <a:cubicBezTo>
                  <a:pt x="8833" y="2409"/>
                  <a:pt x="18779" y="3230"/>
                  <a:pt x="27466" y="335"/>
                </a:cubicBezTo>
              </a:path>
            </a:pathLst>
          </a:custGeom>
          <a:noFill/>
          <a:ln w="9525" cap="flat" cmpd="sng">
            <a:solidFill>
              <a:srgbClr val="FFFF00"/>
            </a:solidFill>
            <a:prstDash val="dash"/>
            <a:round/>
            <a:headEnd type="none" w="lg" len="lg"/>
            <a:tailEnd type="triangle" w="lg" len="lg"/>
          </a:ln>
        </p:spPr>
      </p:sp>
      <p:sp>
        <p:nvSpPr>
          <p:cNvPr id="156" name="Shape 156"/>
          <p:cNvSpPr/>
          <p:nvPr/>
        </p:nvSpPr>
        <p:spPr>
          <a:xfrm>
            <a:off x="7946600" y="1796075"/>
            <a:ext cx="551000" cy="1046725"/>
          </a:xfrm>
          <a:custGeom>
            <a:avLst/>
            <a:gdLst/>
            <a:ahLst/>
            <a:cxnLst/>
            <a:rect l="0" t="0" r="0" b="0"/>
            <a:pathLst>
              <a:path w="22040" h="41869" extrusionOk="0">
                <a:moveTo>
                  <a:pt x="20767" y="41869"/>
                </a:moveTo>
                <a:cubicBezTo>
                  <a:pt x="22837" y="31518"/>
                  <a:pt x="22962" y="17731"/>
                  <a:pt x="15073" y="10719"/>
                </a:cubicBezTo>
                <a:cubicBezTo>
                  <a:pt x="10464" y="6623"/>
                  <a:pt x="4359" y="4359"/>
                  <a:pt x="0" y="0"/>
                </a:cubicBezTo>
              </a:path>
            </a:pathLst>
          </a:custGeom>
          <a:noFill/>
          <a:ln w="9525" cap="flat" cmpd="sng">
            <a:solidFill>
              <a:srgbClr val="FFFF00"/>
            </a:solidFill>
            <a:prstDash val="dash"/>
            <a:round/>
            <a:headEnd type="none" w="lg" len="lg"/>
            <a:tailEnd type="triangle" w="lg" len="lg"/>
          </a:ln>
        </p:spPr>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Words>
  <Application>Microsoft Office PowerPoint</Application>
  <PresentationFormat>On-screen Show (16:9)</PresentationFormat>
  <Paragraphs>38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Roboto</vt:lpstr>
      <vt:lpstr>Just Me Again Down Here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dc:creator>
  <cp:lastModifiedBy>marketing society</cp:lastModifiedBy>
  <cp:revision>2</cp:revision>
  <dcterms:modified xsi:type="dcterms:W3CDTF">2017-10-17T16:48:51Z</dcterms:modified>
</cp:coreProperties>
</file>