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310" r:id="rId3"/>
    <p:sldId id="303" r:id="rId4"/>
    <p:sldId id="304" r:id="rId5"/>
    <p:sldId id="276" r:id="rId6"/>
    <p:sldId id="307" r:id="rId7"/>
    <p:sldId id="305" r:id="rId8"/>
    <p:sldId id="275" r:id="rId9"/>
    <p:sldId id="311" r:id="rId10"/>
    <p:sldId id="277" r:id="rId11"/>
    <p:sldId id="308" r:id="rId12"/>
    <p:sldId id="309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">
          <p15:clr>
            <a:srgbClr val="A4A3A4"/>
          </p15:clr>
        </p15:guide>
        <p15:guide id="2" orient="horz" pos="2797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5510">
          <p15:clr>
            <a:srgbClr val="A4A3A4"/>
          </p15:clr>
        </p15:guide>
        <p15:guide id="7" pos="4127">
          <p15:clr>
            <a:srgbClr val="A4A3A4"/>
          </p15:clr>
        </p15:guide>
        <p15:guide id="8" pos="3060">
          <p15:clr>
            <a:srgbClr val="A4A3A4"/>
          </p15:clr>
        </p15:guide>
        <p15:guide id="9" pos="1769">
          <p15:clr>
            <a:srgbClr val="A4A3A4"/>
          </p15:clr>
        </p15:guide>
        <p15:guide id="10" pos="1996">
          <p15:clr>
            <a:srgbClr val="A4A3A4"/>
          </p15:clr>
        </p15:guide>
        <p15:guide id="11" pos="3220">
          <p15:clr>
            <a:srgbClr val="A4A3A4"/>
          </p15:clr>
        </p15:guide>
        <p15:guide id="12" pos="3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E3E3E3"/>
    <a:srgbClr val="D5D5D5"/>
    <a:srgbClr val="F1E0F3"/>
    <a:srgbClr val="E2C2E7"/>
    <a:srgbClr val="D4A3DA"/>
    <a:srgbClr val="C5FAD8"/>
    <a:srgbClr val="8BF5B1"/>
    <a:srgbClr val="FFDBD6"/>
    <a:srgbClr val="FF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6168" autoAdjust="0"/>
  </p:normalViewPr>
  <p:slideViewPr>
    <p:cSldViewPr snapToGrid="0" showGuides="1">
      <p:cViewPr varScale="1">
        <p:scale>
          <a:sx n="72" d="100"/>
          <a:sy n="72" d="100"/>
        </p:scale>
        <p:origin x="952" y="44"/>
      </p:cViewPr>
      <p:guideLst>
        <p:guide orient="horz" pos="487"/>
        <p:guide orient="horz" pos="2797"/>
        <p:guide orient="horz" pos="1620"/>
        <p:guide pos="2880"/>
        <p:guide pos="295"/>
        <p:guide pos="5510"/>
        <p:guide pos="4127"/>
        <p:guide pos="3060"/>
        <p:guide pos="1769"/>
        <p:guide pos="1996"/>
        <p:guide pos="3220"/>
        <p:guide pos="39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0063F-FE2E-B14E-B2D3-450F96807D50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3B91E-64DB-F548-9E10-CFEBA197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91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B3A5-1CC5-4D9F-9D0C-8E9208992360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25EC4-4158-45AF-AE7E-F4A6912DE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2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01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31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31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1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8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29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7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95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2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6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5EC4-4158-45AF-AE7E-F4A6912DEE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8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9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2FC3-9F4B-4697-9584-30DF2E817C79}" type="datetime1">
              <a:rPr lang="en-GB" smtClean="0"/>
              <a:t>05/05/2017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04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3923025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982" y="1132430"/>
            <a:ext cx="3922713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8"/>
            <a:ext cx="0" cy="330846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5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7"/>
            <a:ext cx="3923025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982" y="1132428"/>
            <a:ext cx="3922713" cy="3308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1132428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22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1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2845113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707905" y="1132428"/>
            <a:ext cx="4967784" cy="330846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pic>
        <p:nvPicPr>
          <p:cNvPr id="13" name="Picture 12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08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1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2845113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707904" y="1132428"/>
            <a:ext cx="4967784" cy="3308461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12" name="Picture 11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1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Pi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1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3923025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1" y="4298097"/>
            <a:ext cx="4103688" cy="216073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6"/>
            <a:ext cx="0" cy="3093975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52982" y="1132430"/>
            <a:ext cx="3922713" cy="287864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14" name="Picture 13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79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Pic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7"/>
            <a:ext cx="3923025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1" y="4299682"/>
            <a:ext cx="4103688" cy="214486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6"/>
            <a:ext cx="0" cy="3093975"/>
          </a:xfrm>
          <a:prstGeom prst="line">
            <a:avLst/>
          </a:prstGeom>
          <a:ln w="12700">
            <a:solidFill>
              <a:schemeClr val="accent3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52982" y="1132430"/>
            <a:ext cx="3922713" cy="287864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15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"/>
            <a:ext cx="9144000" cy="5143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6" y="1132429"/>
            <a:ext cx="2484751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0842"/>
            <a:ext cx="2484438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313120" y="1132430"/>
            <a:ext cx="2517775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132938" y="1132430"/>
            <a:ext cx="1837" cy="330845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08344" y="1132430"/>
            <a:ext cx="0" cy="330845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86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0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1" y="1132427"/>
            <a:ext cx="2484750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2428"/>
            <a:ext cx="2484438" cy="3308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32000" y="1125719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08400" y="1132428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313120" y="1132430"/>
            <a:ext cx="2517775" cy="3302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19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&amp;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6" y="1132429"/>
            <a:ext cx="2484751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0840"/>
            <a:ext cx="2484438" cy="2514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313120" y="1132426"/>
            <a:ext cx="2517775" cy="2514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32000" y="1132427"/>
            <a:ext cx="0" cy="2734269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08400" y="1132424"/>
            <a:ext cx="0" cy="2734270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132001" y="3938120"/>
            <a:ext cx="26988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008401" y="3938638"/>
            <a:ext cx="26672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0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pic>
        <p:nvPicPr>
          <p:cNvPr id="7" name="Picture 6" descr="GroupM Logo Full Colour Blue Nega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174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&amp; picture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1" y="1132427"/>
            <a:ext cx="2484750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2426"/>
            <a:ext cx="2484438" cy="2514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32000" y="1125715"/>
            <a:ext cx="0" cy="2733469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08400" y="1132427"/>
            <a:ext cx="0" cy="2733469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313120" y="1132426"/>
            <a:ext cx="2517775" cy="2514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132001" y="3938120"/>
            <a:ext cx="26988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008401" y="3938638"/>
            <a:ext cx="26672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51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931417"/>
            <a:ext cx="1836000" cy="1509473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47818" y="2931790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21317" y="2931788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95600" y="1131636"/>
            <a:ext cx="0" cy="1656138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47200" y="1131631"/>
            <a:ext cx="0" cy="1656143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73394" y="1132427"/>
            <a:ext cx="0" cy="1655347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8"/>
          <p:cNvSpPr>
            <a:spLocks noGrp="1"/>
          </p:cNvSpPr>
          <p:nvPr>
            <p:ph sz="quarter" idx="15"/>
          </p:nvPr>
        </p:nvSpPr>
        <p:spPr>
          <a:xfrm>
            <a:off x="2594815" y="2931788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6463" y="1131635"/>
            <a:ext cx="0" cy="1656139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611560" y="1130840"/>
            <a:ext cx="1260000" cy="15113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747797" y="1132425"/>
            <a:ext cx="1260000" cy="15113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4884034" y="1132425"/>
            <a:ext cx="1260000" cy="15113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020272" y="1123378"/>
            <a:ext cx="1260000" cy="15113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25" name="Picture 24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02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qua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8000" y="468491"/>
            <a:ext cx="4212000" cy="4208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20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32428"/>
            <a:ext cx="3599954" cy="2878152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4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Hexag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spect="1"/>
          </p:cNvSpPr>
          <p:nvPr userDrawn="1"/>
        </p:nvSpPr>
        <p:spPr bwMode="auto">
          <a:xfrm>
            <a:off x="480666" y="300121"/>
            <a:ext cx="3959225" cy="4576231"/>
          </a:xfrm>
          <a:custGeom>
            <a:avLst/>
            <a:gdLst>
              <a:gd name="T0" fmla="*/ 2460 w 2460"/>
              <a:gd name="T1" fmla="*/ 2132 h 2846"/>
              <a:gd name="T2" fmla="*/ 2460 w 2460"/>
              <a:gd name="T3" fmla="*/ 709 h 2846"/>
              <a:gd name="T4" fmla="*/ 1230 w 2460"/>
              <a:gd name="T5" fmla="*/ 0 h 2846"/>
              <a:gd name="T6" fmla="*/ 0 w 2460"/>
              <a:gd name="T7" fmla="*/ 709 h 2846"/>
              <a:gd name="T8" fmla="*/ 0 w 2460"/>
              <a:gd name="T9" fmla="*/ 2132 h 2846"/>
              <a:gd name="T10" fmla="*/ 1230 w 2460"/>
              <a:gd name="T11" fmla="*/ 2846 h 2846"/>
              <a:gd name="T12" fmla="*/ 2460 w 2460"/>
              <a:gd name="T13" fmla="*/ 2132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0" h="2846">
                <a:moveTo>
                  <a:pt x="2460" y="2132"/>
                </a:moveTo>
                <a:lnTo>
                  <a:pt x="2460" y="709"/>
                </a:lnTo>
                <a:lnTo>
                  <a:pt x="1230" y="0"/>
                </a:lnTo>
                <a:lnTo>
                  <a:pt x="0" y="709"/>
                </a:lnTo>
                <a:lnTo>
                  <a:pt x="0" y="2132"/>
                </a:lnTo>
                <a:lnTo>
                  <a:pt x="1230" y="2846"/>
                </a:lnTo>
                <a:lnTo>
                  <a:pt x="2460" y="2132"/>
                </a:lnTo>
                <a:close/>
              </a:path>
            </a:pathLst>
          </a:custGeom>
          <a:solidFill>
            <a:srgbClr val="1B2A56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76805"/>
            <a:ext cx="3384376" cy="2589890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2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ircl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68000" y="483518"/>
            <a:ext cx="4212000" cy="42081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92631"/>
            <a:ext cx="3528392" cy="2158241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ctag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auto">
          <a:xfrm>
            <a:off x="468319" y="556700"/>
            <a:ext cx="3995737" cy="3993627"/>
          </a:xfrm>
          <a:custGeom>
            <a:avLst/>
            <a:gdLst>
              <a:gd name="T0" fmla="*/ 1782 w 2517"/>
              <a:gd name="T1" fmla="*/ 0 h 2518"/>
              <a:gd name="T2" fmla="*/ 741 w 2517"/>
              <a:gd name="T3" fmla="*/ 0 h 2518"/>
              <a:gd name="T4" fmla="*/ 0 w 2517"/>
              <a:gd name="T5" fmla="*/ 736 h 2518"/>
              <a:gd name="T6" fmla="*/ 0 w 2517"/>
              <a:gd name="T7" fmla="*/ 1776 h 2518"/>
              <a:gd name="T8" fmla="*/ 741 w 2517"/>
              <a:gd name="T9" fmla="*/ 2518 h 2518"/>
              <a:gd name="T10" fmla="*/ 1782 w 2517"/>
              <a:gd name="T11" fmla="*/ 2518 h 2518"/>
              <a:gd name="T12" fmla="*/ 2517 w 2517"/>
              <a:gd name="T13" fmla="*/ 1776 h 2518"/>
              <a:gd name="T14" fmla="*/ 2517 w 2517"/>
              <a:gd name="T15" fmla="*/ 736 h 2518"/>
              <a:gd name="T16" fmla="*/ 1782 w 2517"/>
              <a:gd name="T17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7" h="2518">
                <a:moveTo>
                  <a:pt x="1782" y="0"/>
                </a:moveTo>
                <a:lnTo>
                  <a:pt x="741" y="0"/>
                </a:lnTo>
                <a:lnTo>
                  <a:pt x="0" y="736"/>
                </a:lnTo>
                <a:lnTo>
                  <a:pt x="0" y="1776"/>
                </a:lnTo>
                <a:lnTo>
                  <a:pt x="741" y="2518"/>
                </a:lnTo>
                <a:lnTo>
                  <a:pt x="1782" y="2518"/>
                </a:lnTo>
                <a:lnTo>
                  <a:pt x="2517" y="1776"/>
                </a:lnTo>
                <a:lnTo>
                  <a:pt x="2517" y="736"/>
                </a:lnTo>
                <a:lnTo>
                  <a:pt x="1782" y="0"/>
                </a:lnTo>
                <a:close/>
              </a:path>
            </a:pathLst>
          </a:custGeom>
          <a:solidFill>
            <a:srgbClr val="1B2A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20688"/>
            <a:ext cx="3312368" cy="2302124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1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7" name="Picture 6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9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59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  <p:pic>
        <p:nvPicPr>
          <p:cNvPr id="7" name="Picture 6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3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pictur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7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1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9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ne column - Whit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1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97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pic>
        <p:nvPicPr>
          <p:cNvPr id="10" name="Picture 9" descr="GroupM Logo Full Colour Blue Nega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65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ne column - Blue - NO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95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27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87736"/>
            <a:ext cx="8207688" cy="80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132427"/>
            <a:ext cx="8207688" cy="3308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4128" y="4767267"/>
            <a:ext cx="1080120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922FC3-9F4B-4697-9584-30DF2E817C79}" type="datetime1">
              <a:rPr lang="en-GB" smtClean="0"/>
              <a:t>05/05/2017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3608" y="4767267"/>
            <a:ext cx="4608512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06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82" r:id="rId6"/>
    <p:sldLayoutId id="2147483663" r:id="rId7"/>
    <p:sldLayoutId id="2147483681" r:id="rId8"/>
    <p:sldLayoutId id="2147483683" r:id="rId9"/>
    <p:sldLayoutId id="2147483680" r:id="rId10"/>
    <p:sldLayoutId id="2147483664" r:id="rId11"/>
    <p:sldLayoutId id="2147483665" r:id="rId12"/>
    <p:sldLayoutId id="2147483678" r:id="rId13"/>
    <p:sldLayoutId id="2147483679" r:id="rId14"/>
    <p:sldLayoutId id="2147483673" r:id="rId15"/>
    <p:sldLayoutId id="2147483674" r:id="rId16"/>
    <p:sldLayoutId id="2147483666" r:id="rId17"/>
    <p:sldLayoutId id="2147483667" r:id="rId18"/>
    <p:sldLayoutId id="2147483675" r:id="rId19"/>
    <p:sldLayoutId id="2147483676" r:id="rId20"/>
    <p:sldLayoutId id="2147483677" r:id="rId21"/>
    <p:sldLayoutId id="2147483651" r:id="rId22"/>
    <p:sldLayoutId id="2147483670" r:id="rId23"/>
    <p:sldLayoutId id="2147483671" r:id="rId24"/>
    <p:sldLayoutId id="2147483672" r:id="rId25"/>
    <p:sldLayoutId id="2147483668" r:id="rId26"/>
    <p:sldLayoutId id="2147483669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6213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841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6213" indent="-176213" algn="l" defTabSz="914400" rtl="0" eaLnBrk="1" latinLnBrk="0" hangingPunct="1">
        <a:spcBef>
          <a:spcPts val="1200"/>
        </a:spcBef>
        <a:buFont typeface="+mj-lt"/>
        <a:buAutoNum type="arabi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213" indent="-176213" algn="l" defTabSz="914400" rtl="0" eaLnBrk="1" latinLnBrk="0" hangingPunct="1">
        <a:spcBef>
          <a:spcPts val="1200"/>
        </a:spcBef>
        <a:buFont typeface="+mj-lt"/>
        <a:buAutoNum type="alphaL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75324"/>
            <a:ext cx="3599954" cy="2586892"/>
          </a:xfrm>
        </p:spPr>
        <p:txBody>
          <a:bodyPr/>
          <a:lstStyle/>
          <a:p>
            <a:r>
              <a:rPr lang="en-GB" sz="3600" dirty="0" smtClean="0"/>
              <a:t>Investing in brand growth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396000" y="395634"/>
            <a:ext cx="4356000" cy="4351970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476899"/>
            <a:ext cx="3423985" cy="3516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bg1"/>
                </a:solidFill>
              </a:rPr>
              <a:t>Bill Kinlay</a:t>
            </a:r>
          </a:p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CEO GroupM Ireland</a:t>
            </a:r>
          </a:p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@</a:t>
            </a:r>
            <a:r>
              <a:rPr lang="en-GB" sz="1200" dirty="0" err="1" smtClean="0">
                <a:solidFill>
                  <a:schemeClr val="bg1"/>
                </a:solidFill>
              </a:rPr>
              <a:t>billkinlay</a:t>
            </a:r>
            <a:r>
              <a:rPr lang="en-GB" sz="1200" dirty="0" smtClean="0">
                <a:solidFill>
                  <a:schemeClr val="bg1"/>
                </a:solidFill>
              </a:rPr>
              <a:t>	@</a:t>
            </a:r>
            <a:r>
              <a:rPr lang="en-GB" sz="1200" dirty="0" err="1" smtClean="0">
                <a:solidFill>
                  <a:schemeClr val="bg1"/>
                </a:solidFill>
              </a:rPr>
              <a:t>groupmireland</a:t>
            </a:r>
            <a:endParaRPr lang="en-GB" sz="12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GB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br>
              <a:rPr lang="en-GB" dirty="0" smtClean="0"/>
            </a:br>
            <a:r>
              <a:rPr lang="en-GB" dirty="0" smtClean="0"/>
              <a:t>Cultural commitment</a:t>
            </a:r>
            <a:endParaRPr lang="en-GB" dirty="0"/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406800" y="503534"/>
            <a:ext cx="4120362" cy="4118186"/>
          </a:xfrm>
          <a:custGeom>
            <a:avLst/>
            <a:gdLst>
              <a:gd name="T0" fmla="*/ 1782 w 2517"/>
              <a:gd name="T1" fmla="*/ 0 h 2518"/>
              <a:gd name="T2" fmla="*/ 741 w 2517"/>
              <a:gd name="T3" fmla="*/ 0 h 2518"/>
              <a:gd name="T4" fmla="*/ 0 w 2517"/>
              <a:gd name="T5" fmla="*/ 736 h 2518"/>
              <a:gd name="T6" fmla="*/ 0 w 2517"/>
              <a:gd name="T7" fmla="*/ 1776 h 2518"/>
              <a:gd name="T8" fmla="*/ 741 w 2517"/>
              <a:gd name="T9" fmla="*/ 2518 h 2518"/>
              <a:gd name="T10" fmla="*/ 1782 w 2517"/>
              <a:gd name="T11" fmla="*/ 2518 h 2518"/>
              <a:gd name="T12" fmla="*/ 2517 w 2517"/>
              <a:gd name="T13" fmla="*/ 1776 h 2518"/>
              <a:gd name="T14" fmla="*/ 2517 w 2517"/>
              <a:gd name="T15" fmla="*/ 736 h 2518"/>
              <a:gd name="T16" fmla="*/ 1782 w 2517"/>
              <a:gd name="T17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7" h="2518">
                <a:moveTo>
                  <a:pt x="1782" y="0"/>
                </a:moveTo>
                <a:lnTo>
                  <a:pt x="741" y="0"/>
                </a:lnTo>
                <a:lnTo>
                  <a:pt x="0" y="736"/>
                </a:lnTo>
                <a:lnTo>
                  <a:pt x="0" y="1776"/>
                </a:lnTo>
                <a:lnTo>
                  <a:pt x="741" y="2518"/>
                </a:lnTo>
                <a:lnTo>
                  <a:pt x="1782" y="2518"/>
                </a:lnTo>
                <a:lnTo>
                  <a:pt x="2517" y="1776"/>
                </a:lnTo>
                <a:lnTo>
                  <a:pt x="2517" y="736"/>
                </a:lnTo>
                <a:lnTo>
                  <a:pt x="1782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74545" y="85380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8370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78" b="44033"/>
          <a:stretch/>
        </p:blipFill>
        <p:spPr>
          <a:xfrm>
            <a:off x="2948903" y="2060812"/>
            <a:ext cx="4112915" cy="10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287" y="1651379"/>
            <a:ext cx="7178722" cy="1446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3200" i="1" dirty="0" smtClean="0">
                <a:solidFill>
                  <a:schemeClr val="bg1"/>
                </a:solidFill>
              </a:rPr>
              <a:t>It is not that marketers have chosen to reject empirical evidence, it is just that few have looked for it.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96287" y="3597691"/>
            <a:ext cx="6748818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 smtClean="0">
                <a:solidFill>
                  <a:schemeClr val="bg1"/>
                </a:solidFill>
              </a:rPr>
              <a:t>Bruce McColl, Mars Inc.</a:t>
            </a:r>
          </a:p>
          <a:p>
            <a:pPr lvl="0">
              <a:defRPr/>
            </a:pPr>
            <a:r>
              <a:rPr lang="en-GB" sz="1050" dirty="0" smtClean="0">
                <a:solidFill>
                  <a:schemeClr val="bg1"/>
                </a:solidFill>
              </a:rPr>
              <a:t>The </a:t>
            </a:r>
            <a:r>
              <a:rPr lang="en-GB" sz="1050" dirty="0">
                <a:solidFill>
                  <a:schemeClr val="bg1"/>
                </a:solidFill>
              </a:rPr>
              <a:t>Journal of Advertising in 2012 </a:t>
            </a:r>
            <a:r>
              <a:rPr lang="en-GB" sz="1050" i="1" dirty="0">
                <a:solidFill>
                  <a:schemeClr val="bg1"/>
                </a:solidFill>
              </a:rPr>
              <a:t>How the Global Marketer Embraced Ehrenberg’s Science with Creativity. </a:t>
            </a:r>
          </a:p>
        </p:txBody>
      </p:sp>
    </p:spTree>
    <p:extLst>
      <p:ext uri="{BB962C8B-B14F-4D97-AF65-F5344CB8AC3E}">
        <p14:creationId xmlns:p14="http://schemas.microsoft.com/office/powerpoint/2010/main" val="10513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3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M Logo Full Colour Blue Positive CMYK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6" y="1484163"/>
            <a:ext cx="6556403" cy="18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</a:t>
            </a:r>
            <a:br>
              <a:rPr lang="en-GB" dirty="0" smtClean="0"/>
            </a:br>
            <a:r>
              <a:rPr lang="en-GB" dirty="0" smtClean="0"/>
              <a:t>Investing in advertising yields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8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071" t="20002" r="15912" b="40773"/>
          <a:stretch/>
        </p:blipFill>
        <p:spPr>
          <a:xfrm>
            <a:off x="467999" y="850126"/>
            <a:ext cx="8115283" cy="339235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999" y="4793146"/>
            <a:ext cx="4608512" cy="273843"/>
          </a:xfrm>
        </p:spPr>
        <p:txBody>
          <a:bodyPr/>
          <a:lstStyle/>
          <a:p>
            <a:r>
              <a:rPr lang="en-GB" sz="700" dirty="0" smtClean="0">
                <a:solidFill>
                  <a:schemeClr val="accent1"/>
                </a:solidFill>
              </a:rPr>
              <a:t>Source: Mindshare</a:t>
            </a:r>
            <a:endParaRPr lang="en-GB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br>
              <a:rPr lang="en-GB" dirty="0" smtClean="0"/>
            </a:br>
            <a:r>
              <a:rPr lang="en-GB" dirty="0" smtClean="0"/>
              <a:t>Evidence minimises risk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396000" y="395634"/>
            <a:ext cx="4356000" cy="435197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 can build long-term growth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8000" y="1746912"/>
            <a:ext cx="2479916" cy="159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886" y="1746912"/>
            <a:ext cx="2479916" cy="159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5772" y="1746912"/>
            <a:ext cx="2479916" cy="159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052" name="Picture 4" descr="Image result for bord gais ener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00" y="2025453"/>
            <a:ext cx="2138729" cy="105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superval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401" y="2073570"/>
            <a:ext cx="2086885" cy="943472"/>
          </a:xfrm>
          <a:prstGeom prst="rect">
            <a:avLst/>
          </a:prstGeom>
        </p:spPr>
      </p:pic>
      <p:pic>
        <p:nvPicPr>
          <p:cNvPr id="2056" name="Picture 8" descr="Image result for sky t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150" y="2114407"/>
            <a:ext cx="1357916" cy="9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 can go your own way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br>
              <a:rPr lang="en-GB" dirty="0" smtClean="0"/>
            </a:br>
            <a:r>
              <a:rPr lang="en-GB" dirty="0" smtClean="0"/>
              <a:t>integrating science &amp; art</a:t>
            </a:r>
            <a:endParaRPr lang="en-GB" dirty="0"/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420565" y="230649"/>
            <a:ext cx="4079427" cy="4715166"/>
          </a:xfrm>
          <a:custGeom>
            <a:avLst/>
            <a:gdLst>
              <a:gd name="T0" fmla="*/ 2460 w 2460"/>
              <a:gd name="T1" fmla="*/ 2132 h 2846"/>
              <a:gd name="T2" fmla="*/ 2460 w 2460"/>
              <a:gd name="T3" fmla="*/ 709 h 2846"/>
              <a:gd name="T4" fmla="*/ 1230 w 2460"/>
              <a:gd name="T5" fmla="*/ 0 h 2846"/>
              <a:gd name="T6" fmla="*/ 0 w 2460"/>
              <a:gd name="T7" fmla="*/ 709 h 2846"/>
              <a:gd name="T8" fmla="*/ 0 w 2460"/>
              <a:gd name="T9" fmla="*/ 2132 h 2846"/>
              <a:gd name="T10" fmla="*/ 1230 w 2460"/>
              <a:gd name="T11" fmla="*/ 2846 h 2846"/>
              <a:gd name="T12" fmla="*/ 2460 w 2460"/>
              <a:gd name="T13" fmla="*/ 2132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0" h="2846">
                <a:moveTo>
                  <a:pt x="2460" y="2132"/>
                </a:moveTo>
                <a:lnTo>
                  <a:pt x="2460" y="709"/>
                </a:lnTo>
                <a:lnTo>
                  <a:pt x="1230" y="0"/>
                </a:lnTo>
                <a:lnTo>
                  <a:pt x="0" y="709"/>
                </a:lnTo>
                <a:lnTo>
                  <a:pt x="0" y="2132"/>
                </a:lnTo>
                <a:lnTo>
                  <a:pt x="1230" y="2846"/>
                </a:lnTo>
                <a:lnTo>
                  <a:pt x="2460" y="2132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"/>
            <a:ext cx="9144000" cy="43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upM_PowerPoint template-EDIT">
  <a:themeElements>
    <a:clrScheme name="GroupM Colours">
      <a:dk1>
        <a:srgbClr val="0A2657"/>
      </a:dk1>
      <a:lt1>
        <a:sysClr val="window" lastClr="FFFFFF"/>
      </a:lt1>
      <a:dk2>
        <a:srgbClr val="000000"/>
      </a:dk2>
      <a:lt2>
        <a:srgbClr val="B9B9B9"/>
      </a:lt2>
      <a:accent1>
        <a:srgbClr val="0A2657"/>
      </a:accent1>
      <a:accent2>
        <a:srgbClr val="0080FF"/>
      </a:accent2>
      <a:accent3>
        <a:srgbClr val="FFB22B"/>
      </a:accent3>
      <a:accent4>
        <a:srgbClr val="FF4A31"/>
      </a:accent4>
      <a:accent5>
        <a:srgbClr val="0FB44B"/>
      </a:accent5>
      <a:accent6>
        <a:srgbClr val="B766C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5FE9768-3F69-45DF-97F9-95FE859A095B}" vid="{8DAD7AAD-71B1-4948-B535-343EC37711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GroupM_PowerPoint template</Template>
  <TotalTime>300</TotalTime>
  <Words>92</Words>
  <Application>Microsoft Office PowerPoint</Application>
  <PresentationFormat>On-screen Show (16:9)</PresentationFormat>
  <Paragraphs>28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GroupM_PowerPoint template-EDIT</vt:lpstr>
      <vt:lpstr>Investing in brand growth</vt:lpstr>
      <vt:lpstr>PowerPoint Presentation</vt:lpstr>
      <vt:lpstr>1.  Investing in advertising yields results</vt:lpstr>
      <vt:lpstr>PowerPoint Presentation</vt:lpstr>
      <vt:lpstr>2.  Evidence minimises risk</vt:lpstr>
      <vt:lpstr>You can build long-term growth</vt:lpstr>
      <vt:lpstr>you can go your own way</vt:lpstr>
      <vt:lpstr>3.  integrating science &amp; art</vt:lpstr>
      <vt:lpstr>PowerPoint Presentation</vt:lpstr>
      <vt:lpstr>4.  Cultural commitment</vt:lpstr>
      <vt:lpstr>PowerPoint Presentation</vt:lpstr>
      <vt:lpstr>PowerPoint Presentation</vt:lpstr>
      <vt:lpstr>Thank you</vt:lpstr>
    </vt:vector>
  </TitlesOfParts>
  <Manager/>
  <Company>Operandi Limited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/>
  <dc:creator>Paola Battaglia</dc:creator>
  <cp:keywords/>
  <dc:description/>
  <cp:lastModifiedBy>marketing society</cp:lastModifiedBy>
  <cp:revision>26</cp:revision>
  <cp:lastPrinted>2015-06-12T21:37:36Z</cp:lastPrinted>
  <dcterms:created xsi:type="dcterms:W3CDTF">2015-07-09T11:46:31Z</dcterms:created>
  <dcterms:modified xsi:type="dcterms:W3CDTF">2017-05-05T10:13:31Z</dcterms:modified>
  <cp:category/>
</cp:coreProperties>
</file>